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0" r:id="rId1"/>
    <p:sldMasterId id="2147483677" r:id="rId2"/>
  </p:sldMasterIdLst>
  <p:notesMasterIdLst>
    <p:notesMasterId r:id="rId27"/>
  </p:notesMasterIdLst>
  <p:sldIdLst>
    <p:sldId id="256" r:id="rId3"/>
    <p:sldId id="287" r:id="rId4"/>
    <p:sldId id="291" r:id="rId5"/>
    <p:sldId id="410" r:id="rId6"/>
    <p:sldId id="641" r:id="rId7"/>
    <p:sldId id="676" r:id="rId8"/>
    <p:sldId id="261" r:id="rId9"/>
    <p:sldId id="295" r:id="rId10"/>
    <p:sldId id="461" r:id="rId11"/>
    <p:sldId id="675" r:id="rId12"/>
    <p:sldId id="481" r:id="rId13"/>
    <p:sldId id="465" r:id="rId14"/>
    <p:sldId id="468" r:id="rId15"/>
    <p:sldId id="475" r:id="rId16"/>
    <p:sldId id="471" r:id="rId17"/>
    <p:sldId id="445" r:id="rId18"/>
    <p:sldId id="483" r:id="rId19"/>
    <p:sldId id="477" r:id="rId20"/>
    <p:sldId id="478" r:id="rId21"/>
    <p:sldId id="479" r:id="rId22"/>
    <p:sldId id="480" r:id="rId23"/>
    <p:sldId id="484" r:id="rId24"/>
    <p:sldId id="474" r:id="rId25"/>
    <p:sldId id="32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93" autoAdjust="0"/>
    <p:restoredTop sz="94660"/>
  </p:normalViewPr>
  <p:slideViewPr>
    <p:cSldViewPr snapToGrid="0">
      <p:cViewPr varScale="1">
        <p:scale>
          <a:sx n="67" d="100"/>
          <a:sy n="67" d="100"/>
        </p:scale>
        <p:origin x="13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ocuments\Academics\Demographic%20Dividend\National\Monitoring%20Index\2022%20DDMI\Reports\2016%20and%202022%20DDOI.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1"/>
          <c:order val="0"/>
          <c:tx>
            <c:strRef>
              <c:f>DDOI!$C$1</c:f>
              <c:strCache>
                <c:ptCount val="1"/>
                <c:pt idx="0">
                  <c:v>2016</c:v>
                </c:pt>
              </c:strCache>
            </c:strRef>
          </c:tx>
          <c:spPr>
            <a:solidFill>
              <a:schemeClr val="accent2"/>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3-65ED-4EA2-A57B-29EED7EF6C64}"/>
              </c:ext>
            </c:extLst>
          </c:dPt>
          <c:dPt>
            <c:idx val="1"/>
            <c:invertIfNegative val="0"/>
            <c:bubble3D val="0"/>
            <c:spPr>
              <a:solidFill>
                <a:srgbClr val="FFFF00"/>
              </a:solidFill>
              <a:ln>
                <a:noFill/>
              </a:ln>
              <a:effectLst/>
              <a:sp3d/>
            </c:spPr>
            <c:extLst>
              <c:ext xmlns:c16="http://schemas.microsoft.com/office/drawing/2014/chart" uri="{C3380CC4-5D6E-409C-BE32-E72D297353CC}">
                <c16:uniqueId val="{00000004-65ED-4EA2-A57B-29EED7EF6C64}"/>
              </c:ext>
            </c:extLst>
          </c:dPt>
          <c:dPt>
            <c:idx val="2"/>
            <c:invertIfNegative val="0"/>
            <c:bubble3D val="0"/>
            <c:spPr>
              <a:solidFill>
                <a:srgbClr val="FF0000"/>
              </a:solidFill>
              <a:ln>
                <a:noFill/>
              </a:ln>
              <a:effectLst/>
              <a:sp3d/>
            </c:spPr>
            <c:extLst>
              <c:ext xmlns:c16="http://schemas.microsoft.com/office/drawing/2014/chart" uri="{C3380CC4-5D6E-409C-BE32-E72D297353CC}">
                <c16:uniqueId val="{00000006-65ED-4EA2-A57B-29EED7EF6C64}"/>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9-65ED-4EA2-A57B-29EED7EF6C64}"/>
              </c:ext>
            </c:extLst>
          </c:dPt>
          <c:dPt>
            <c:idx val="4"/>
            <c:invertIfNegative val="0"/>
            <c:bubble3D val="0"/>
            <c:spPr>
              <a:solidFill>
                <a:srgbClr val="FFC000"/>
              </a:solidFill>
              <a:ln>
                <a:noFill/>
              </a:ln>
              <a:effectLst/>
              <a:sp3d/>
            </c:spPr>
            <c:extLst>
              <c:ext xmlns:c16="http://schemas.microsoft.com/office/drawing/2014/chart" uri="{C3380CC4-5D6E-409C-BE32-E72D297353CC}">
                <c16:uniqueId val="{00000008-65ED-4EA2-A57B-29EED7EF6C64}"/>
              </c:ext>
            </c:extLst>
          </c:dPt>
          <c:dPt>
            <c:idx val="5"/>
            <c:invertIfNegative val="0"/>
            <c:bubble3D val="0"/>
            <c:spPr>
              <a:solidFill>
                <a:srgbClr val="FFFF00"/>
              </a:solidFill>
              <a:ln>
                <a:noFill/>
              </a:ln>
              <a:effectLst/>
              <a:sp3d/>
            </c:spPr>
            <c:extLst>
              <c:ext xmlns:c16="http://schemas.microsoft.com/office/drawing/2014/chart" uri="{C3380CC4-5D6E-409C-BE32-E72D297353CC}">
                <c16:uniqueId val="{00000005-65ED-4EA2-A57B-29EED7EF6C64}"/>
              </c:ext>
            </c:extLst>
          </c:dPt>
          <c:dPt>
            <c:idx val="6"/>
            <c:invertIfNegative val="0"/>
            <c:bubble3D val="0"/>
            <c:spPr>
              <a:solidFill>
                <a:srgbClr val="FF0000"/>
              </a:solidFill>
              <a:ln>
                <a:noFill/>
              </a:ln>
              <a:effectLst/>
              <a:sp3d/>
            </c:spPr>
            <c:extLst>
              <c:ext xmlns:c16="http://schemas.microsoft.com/office/drawing/2014/chart" uri="{C3380CC4-5D6E-409C-BE32-E72D297353CC}">
                <c16:uniqueId val="{00000007-65ED-4EA2-A57B-29EED7EF6C64}"/>
              </c:ext>
            </c:extLst>
          </c:dPt>
          <c:dPt>
            <c:idx val="8"/>
            <c:invertIfNegative val="0"/>
            <c:bubble3D val="0"/>
            <c:spPr>
              <a:solidFill>
                <a:srgbClr val="FFC000"/>
              </a:solidFill>
              <a:ln>
                <a:noFill/>
              </a:ln>
              <a:effectLst/>
              <a:sp3d/>
            </c:spPr>
            <c:extLst>
              <c:ext xmlns:c16="http://schemas.microsoft.com/office/drawing/2014/chart" uri="{C3380CC4-5D6E-409C-BE32-E72D297353CC}">
                <c16:uniqueId val="{0000000A-65ED-4EA2-A57B-29EED7EF6C64}"/>
              </c:ext>
            </c:extLst>
          </c:dPt>
          <c:dLbls>
            <c:dLbl>
              <c:idx val="0"/>
              <c:spPr>
                <a:solidFill>
                  <a:srgbClr val="FFFF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3-65ED-4EA2-A57B-29EED7EF6C64}"/>
                </c:ext>
              </c:extLst>
            </c:dLbl>
            <c:dLbl>
              <c:idx val="1"/>
              <c:spPr>
                <a:solidFill>
                  <a:srgbClr val="FFFF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4-65ED-4EA2-A57B-29EED7EF6C64}"/>
                </c:ext>
              </c:extLst>
            </c:dLbl>
            <c:dLbl>
              <c:idx val="2"/>
              <c:spPr>
                <a:solidFill>
                  <a:srgbClr val="FF0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6-65ED-4EA2-A57B-29EED7EF6C64}"/>
                </c:ext>
              </c:extLst>
            </c:dLbl>
            <c:dLbl>
              <c:idx val="3"/>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9-65ED-4EA2-A57B-29EED7EF6C64}"/>
                </c:ext>
              </c:extLst>
            </c:dLbl>
            <c:dLbl>
              <c:idx val="4"/>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8-65ED-4EA2-A57B-29EED7EF6C64}"/>
                </c:ext>
              </c:extLst>
            </c:dLbl>
            <c:dLbl>
              <c:idx val="5"/>
              <c:spPr>
                <a:solidFill>
                  <a:srgbClr val="FFFF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5-65ED-4EA2-A57B-29EED7EF6C64}"/>
                </c:ext>
              </c:extLst>
            </c:dLbl>
            <c:dLbl>
              <c:idx val="6"/>
              <c:spPr>
                <a:solidFill>
                  <a:srgbClr val="FF0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7-65ED-4EA2-A57B-29EED7EF6C64}"/>
                </c:ext>
              </c:extLst>
            </c:dLbl>
            <c:dLbl>
              <c:idx val="8"/>
              <c:spPr>
                <a:solidFill>
                  <a:srgbClr val="FFC000"/>
                </a:solid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A-65ED-4EA2-A57B-29EED7EF6C64}"/>
                </c:ext>
              </c:extLst>
            </c:dLbl>
            <c:spPr>
              <a:solidFill>
                <a:schemeClr val="bg1">
                  <a:lumMod val="95000"/>
                </a:schemeClr>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DDOI!$A$2:$A$10</c:f>
              <c:strCache>
                <c:ptCount val="9"/>
                <c:pt idx="0">
                  <c:v>Nutrition</c:v>
                </c:pt>
                <c:pt idx="1">
                  <c:v>Family Planning</c:v>
                </c:pt>
                <c:pt idx="2">
                  <c:v>Child health</c:v>
                </c:pt>
                <c:pt idx="3">
                  <c:v>Water and Sanitation</c:v>
                </c:pt>
                <c:pt idx="4">
                  <c:v>Reproductive health</c:v>
                </c:pt>
                <c:pt idx="5">
                  <c:v>Housing</c:v>
                </c:pt>
                <c:pt idx="6">
                  <c:v>Health Quality</c:v>
                </c:pt>
                <c:pt idx="8">
                  <c:v>Health and Wellbeing</c:v>
                </c:pt>
              </c:strCache>
            </c:strRef>
          </c:cat>
          <c:val>
            <c:numRef>
              <c:f>DDOI!$C$2:$C$10</c:f>
              <c:numCache>
                <c:formatCode>0.0</c:formatCode>
                <c:ptCount val="9"/>
                <c:pt idx="0">
                  <c:v>48.1</c:v>
                </c:pt>
                <c:pt idx="1">
                  <c:v>43</c:v>
                </c:pt>
                <c:pt idx="2">
                  <c:v>16.899999999999999</c:v>
                </c:pt>
                <c:pt idx="3">
                  <c:v>34.700000000000003</c:v>
                </c:pt>
                <c:pt idx="4">
                  <c:v>31.2</c:v>
                </c:pt>
                <c:pt idx="5">
                  <c:v>54.2</c:v>
                </c:pt>
                <c:pt idx="6">
                  <c:v>16</c:v>
                </c:pt>
                <c:pt idx="8">
                  <c:v>32.700000000000003</c:v>
                </c:pt>
              </c:numCache>
            </c:numRef>
          </c:val>
          <c:extLst>
            <c:ext xmlns:c16="http://schemas.microsoft.com/office/drawing/2014/chart" uri="{C3380CC4-5D6E-409C-BE32-E72D297353CC}">
              <c16:uniqueId val="{00000001-65ED-4EA2-A57B-29EED7EF6C64}"/>
            </c:ext>
          </c:extLst>
        </c:ser>
        <c:dLbls>
          <c:showLegendKey val="0"/>
          <c:showVal val="0"/>
          <c:showCatName val="0"/>
          <c:showSerName val="0"/>
          <c:showPercent val="0"/>
          <c:showBubbleSize val="0"/>
        </c:dLbls>
        <c:gapWidth val="50"/>
        <c:shape val="box"/>
        <c:axId val="1689245919"/>
        <c:axId val="1799325167"/>
        <c:axId val="0"/>
      </c:bar3DChart>
      <c:catAx>
        <c:axId val="168924591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799325167"/>
        <c:crosses val="autoZero"/>
        <c:auto val="1"/>
        <c:lblAlgn val="ctr"/>
        <c:lblOffset val="100"/>
        <c:noMultiLvlLbl val="0"/>
      </c:catAx>
      <c:valAx>
        <c:axId val="1799325167"/>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6892459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defRPr>
      </a:pPr>
      <a:endParaRPr lang="en-NG"/>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DDOI!$R$1</c:f>
              <c:strCache>
                <c:ptCount val="1"/>
                <c:pt idx="0">
                  <c:v>2022</c:v>
                </c:pt>
              </c:strCache>
            </c:strRef>
          </c:tx>
          <c:spPr>
            <a:solidFill>
              <a:schemeClr val="accent1"/>
            </a:solidFill>
            <a:ln>
              <a:noFill/>
            </a:ln>
            <a:effectLst/>
            <a:sp3d/>
          </c:spPr>
          <c:invertIfNegative val="0"/>
          <c:dPt>
            <c:idx val="0"/>
            <c:invertIfNegative val="0"/>
            <c:bubble3D val="0"/>
            <c:spPr>
              <a:solidFill>
                <a:srgbClr val="92D050"/>
              </a:solidFill>
              <a:ln>
                <a:noFill/>
              </a:ln>
              <a:effectLst/>
              <a:sp3d/>
            </c:spPr>
            <c:extLst>
              <c:ext xmlns:c16="http://schemas.microsoft.com/office/drawing/2014/chart" uri="{C3380CC4-5D6E-409C-BE32-E72D297353CC}">
                <c16:uniqueId val="{00000004-E7DB-4CF1-ADDE-CFD7D800C4DB}"/>
              </c:ext>
            </c:extLst>
          </c:dPt>
          <c:dPt>
            <c:idx val="1"/>
            <c:invertIfNegative val="0"/>
            <c:bubble3D val="0"/>
            <c:spPr>
              <a:solidFill>
                <a:srgbClr val="FF0000"/>
              </a:solidFill>
              <a:ln>
                <a:noFill/>
              </a:ln>
              <a:effectLst/>
              <a:sp3d/>
            </c:spPr>
            <c:extLst>
              <c:ext xmlns:c16="http://schemas.microsoft.com/office/drawing/2014/chart" uri="{C3380CC4-5D6E-409C-BE32-E72D297353CC}">
                <c16:uniqueId val="{00000005-E7DB-4CF1-ADDE-CFD7D800C4DB}"/>
              </c:ext>
            </c:extLst>
          </c:dPt>
          <c:dPt>
            <c:idx val="2"/>
            <c:invertIfNegative val="0"/>
            <c:bubble3D val="0"/>
            <c:spPr>
              <a:solidFill>
                <a:srgbClr val="FF0000"/>
              </a:solidFill>
              <a:ln>
                <a:noFill/>
              </a:ln>
              <a:effectLst/>
              <a:sp3d/>
            </c:spPr>
            <c:extLst>
              <c:ext xmlns:c16="http://schemas.microsoft.com/office/drawing/2014/chart" uri="{C3380CC4-5D6E-409C-BE32-E72D297353CC}">
                <c16:uniqueId val="{00000006-E7DB-4CF1-ADDE-CFD7D800C4DB}"/>
              </c:ext>
            </c:extLst>
          </c:dPt>
          <c:dPt>
            <c:idx val="3"/>
            <c:invertIfNegative val="0"/>
            <c:bubble3D val="0"/>
            <c:spPr>
              <a:solidFill>
                <a:srgbClr val="FF0000"/>
              </a:solidFill>
              <a:ln>
                <a:noFill/>
              </a:ln>
              <a:effectLst/>
              <a:sp3d/>
            </c:spPr>
            <c:extLst>
              <c:ext xmlns:c16="http://schemas.microsoft.com/office/drawing/2014/chart" uri="{C3380CC4-5D6E-409C-BE32-E72D297353CC}">
                <c16:uniqueId val="{00000007-E7DB-4CF1-ADDE-CFD7D800C4DB}"/>
              </c:ext>
            </c:extLst>
          </c:dPt>
          <c:dPt>
            <c:idx val="4"/>
            <c:invertIfNegative val="0"/>
            <c:bubble3D val="0"/>
            <c:spPr>
              <a:solidFill>
                <a:srgbClr val="FF0000"/>
              </a:solidFill>
              <a:ln>
                <a:noFill/>
              </a:ln>
              <a:effectLst/>
              <a:sp3d/>
            </c:spPr>
            <c:extLst>
              <c:ext xmlns:c16="http://schemas.microsoft.com/office/drawing/2014/chart" uri="{C3380CC4-5D6E-409C-BE32-E72D297353CC}">
                <c16:uniqueId val="{00000008-E7DB-4CF1-ADDE-CFD7D800C4DB}"/>
              </c:ext>
            </c:extLst>
          </c:dPt>
          <c:dPt>
            <c:idx val="6"/>
            <c:invertIfNegative val="0"/>
            <c:bubble3D val="0"/>
            <c:spPr>
              <a:solidFill>
                <a:srgbClr val="FF0000"/>
              </a:solidFill>
              <a:ln>
                <a:noFill/>
              </a:ln>
              <a:effectLst/>
              <a:sp3d/>
            </c:spPr>
            <c:extLst>
              <c:ext xmlns:c16="http://schemas.microsoft.com/office/drawing/2014/chart" uri="{C3380CC4-5D6E-409C-BE32-E72D297353CC}">
                <c16:uniqueId val="{00000009-E7DB-4CF1-ADDE-CFD7D800C4DB}"/>
              </c:ext>
            </c:extLst>
          </c:dPt>
          <c:dLbls>
            <c:dLbl>
              <c:idx val="6"/>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9-E7DB-4CF1-ADDE-CFD7D800C4DB}"/>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DDOI!$Q$2:$Q$8</c:f>
              <c:strCache>
                <c:ptCount val="7"/>
                <c:pt idx="0">
                  <c:v>Adovacy</c:v>
                </c:pt>
                <c:pt idx="1">
                  <c:v>Roadmap</c:v>
                </c:pt>
                <c:pt idx="2">
                  <c:v>Data and Profile Estimation</c:v>
                </c:pt>
                <c:pt idx="3">
                  <c:v>Development Plans and Budgets Integration</c:v>
                </c:pt>
                <c:pt idx="4">
                  <c:v>Monitoring Index and Observatory</c:v>
                </c:pt>
                <c:pt idx="6">
                  <c:v>Practical Evidence Building</c:v>
                </c:pt>
              </c:strCache>
            </c:strRef>
          </c:cat>
          <c:val>
            <c:numRef>
              <c:f>DDOI!$R$2:$R$8</c:f>
              <c:numCache>
                <c:formatCode>0.0</c:formatCode>
                <c:ptCount val="7"/>
                <c:pt idx="0">
                  <c:v>66.666666666666657</c:v>
                </c:pt>
                <c:pt idx="1">
                  <c:v>18.421052631578945</c:v>
                </c:pt>
                <c:pt idx="2">
                  <c:v>7.8947368421052628</c:v>
                </c:pt>
                <c:pt idx="3">
                  <c:v>3.9473684210526314</c:v>
                </c:pt>
                <c:pt idx="4">
                  <c:v>2.6315789473684208</c:v>
                </c:pt>
                <c:pt idx="6">
                  <c:v>10.6</c:v>
                </c:pt>
              </c:numCache>
            </c:numRef>
          </c:val>
          <c:extLst>
            <c:ext xmlns:c16="http://schemas.microsoft.com/office/drawing/2014/chart" uri="{C3380CC4-5D6E-409C-BE32-E72D297353CC}">
              <c16:uniqueId val="{00000000-E7DB-4CF1-ADDE-CFD7D800C4DB}"/>
            </c:ext>
          </c:extLst>
        </c:ser>
        <c:dLbls>
          <c:showLegendKey val="0"/>
          <c:showVal val="0"/>
          <c:showCatName val="0"/>
          <c:showSerName val="0"/>
          <c:showPercent val="0"/>
          <c:showBubbleSize val="0"/>
        </c:dLbls>
        <c:gapWidth val="150"/>
        <c:shape val="box"/>
        <c:axId val="1683709871"/>
        <c:axId val="783673791"/>
        <c:axId val="0"/>
      </c:bar3DChart>
      <c:catAx>
        <c:axId val="168370987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NG"/>
          </a:p>
        </c:txPr>
        <c:crossAx val="783673791"/>
        <c:crosses val="autoZero"/>
        <c:auto val="1"/>
        <c:lblAlgn val="r"/>
        <c:lblOffset val="100"/>
        <c:noMultiLvlLbl val="0"/>
      </c:catAx>
      <c:valAx>
        <c:axId val="78367379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68370987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defRPr>
      </a:pPr>
      <a:endParaRPr lang="en-NG"/>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filled"/>
        <c:varyColors val="0"/>
        <c:ser>
          <c:idx val="0"/>
          <c:order val="0"/>
          <c:tx>
            <c:strRef>
              <c:f>Charts!$D$1</c:f>
              <c:strCache>
                <c:ptCount val="1"/>
                <c:pt idx="0">
                  <c:v>2016</c:v>
                </c:pt>
              </c:strCache>
            </c:strRef>
          </c:tx>
          <c:spPr>
            <a:solidFill>
              <a:schemeClr val="accent1">
                <a:alpha val="50196"/>
              </a:schemeClr>
            </a:solidFill>
            <a:ln w="25400">
              <a:solidFill>
                <a:schemeClr val="accent1"/>
              </a:solidFill>
              <a:prstDash val="sysDot"/>
            </a:ln>
            <a:effectLst/>
          </c:spPr>
          <c:dLbls>
            <c:spPr>
              <a:solidFill>
                <a:schemeClr val="bg1"/>
              </a:solidFill>
              <a:ln>
                <a:solidFill>
                  <a:srgbClr val="00B050"/>
                </a:solidFill>
              </a:ln>
              <a:effectLst/>
            </c:spPr>
            <c:txPr>
              <a:bodyPr rot="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Charts!$C$2:$C$6</c:f>
              <c:strCache>
                <c:ptCount val="5"/>
                <c:pt idx="0">
                  <c:v>Health and Wellbeing</c:v>
                </c:pt>
                <c:pt idx="1">
                  <c:v>Education and Skill Development</c:v>
                </c:pt>
                <c:pt idx="2">
                  <c:v>Employment and Entrepreneurship</c:v>
                </c:pt>
                <c:pt idx="3">
                  <c:v>Governance and Youth Participation</c:v>
                </c:pt>
                <c:pt idx="4">
                  <c:v>Practical Evidence-Building on DD</c:v>
                </c:pt>
              </c:strCache>
            </c:strRef>
          </c:cat>
          <c:val>
            <c:numRef>
              <c:f>Charts!$D$2:$D$6</c:f>
              <c:numCache>
                <c:formatCode>0.0</c:formatCode>
                <c:ptCount val="5"/>
                <c:pt idx="0">
                  <c:v>32.700000000000003</c:v>
                </c:pt>
                <c:pt idx="1">
                  <c:v>45.1</c:v>
                </c:pt>
                <c:pt idx="2">
                  <c:v>34.200000000000003</c:v>
                </c:pt>
                <c:pt idx="3">
                  <c:v>51.1</c:v>
                </c:pt>
                <c:pt idx="4">
                  <c:v>8.1</c:v>
                </c:pt>
              </c:numCache>
            </c:numRef>
          </c:val>
          <c:extLst>
            <c:ext xmlns:c16="http://schemas.microsoft.com/office/drawing/2014/chart" uri="{C3380CC4-5D6E-409C-BE32-E72D297353CC}">
              <c16:uniqueId val="{00000000-5EB7-4DDF-AA29-F0305FC27935}"/>
            </c:ext>
          </c:extLst>
        </c:ser>
        <c:dLbls>
          <c:showLegendKey val="0"/>
          <c:showVal val="0"/>
          <c:showCatName val="0"/>
          <c:showSerName val="0"/>
          <c:showPercent val="0"/>
          <c:showBubbleSize val="0"/>
        </c:dLbls>
        <c:axId val="2042244863"/>
        <c:axId val="577441391"/>
      </c:radarChart>
      <c:catAx>
        <c:axId val="20422448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77441391"/>
        <c:crosses val="autoZero"/>
        <c:auto val="1"/>
        <c:lblAlgn val="ctr"/>
        <c:lblOffset val="100"/>
        <c:noMultiLvlLbl val="0"/>
      </c:catAx>
      <c:valAx>
        <c:axId val="577441391"/>
        <c:scaling>
          <c:orientation val="minMax"/>
          <c:max val="100"/>
        </c:scaling>
        <c:delete val="0"/>
        <c:axPos val="l"/>
        <c:majorGridlines>
          <c:spPr>
            <a:ln w="15875" cap="flat" cmpd="sng" algn="ctr">
              <a:solidFill>
                <a:srgbClr val="00B050"/>
              </a:solidFill>
              <a:round/>
            </a:ln>
            <a:effectLst>
              <a:outerShdw blurRad="50800" dist="50800" dir="5400000" algn="ctr" rotWithShape="0">
                <a:schemeClr val="bg1"/>
              </a:outerShdw>
            </a:effectLst>
          </c:spPr>
        </c:majorGridlines>
        <c:numFmt formatCode="0" sourceLinked="0"/>
        <c:majorTickMark val="out"/>
        <c:minorTickMark val="none"/>
        <c:tickLblPos val="none"/>
        <c:spPr>
          <a:noFill/>
          <a:ln>
            <a:solidFill>
              <a:schemeClr val="accent1"/>
            </a:solidFill>
          </a:ln>
          <a:effectLst/>
        </c:spPr>
        <c:txPr>
          <a:bodyPr rot="-6000000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204224486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filled"/>
        <c:varyColors val="0"/>
        <c:ser>
          <c:idx val="0"/>
          <c:order val="0"/>
          <c:tx>
            <c:strRef>
              <c:f>Charts!$B$1</c:f>
              <c:strCache>
                <c:ptCount val="1"/>
                <c:pt idx="0">
                  <c:v>2022</c:v>
                </c:pt>
              </c:strCache>
            </c:strRef>
          </c:tx>
          <c:spPr>
            <a:solidFill>
              <a:schemeClr val="accent1">
                <a:alpha val="50196"/>
              </a:schemeClr>
            </a:solidFill>
            <a:ln w="25400">
              <a:solidFill>
                <a:schemeClr val="accent1"/>
              </a:solidFill>
              <a:prstDash val="sysDot"/>
            </a:ln>
            <a:effectLst/>
          </c:spPr>
          <c:dLbls>
            <c:spPr>
              <a:solidFill>
                <a:schemeClr val="bg1"/>
              </a:solidFill>
              <a:ln>
                <a:solidFill>
                  <a:srgbClr val="00B050"/>
                </a:solidFill>
              </a:ln>
              <a:effectLst/>
            </c:spPr>
            <c:txPr>
              <a:bodyPr rot="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Charts!$A$2:$A$6</c:f>
              <c:strCache>
                <c:ptCount val="5"/>
                <c:pt idx="0">
                  <c:v>Health and Wellbeing</c:v>
                </c:pt>
                <c:pt idx="1">
                  <c:v>Education and Skill Development</c:v>
                </c:pt>
                <c:pt idx="2">
                  <c:v>Employment and Entrepreneurship</c:v>
                </c:pt>
                <c:pt idx="3">
                  <c:v>Governance and Youth Participation</c:v>
                </c:pt>
                <c:pt idx="4">
                  <c:v>Practical Evidence-Building on DD</c:v>
                </c:pt>
              </c:strCache>
            </c:strRef>
          </c:cat>
          <c:val>
            <c:numRef>
              <c:f>Charts!$B$2:$B$6</c:f>
              <c:numCache>
                <c:formatCode>0.0</c:formatCode>
                <c:ptCount val="5"/>
                <c:pt idx="0">
                  <c:v>39.645979305079052</c:v>
                </c:pt>
                <c:pt idx="1">
                  <c:v>43.649829107972174</c:v>
                </c:pt>
                <c:pt idx="2">
                  <c:v>38.325222777579192</c:v>
                </c:pt>
                <c:pt idx="3">
                  <c:v>40.641803397325511</c:v>
                </c:pt>
                <c:pt idx="4">
                  <c:v>10.57017543859649</c:v>
                </c:pt>
              </c:numCache>
            </c:numRef>
          </c:val>
          <c:extLst>
            <c:ext xmlns:c16="http://schemas.microsoft.com/office/drawing/2014/chart" uri="{C3380CC4-5D6E-409C-BE32-E72D297353CC}">
              <c16:uniqueId val="{00000000-B58A-4848-932D-1B9301DDE1EE}"/>
            </c:ext>
          </c:extLst>
        </c:ser>
        <c:dLbls>
          <c:showLegendKey val="0"/>
          <c:showVal val="0"/>
          <c:showCatName val="0"/>
          <c:showSerName val="0"/>
          <c:showPercent val="0"/>
          <c:showBubbleSize val="0"/>
        </c:dLbls>
        <c:axId val="2042244863"/>
        <c:axId val="577441391"/>
      </c:radarChart>
      <c:catAx>
        <c:axId val="20422448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77441391"/>
        <c:crosses val="autoZero"/>
        <c:auto val="1"/>
        <c:lblAlgn val="ctr"/>
        <c:lblOffset val="100"/>
        <c:noMultiLvlLbl val="0"/>
      </c:catAx>
      <c:valAx>
        <c:axId val="577441391"/>
        <c:scaling>
          <c:orientation val="minMax"/>
          <c:max val="100"/>
        </c:scaling>
        <c:delete val="0"/>
        <c:axPos val="l"/>
        <c:majorGridlines>
          <c:spPr>
            <a:ln w="15875" cap="flat" cmpd="sng" algn="ctr">
              <a:solidFill>
                <a:srgbClr val="00B050"/>
              </a:solidFill>
              <a:round/>
            </a:ln>
            <a:effectLst>
              <a:outerShdw blurRad="50800" dist="50800" dir="5400000" algn="ctr" rotWithShape="0">
                <a:schemeClr val="bg1"/>
              </a:outerShdw>
            </a:effectLst>
          </c:spPr>
        </c:majorGridlines>
        <c:numFmt formatCode="0" sourceLinked="0"/>
        <c:majorTickMark val="out"/>
        <c:minorTickMark val="none"/>
        <c:tickLblPos val="none"/>
        <c:spPr>
          <a:noFill/>
          <a:ln>
            <a:solidFill>
              <a:schemeClr val="accent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2042244863"/>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latin typeface="Calibri" panose="020F0502020204030204" pitchFamily="34" charset="0"/>
          <a:ea typeface="Calibri" panose="020F0502020204030204" pitchFamily="34" charset="0"/>
          <a:cs typeface="Calibri" panose="020F050202020403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DDOI!$B$1</c:f>
              <c:strCache>
                <c:ptCount val="1"/>
                <c:pt idx="0">
                  <c:v>2022</c:v>
                </c:pt>
              </c:strCache>
            </c:strRef>
          </c:tx>
          <c:spPr>
            <a:solidFill>
              <a:schemeClr val="accent1"/>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0-DE2F-47A5-8CD3-98841B33F630}"/>
              </c:ext>
            </c:extLst>
          </c:dPt>
          <c:dPt>
            <c:idx val="1"/>
            <c:invertIfNegative val="0"/>
            <c:bubble3D val="0"/>
            <c:spPr>
              <a:solidFill>
                <a:srgbClr val="FFFF00"/>
              </a:solidFill>
              <a:ln>
                <a:noFill/>
              </a:ln>
              <a:effectLst/>
              <a:sp3d/>
            </c:spPr>
            <c:extLst>
              <c:ext xmlns:c16="http://schemas.microsoft.com/office/drawing/2014/chart" uri="{C3380CC4-5D6E-409C-BE32-E72D297353CC}">
                <c16:uniqueId val="{00000001-DE2F-47A5-8CD3-98841B33F630}"/>
              </c:ext>
            </c:extLst>
          </c:dPt>
          <c:dPt>
            <c:idx val="2"/>
            <c:invertIfNegative val="0"/>
            <c:bubble3D val="0"/>
            <c:spPr>
              <a:solidFill>
                <a:srgbClr val="FFC000"/>
              </a:solidFill>
              <a:ln>
                <a:noFill/>
              </a:ln>
              <a:effectLst/>
              <a:sp3d/>
            </c:spPr>
            <c:extLst>
              <c:ext xmlns:c16="http://schemas.microsoft.com/office/drawing/2014/chart" uri="{C3380CC4-5D6E-409C-BE32-E72D297353CC}">
                <c16:uniqueId val="{00000007-DE2F-47A5-8CD3-98841B33F630}"/>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6-DE2F-47A5-8CD3-98841B33F630}"/>
              </c:ext>
            </c:extLst>
          </c:dPt>
          <c:dPt>
            <c:idx val="4"/>
            <c:invertIfNegative val="0"/>
            <c:bubble3D val="0"/>
            <c:spPr>
              <a:solidFill>
                <a:srgbClr val="FFC000"/>
              </a:solidFill>
              <a:ln>
                <a:noFill/>
              </a:ln>
              <a:effectLst/>
              <a:sp3d/>
            </c:spPr>
            <c:extLst>
              <c:ext xmlns:c16="http://schemas.microsoft.com/office/drawing/2014/chart" uri="{C3380CC4-5D6E-409C-BE32-E72D297353CC}">
                <c16:uniqueId val="{00000005-DE2F-47A5-8CD3-98841B33F630}"/>
              </c:ext>
            </c:extLst>
          </c:dPt>
          <c:dPt>
            <c:idx val="5"/>
            <c:invertIfNegative val="0"/>
            <c:bubble3D val="0"/>
            <c:spPr>
              <a:solidFill>
                <a:srgbClr val="FFC000"/>
              </a:solidFill>
              <a:ln>
                <a:noFill/>
              </a:ln>
              <a:effectLst/>
              <a:sp3d/>
            </c:spPr>
            <c:extLst>
              <c:ext xmlns:c16="http://schemas.microsoft.com/office/drawing/2014/chart" uri="{C3380CC4-5D6E-409C-BE32-E72D297353CC}">
                <c16:uniqueId val="{00000004-DE2F-47A5-8CD3-98841B33F630}"/>
              </c:ext>
            </c:extLst>
          </c:dPt>
          <c:dPt>
            <c:idx val="6"/>
            <c:invertIfNegative val="0"/>
            <c:bubble3D val="0"/>
            <c:spPr>
              <a:solidFill>
                <a:srgbClr val="FF0000"/>
              </a:solidFill>
              <a:ln>
                <a:noFill/>
              </a:ln>
              <a:effectLst/>
              <a:sp3d/>
            </c:spPr>
            <c:extLst>
              <c:ext xmlns:c16="http://schemas.microsoft.com/office/drawing/2014/chart" uri="{C3380CC4-5D6E-409C-BE32-E72D297353CC}">
                <c16:uniqueId val="{00000002-DE2F-47A5-8CD3-98841B33F630}"/>
              </c:ext>
            </c:extLst>
          </c:dPt>
          <c:dPt>
            <c:idx val="8"/>
            <c:invertIfNegative val="0"/>
            <c:bubble3D val="0"/>
            <c:spPr>
              <a:solidFill>
                <a:srgbClr val="FFC000"/>
              </a:solidFill>
              <a:ln>
                <a:noFill/>
              </a:ln>
              <a:effectLst/>
              <a:sp3d/>
            </c:spPr>
            <c:extLst>
              <c:ext xmlns:c16="http://schemas.microsoft.com/office/drawing/2014/chart" uri="{C3380CC4-5D6E-409C-BE32-E72D297353CC}">
                <c16:uniqueId val="{00000003-DE2F-47A5-8CD3-98841B33F630}"/>
              </c:ext>
            </c:extLst>
          </c:dPt>
          <c:dLbls>
            <c:dLbl>
              <c:idx val="0"/>
              <c:spPr>
                <a:solidFill>
                  <a:srgbClr val="FFFF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0-DE2F-47A5-8CD3-98841B33F630}"/>
                </c:ext>
              </c:extLst>
            </c:dLbl>
            <c:dLbl>
              <c:idx val="1"/>
              <c:spPr>
                <a:solidFill>
                  <a:srgbClr val="FFFF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1-DE2F-47A5-8CD3-98841B33F630}"/>
                </c:ext>
              </c:extLst>
            </c:dLbl>
            <c:dLbl>
              <c:idx val="2"/>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7-DE2F-47A5-8CD3-98841B33F630}"/>
                </c:ext>
              </c:extLst>
            </c:dLbl>
            <c:dLbl>
              <c:idx val="3"/>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6-DE2F-47A5-8CD3-98841B33F630}"/>
                </c:ext>
              </c:extLst>
            </c:dLbl>
            <c:dLbl>
              <c:idx val="4"/>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5-DE2F-47A5-8CD3-98841B33F630}"/>
                </c:ext>
              </c:extLst>
            </c:dLbl>
            <c:dLbl>
              <c:idx val="5"/>
              <c:spPr>
                <a:solidFill>
                  <a:srgbClr val="FFC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4-DE2F-47A5-8CD3-98841B33F630}"/>
                </c:ext>
              </c:extLst>
            </c:dLbl>
            <c:dLbl>
              <c:idx val="6"/>
              <c:spPr>
                <a:solidFill>
                  <a:srgbClr val="FF0000"/>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2-DE2F-47A5-8CD3-98841B33F630}"/>
                </c:ext>
              </c:extLst>
            </c:dLbl>
            <c:dLbl>
              <c:idx val="8"/>
              <c:spPr>
                <a:solidFill>
                  <a:srgbClr val="FFC000"/>
                </a:solid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3-DE2F-47A5-8CD3-98841B33F630}"/>
                </c:ext>
              </c:extLst>
            </c:dLbl>
            <c:spPr>
              <a:solidFill>
                <a:schemeClr val="bg1">
                  <a:lumMod val="95000"/>
                </a:schemeClr>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DDOI!$A$2:$A$10</c:f>
              <c:strCache>
                <c:ptCount val="9"/>
                <c:pt idx="0">
                  <c:v>Nutrition</c:v>
                </c:pt>
                <c:pt idx="1">
                  <c:v>Family Planning</c:v>
                </c:pt>
                <c:pt idx="2">
                  <c:v>Child health</c:v>
                </c:pt>
                <c:pt idx="3">
                  <c:v>Water and Sanitation</c:v>
                </c:pt>
                <c:pt idx="4">
                  <c:v>Reproductive health</c:v>
                </c:pt>
                <c:pt idx="5">
                  <c:v>Housing</c:v>
                </c:pt>
                <c:pt idx="6">
                  <c:v>Health Quality</c:v>
                </c:pt>
                <c:pt idx="8">
                  <c:v>Health and Wellbeing</c:v>
                </c:pt>
              </c:strCache>
            </c:strRef>
          </c:cat>
          <c:val>
            <c:numRef>
              <c:f>DDOI!$B$2:$B$10</c:f>
              <c:numCache>
                <c:formatCode>0.0</c:formatCode>
                <c:ptCount val="9"/>
                <c:pt idx="0">
                  <c:v>59.50142063698943</c:v>
                </c:pt>
                <c:pt idx="1">
                  <c:v>44.778695652173909</c:v>
                </c:pt>
                <c:pt idx="2">
                  <c:v>38.653534798534785</c:v>
                </c:pt>
                <c:pt idx="3">
                  <c:v>36.700000000000003</c:v>
                </c:pt>
                <c:pt idx="4">
                  <c:v>35.224761904761905</c:v>
                </c:pt>
                <c:pt idx="5">
                  <c:v>28.799999999999997</c:v>
                </c:pt>
                <c:pt idx="6">
                  <c:v>11.397677789956674</c:v>
                </c:pt>
                <c:pt idx="8">
                  <c:v>39.645979305079052</c:v>
                </c:pt>
              </c:numCache>
            </c:numRef>
          </c:val>
          <c:extLst>
            <c:ext xmlns:c16="http://schemas.microsoft.com/office/drawing/2014/chart" uri="{C3380CC4-5D6E-409C-BE32-E72D297353CC}">
              <c16:uniqueId val="{00000000-65ED-4EA2-A57B-29EED7EF6C64}"/>
            </c:ext>
          </c:extLst>
        </c:ser>
        <c:dLbls>
          <c:showLegendKey val="0"/>
          <c:showVal val="0"/>
          <c:showCatName val="0"/>
          <c:showSerName val="0"/>
          <c:showPercent val="0"/>
          <c:showBubbleSize val="0"/>
        </c:dLbls>
        <c:gapWidth val="50"/>
        <c:shape val="box"/>
        <c:axId val="1689245919"/>
        <c:axId val="1799325167"/>
        <c:axId val="0"/>
      </c:bar3DChart>
      <c:catAx>
        <c:axId val="168924591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799325167"/>
        <c:crosses val="autoZero"/>
        <c:auto val="1"/>
        <c:lblAlgn val="ctr"/>
        <c:lblOffset val="100"/>
        <c:noMultiLvlLbl val="0"/>
      </c:catAx>
      <c:valAx>
        <c:axId val="1799325167"/>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6892459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defRPr>
      </a:pPr>
      <a:endParaRPr lang="en-NG"/>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1"/>
          <c:order val="0"/>
          <c:tx>
            <c:strRef>
              <c:f>DDOI!$G$1</c:f>
              <c:strCache>
                <c:ptCount val="1"/>
                <c:pt idx="0">
                  <c:v>2016</c:v>
                </c:pt>
              </c:strCache>
            </c:strRef>
          </c:tx>
          <c:spPr>
            <a:solidFill>
              <a:schemeClr val="accent2"/>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6-3617-4421-99DF-DF18828A412D}"/>
              </c:ext>
            </c:extLst>
          </c:dPt>
          <c:dPt>
            <c:idx val="1"/>
            <c:invertIfNegative val="0"/>
            <c:bubble3D val="0"/>
            <c:spPr>
              <a:solidFill>
                <a:srgbClr val="FFFF00"/>
              </a:solidFill>
              <a:ln>
                <a:noFill/>
              </a:ln>
              <a:effectLst/>
              <a:sp3d/>
            </c:spPr>
            <c:extLst>
              <c:ext xmlns:c16="http://schemas.microsoft.com/office/drawing/2014/chart" uri="{C3380CC4-5D6E-409C-BE32-E72D297353CC}">
                <c16:uniqueId val="{00000005-3617-4421-99DF-DF18828A412D}"/>
              </c:ext>
            </c:extLst>
          </c:dPt>
          <c:dPt>
            <c:idx val="2"/>
            <c:invertIfNegative val="0"/>
            <c:bubble3D val="0"/>
            <c:spPr>
              <a:solidFill>
                <a:srgbClr val="FFC000"/>
              </a:solidFill>
              <a:ln>
                <a:noFill/>
              </a:ln>
              <a:effectLst/>
              <a:sp3d/>
            </c:spPr>
            <c:extLst>
              <c:ext xmlns:c16="http://schemas.microsoft.com/office/drawing/2014/chart" uri="{C3380CC4-5D6E-409C-BE32-E72D297353CC}">
                <c16:uniqueId val="{00000002-3617-4421-99DF-DF18828A412D}"/>
              </c:ext>
            </c:extLst>
          </c:dPt>
          <c:dPt>
            <c:idx val="4"/>
            <c:invertIfNegative val="0"/>
            <c:bubble3D val="0"/>
            <c:spPr>
              <a:solidFill>
                <a:srgbClr val="FFFF00"/>
              </a:solidFill>
              <a:ln>
                <a:noFill/>
              </a:ln>
              <a:effectLst/>
              <a:sp3d/>
            </c:spPr>
            <c:extLst>
              <c:ext xmlns:c16="http://schemas.microsoft.com/office/drawing/2014/chart" uri="{C3380CC4-5D6E-409C-BE32-E72D297353CC}">
                <c16:uniqueId val="{00000003-3617-4421-99DF-DF18828A412D}"/>
              </c:ext>
            </c:extLst>
          </c:dPt>
          <c:dLbls>
            <c:dLbl>
              <c:idx val="0"/>
              <c:layout>
                <c:manualLayout>
                  <c:x val="2.8663194444444446E-2"/>
                  <c:y val="-9.239311256105937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617-4421-99DF-DF18828A412D}"/>
                </c:ext>
              </c:extLst>
            </c:dLbl>
            <c:dLbl>
              <c:idx val="1"/>
              <c:layout>
                <c:manualLayout>
                  <c:x val="2.866319444444428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617-4421-99DF-DF18828A412D}"/>
                </c:ext>
              </c:extLst>
            </c:dLbl>
            <c:dLbl>
              <c:idx val="2"/>
              <c:layout>
                <c:manualLayout>
                  <c:x val="3.3072916666666667E-2"/>
                  <c:y val="-9.239311256105937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617-4421-99DF-DF18828A412D}"/>
                </c:ext>
              </c:extLst>
            </c:dLbl>
            <c:dLbl>
              <c:idx val="4"/>
              <c:layout>
                <c:manualLayout>
                  <c:x val="1.984375E-2"/>
                  <c:y val="0"/>
                </c:manualLayout>
              </c:layout>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617-4421-99DF-DF18828A412D}"/>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DDOI!$E$2:$E$6</c:f>
              <c:strCache>
                <c:ptCount val="5"/>
                <c:pt idx="0">
                  <c:v>Quality</c:v>
                </c:pt>
                <c:pt idx="1">
                  <c:v>Access</c:v>
                </c:pt>
                <c:pt idx="2">
                  <c:v>Skill Development</c:v>
                </c:pt>
                <c:pt idx="4">
                  <c:v>Education and Skills Development</c:v>
                </c:pt>
              </c:strCache>
            </c:strRef>
          </c:cat>
          <c:val>
            <c:numRef>
              <c:f>DDOI!$G$2:$G$6</c:f>
              <c:numCache>
                <c:formatCode>0.0</c:formatCode>
                <c:ptCount val="5"/>
                <c:pt idx="0">
                  <c:v>53.1</c:v>
                </c:pt>
                <c:pt idx="1">
                  <c:v>52.5</c:v>
                </c:pt>
                <c:pt idx="2">
                  <c:v>38.5</c:v>
                </c:pt>
                <c:pt idx="4">
                  <c:v>45.1</c:v>
                </c:pt>
              </c:numCache>
            </c:numRef>
          </c:val>
          <c:extLst>
            <c:ext xmlns:c16="http://schemas.microsoft.com/office/drawing/2014/chart" uri="{C3380CC4-5D6E-409C-BE32-E72D297353CC}">
              <c16:uniqueId val="{00000001-3617-4421-99DF-DF18828A412D}"/>
            </c:ext>
          </c:extLst>
        </c:ser>
        <c:dLbls>
          <c:showLegendKey val="0"/>
          <c:showVal val="0"/>
          <c:showCatName val="0"/>
          <c:showSerName val="0"/>
          <c:showPercent val="0"/>
          <c:showBubbleSize val="0"/>
        </c:dLbls>
        <c:gapWidth val="150"/>
        <c:shape val="box"/>
        <c:axId val="1730449407"/>
        <c:axId val="783673311"/>
        <c:axId val="0"/>
      </c:bar3DChart>
      <c:catAx>
        <c:axId val="1730449407"/>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783673311"/>
        <c:crosses val="autoZero"/>
        <c:auto val="1"/>
        <c:lblAlgn val="ctr"/>
        <c:lblOffset val="100"/>
        <c:noMultiLvlLbl val="0"/>
      </c:catAx>
      <c:valAx>
        <c:axId val="78367331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17304494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b="1">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DDOI!$F$1</c:f>
              <c:strCache>
                <c:ptCount val="1"/>
                <c:pt idx="0">
                  <c:v>2022</c:v>
                </c:pt>
              </c:strCache>
            </c:strRef>
          </c:tx>
          <c:spPr>
            <a:solidFill>
              <a:schemeClr val="accent1"/>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7-3617-4421-99DF-DF18828A412D}"/>
              </c:ext>
            </c:extLst>
          </c:dPt>
          <c:dPt>
            <c:idx val="1"/>
            <c:invertIfNegative val="0"/>
            <c:bubble3D val="0"/>
            <c:spPr>
              <a:solidFill>
                <a:srgbClr val="FFFF00"/>
              </a:solidFill>
              <a:ln>
                <a:noFill/>
              </a:ln>
              <a:effectLst/>
              <a:sp3d/>
            </c:spPr>
            <c:extLst>
              <c:ext xmlns:c16="http://schemas.microsoft.com/office/drawing/2014/chart" uri="{C3380CC4-5D6E-409C-BE32-E72D297353CC}">
                <c16:uniqueId val="{00000008-3617-4421-99DF-DF18828A412D}"/>
              </c:ext>
            </c:extLst>
          </c:dPt>
          <c:dPt>
            <c:idx val="2"/>
            <c:invertIfNegative val="0"/>
            <c:bubble3D val="0"/>
            <c:spPr>
              <a:solidFill>
                <a:srgbClr val="FF0000"/>
              </a:solidFill>
              <a:ln>
                <a:noFill/>
              </a:ln>
              <a:effectLst/>
              <a:sp3d/>
            </c:spPr>
            <c:extLst>
              <c:ext xmlns:c16="http://schemas.microsoft.com/office/drawing/2014/chart" uri="{C3380CC4-5D6E-409C-BE32-E72D297353CC}">
                <c16:uniqueId val="{00000009-3617-4421-99DF-DF18828A412D}"/>
              </c:ext>
            </c:extLst>
          </c:dPt>
          <c:dPt>
            <c:idx val="4"/>
            <c:invertIfNegative val="0"/>
            <c:bubble3D val="0"/>
            <c:spPr>
              <a:solidFill>
                <a:srgbClr val="FFFF00"/>
              </a:solidFill>
              <a:ln>
                <a:noFill/>
              </a:ln>
              <a:effectLst/>
              <a:sp3d/>
            </c:spPr>
            <c:extLst>
              <c:ext xmlns:c16="http://schemas.microsoft.com/office/drawing/2014/chart" uri="{C3380CC4-5D6E-409C-BE32-E72D297353CC}">
                <c16:uniqueId val="{00000004-3617-4421-99DF-DF18828A412D}"/>
              </c:ext>
            </c:extLst>
          </c:dPt>
          <c:dLbls>
            <c:dLbl>
              <c:idx val="0"/>
              <c:layout>
                <c:manualLayout>
                  <c:x val="2.4253472222222221E-2"/>
                  <c:y val="-5.039682539682632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617-4421-99DF-DF18828A412D}"/>
                </c:ext>
              </c:extLst>
            </c:dLbl>
            <c:dLbl>
              <c:idx val="1"/>
              <c:layout>
                <c:manualLayout>
                  <c:x val="3.307291666666666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617-4421-99DF-DF18828A412D}"/>
                </c:ext>
              </c:extLst>
            </c:dLbl>
            <c:dLbl>
              <c:idx val="2"/>
              <c:layout>
                <c:manualLayout>
                  <c:x val="2.6458333333333414E-2"/>
                  <c:y val="-5.03968253968253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617-4421-99DF-DF18828A412D}"/>
                </c:ext>
              </c:extLst>
            </c:dLbl>
            <c:dLbl>
              <c:idx val="4"/>
              <c:layout>
                <c:manualLayout>
                  <c:x val="1.3229166666666506E-2"/>
                  <c:y val="0"/>
                </c:manualLayout>
              </c:layout>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617-4421-99DF-DF18828A412D}"/>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DDOI!$E$2:$E$6</c:f>
              <c:strCache>
                <c:ptCount val="5"/>
                <c:pt idx="0">
                  <c:v>Quality</c:v>
                </c:pt>
                <c:pt idx="1">
                  <c:v>Access</c:v>
                </c:pt>
                <c:pt idx="2">
                  <c:v>Skill Development</c:v>
                </c:pt>
                <c:pt idx="4">
                  <c:v>Education and Skills Development</c:v>
                </c:pt>
              </c:strCache>
            </c:strRef>
          </c:cat>
          <c:val>
            <c:numRef>
              <c:f>DDOI!$F$2:$F$6</c:f>
              <c:numCache>
                <c:formatCode>0.0</c:formatCode>
                <c:ptCount val="5"/>
                <c:pt idx="0">
                  <c:v>53.556898991028334</c:v>
                </c:pt>
                <c:pt idx="1">
                  <c:v>52.442092244539985</c:v>
                </c:pt>
                <c:pt idx="2">
                  <c:v>16.158232951780402</c:v>
                </c:pt>
                <c:pt idx="4">
                  <c:v>43.649829107972174</c:v>
                </c:pt>
              </c:numCache>
            </c:numRef>
          </c:val>
          <c:extLst>
            <c:ext xmlns:c16="http://schemas.microsoft.com/office/drawing/2014/chart" uri="{C3380CC4-5D6E-409C-BE32-E72D297353CC}">
              <c16:uniqueId val="{00000000-3617-4421-99DF-DF18828A412D}"/>
            </c:ext>
          </c:extLst>
        </c:ser>
        <c:dLbls>
          <c:showLegendKey val="0"/>
          <c:showVal val="0"/>
          <c:showCatName val="0"/>
          <c:showSerName val="0"/>
          <c:showPercent val="0"/>
          <c:showBubbleSize val="0"/>
        </c:dLbls>
        <c:gapWidth val="150"/>
        <c:shape val="box"/>
        <c:axId val="1730449407"/>
        <c:axId val="783673311"/>
        <c:axId val="0"/>
      </c:bar3DChart>
      <c:catAx>
        <c:axId val="1730449407"/>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783673311"/>
        <c:crosses val="autoZero"/>
        <c:auto val="1"/>
        <c:lblAlgn val="ctr"/>
        <c:lblOffset val="100"/>
        <c:noMultiLvlLbl val="0"/>
      </c:catAx>
      <c:valAx>
        <c:axId val="78367331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17304494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b="1">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1"/>
          <c:order val="0"/>
          <c:tx>
            <c:strRef>
              <c:f>DDOI!$K$1</c:f>
              <c:strCache>
                <c:ptCount val="1"/>
                <c:pt idx="0">
                  <c:v>2016</c:v>
                </c:pt>
              </c:strCache>
            </c:strRef>
          </c:tx>
          <c:spPr>
            <a:solidFill>
              <a:schemeClr val="accent2"/>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6-97E8-4318-B1BF-EE824D841434}"/>
              </c:ext>
            </c:extLst>
          </c:dPt>
          <c:dPt>
            <c:idx val="1"/>
            <c:invertIfNegative val="0"/>
            <c:bubble3D val="0"/>
            <c:spPr>
              <a:solidFill>
                <a:srgbClr val="FFC000"/>
              </a:solidFill>
              <a:ln>
                <a:noFill/>
              </a:ln>
              <a:effectLst/>
              <a:sp3d/>
            </c:spPr>
            <c:extLst>
              <c:ext xmlns:c16="http://schemas.microsoft.com/office/drawing/2014/chart" uri="{C3380CC4-5D6E-409C-BE32-E72D297353CC}">
                <c16:uniqueId val="{00000005-97E8-4318-B1BF-EE824D841434}"/>
              </c:ext>
            </c:extLst>
          </c:dPt>
          <c:dPt>
            <c:idx val="2"/>
            <c:invertIfNegative val="0"/>
            <c:bubble3D val="0"/>
            <c:spPr>
              <a:solidFill>
                <a:srgbClr val="FFC000"/>
              </a:solidFill>
              <a:ln>
                <a:noFill/>
              </a:ln>
              <a:effectLst/>
              <a:sp3d/>
            </c:spPr>
            <c:extLst>
              <c:ext xmlns:c16="http://schemas.microsoft.com/office/drawing/2014/chart" uri="{C3380CC4-5D6E-409C-BE32-E72D297353CC}">
                <c16:uniqueId val="{00000004-97E8-4318-B1BF-EE824D841434}"/>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3-97E8-4318-B1BF-EE824D841434}"/>
              </c:ext>
            </c:extLst>
          </c:dPt>
          <c:dPt>
            <c:idx val="5"/>
            <c:invertIfNegative val="0"/>
            <c:bubble3D val="0"/>
            <c:spPr>
              <a:solidFill>
                <a:srgbClr val="FFC000"/>
              </a:solidFill>
              <a:ln>
                <a:noFill/>
              </a:ln>
              <a:effectLst/>
              <a:sp3d/>
            </c:spPr>
            <c:extLst>
              <c:ext xmlns:c16="http://schemas.microsoft.com/office/drawing/2014/chart" uri="{C3380CC4-5D6E-409C-BE32-E72D297353CC}">
                <c16:uniqueId val="{00000002-97E8-4318-B1BF-EE824D841434}"/>
              </c:ext>
            </c:extLst>
          </c:dPt>
          <c:dLbls>
            <c:dLbl>
              <c:idx val="0"/>
              <c:layout>
                <c:manualLayout>
                  <c:x val="1.7638888888888728E-2"/>
                  <c:y val="5.039682539682447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7E8-4318-B1BF-EE824D841434}"/>
                </c:ext>
              </c:extLst>
            </c:dLbl>
            <c:dLbl>
              <c:idx val="1"/>
              <c:layout>
                <c:manualLayout>
                  <c:x val="1.3229166666666506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7E8-4318-B1BF-EE824D841434}"/>
                </c:ext>
              </c:extLst>
            </c:dLbl>
            <c:dLbl>
              <c:idx val="2"/>
              <c:layout>
                <c:manualLayout>
                  <c:x val="1.984375E-2"/>
                  <c:y val="-5.039682539682632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7E8-4318-B1BF-EE824D841434}"/>
                </c:ext>
              </c:extLst>
            </c:dLbl>
            <c:dLbl>
              <c:idx val="3"/>
              <c:layout>
                <c:manualLayout>
                  <c:x val="4.1892361111111109E-2"/>
                  <c:y val="-1.00793650793650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7E8-4318-B1BF-EE824D841434}"/>
                </c:ext>
              </c:extLst>
            </c:dLbl>
            <c:dLbl>
              <c:idx val="5"/>
              <c:layout>
                <c:manualLayout>
                  <c:x val="1.3229166666666585E-2"/>
                  <c:y val="0"/>
                </c:manualLayout>
              </c:layout>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7E8-4318-B1BF-EE824D841434}"/>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DDOI!$I$2:$I$7</c:f>
              <c:strCache>
                <c:ptCount val="6"/>
                <c:pt idx="0">
                  <c:v>Total Employment</c:v>
                </c:pt>
                <c:pt idx="1">
                  <c:v>Entrepreneurship</c:v>
                </c:pt>
                <c:pt idx="2">
                  <c:v>Poverty Reduction</c:v>
                </c:pt>
                <c:pt idx="3">
                  <c:v>Economic Dependency</c:v>
                </c:pt>
                <c:pt idx="5">
                  <c:v>Employment and Entrepreneurship</c:v>
                </c:pt>
              </c:strCache>
            </c:strRef>
          </c:cat>
          <c:val>
            <c:numRef>
              <c:f>DDOI!$K$2:$K$7</c:f>
              <c:numCache>
                <c:formatCode>0.0</c:formatCode>
                <c:ptCount val="6"/>
                <c:pt idx="0">
                  <c:v>53</c:v>
                </c:pt>
                <c:pt idx="1">
                  <c:v>35.5</c:v>
                </c:pt>
                <c:pt idx="2">
                  <c:v>38.299999999999997</c:v>
                </c:pt>
                <c:pt idx="3">
                  <c:v>30.1</c:v>
                </c:pt>
                <c:pt idx="5">
                  <c:v>34.200000000000003</c:v>
                </c:pt>
              </c:numCache>
            </c:numRef>
          </c:val>
          <c:extLst>
            <c:ext xmlns:c16="http://schemas.microsoft.com/office/drawing/2014/chart" uri="{C3380CC4-5D6E-409C-BE32-E72D297353CC}">
              <c16:uniqueId val="{00000001-97E8-4318-B1BF-EE824D841434}"/>
            </c:ext>
          </c:extLst>
        </c:ser>
        <c:dLbls>
          <c:showLegendKey val="0"/>
          <c:showVal val="0"/>
          <c:showCatName val="0"/>
          <c:showSerName val="0"/>
          <c:showPercent val="0"/>
          <c:showBubbleSize val="0"/>
        </c:dLbls>
        <c:gapWidth val="150"/>
        <c:shape val="box"/>
        <c:axId val="1834752079"/>
        <c:axId val="783661311"/>
        <c:axId val="0"/>
      </c:bar3DChart>
      <c:catAx>
        <c:axId val="183475207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783661311"/>
        <c:crosses val="autoZero"/>
        <c:auto val="1"/>
        <c:lblAlgn val="ctr"/>
        <c:lblOffset val="100"/>
        <c:noMultiLvlLbl val="0"/>
      </c:catAx>
      <c:valAx>
        <c:axId val="78366131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1834752079"/>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DDOI!$J$1</c:f>
              <c:strCache>
                <c:ptCount val="1"/>
                <c:pt idx="0">
                  <c:v>2022</c:v>
                </c:pt>
              </c:strCache>
            </c:strRef>
          </c:tx>
          <c:spPr>
            <a:solidFill>
              <a:schemeClr val="accent1"/>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7-97E8-4318-B1BF-EE824D841434}"/>
              </c:ext>
            </c:extLst>
          </c:dPt>
          <c:dPt>
            <c:idx val="1"/>
            <c:invertIfNegative val="0"/>
            <c:bubble3D val="0"/>
            <c:spPr>
              <a:solidFill>
                <a:srgbClr val="FFFF00"/>
              </a:solidFill>
              <a:ln>
                <a:noFill/>
              </a:ln>
              <a:effectLst/>
              <a:sp3d/>
            </c:spPr>
            <c:extLst>
              <c:ext xmlns:c16="http://schemas.microsoft.com/office/drawing/2014/chart" uri="{C3380CC4-5D6E-409C-BE32-E72D297353CC}">
                <c16:uniqueId val="{00000008-97E8-4318-B1BF-EE824D841434}"/>
              </c:ext>
            </c:extLst>
          </c:dPt>
          <c:dPt>
            <c:idx val="2"/>
            <c:invertIfNegative val="0"/>
            <c:bubble3D val="0"/>
            <c:spPr>
              <a:solidFill>
                <a:srgbClr val="FFFF00"/>
              </a:solidFill>
              <a:ln>
                <a:noFill/>
              </a:ln>
              <a:effectLst/>
              <a:sp3d/>
            </c:spPr>
            <c:extLst>
              <c:ext xmlns:c16="http://schemas.microsoft.com/office/drawing/2014/chart" uri="{C3380CC4-5D6E-409C-BE32-E72D297353CC}">
                <c16:uniqueId val="{00000009-97E8-4318-B1BF-EE824D841434}"/>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A-97E8-4318-B1BF-EE824D841434}"/>
              </c:ext>
            </c:extLst>
          </c:dPt>
          <c:dPt>
            <c:idx val="5"/>
            <c:invertIfNegative val="0"/>
            <c:bubble3D val="0"/>
            <c:spPr>
              <a:solidFill>
                <a:srgbClr val="FFC000"/>
              </a:solidFill>
              <a:ln>
                <a:noFill/>
              </a:ln>
              <a:effectLst/>
              <a:sp3d/>
            </c:spPr>
            <c:extLst>
              <c:ext xmlns:c16="http://schemas.microsoft.com/office/drawing/2014/chart" uri="{C3380CC4-5D6E-409C-BE32-E72D297353CC}">
                <c16:uniqueId val="{0000000B-97E8-4318-B1BF-EE824D841434}"/>
              </c:ext>
            </c:extLst>
          </c:dPt>
          <c:dLbls>
            <c:dLbl>
              <c:idx val="5"/>
              <c:layout>
                <c:manualLayout>
                  <c:x val="2.4253472222222221E-2"/>
                  <c:y val="0"/>
                </c:manualLayout>
              </c:layout>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7E8-4318-B1BF-EE824D841434}"/>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DDOI!$I$2:$I$7</c:f>
              <c:strCache>
                <c:ptCount val="6"/>
                <c:pt idx="0">
                  <c:v>Total Employment</c:v>
                </c:pt>
                <c:pt idx="1">
                  <c:v>Entrepreneurship</c:v>
                </c:pt>
                <c:pt idx="2">
                  <c:v>Poverty Reduction</c:v>
                </c:pt>
                <c:pt idx="3">
                  <c:v>Economic Dependency</c:v>
                </c:pt>
                <c:pt idx="5">
                  <c:v>Employment and Entrepreneurship</c:v>
                </c:pt>
              </c:strCache>
            </c:strRef>
          </c:cat>
          <c:val>
            <c:numRef>
              <c:f>DDOI!$J$2:$J$7</c:f>
              <c:numCache>
                <c:formatCode>0.0</c:formatCode>
                <c:ptCount val="6"/>
                <c:pt idx="0">
                  <c:v>56.2734758434882</c:v>
                </c:pt>
                <c:pt idx="1">
                  <c:v>46.911261728609439</c:v>
                </c:pt>
                <c:pt idx="2">
                  <c:v>41.949999999999996</c:v>
                </c:pt>
                <c:pt idx="3">
                  <c:v>30.069281675564746</c:v>
                </c:pt>
                <c:pt idx="5">
                  <c:v>38.299999999999997</c:v>
                </c:pt>
              </c:numCache>
            </c:numRef>
          </c:val>
          <c:extLst>
            <c:ext xmlns:c16="http://schemas.microsoft.com/office/drawing/2014/chart" uri="{C3380CC4-5D6E-409C-BE32-E72D297353CC}">
              <c16:uniqueId val="{00000000-97E8-4318-B1BF-EE824D841434}"/>
            </c:ext>
          </c:extLst>
        </c:ser>
        <c:dLbls>
          <c:showLegendKey val="0"/>
          <c:showVal val="0"/>
          <c:showCatName val="0"/>
          <c:showSerName val="0"/>
          <c:showPercent val="0"/>
          <c:showBubbleSize val="0"/>
        </c:dLbls>
        <c:gapWidth val="150"/>
        <c:shape val="box"/>
        <c:axId val="1834752079"/>
        <c:axId val="783661311"/>
        <c:axId val="0"/>
      </c:bar3DChart>
      <c:catAx>
        <c:axId val="183475207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783661311"/>
        <c:crosses val="autoZero"/>
        <c:auto val="1"/>
        <c:lblAlgn val="ctr"/>
        <c:lblOffset val="100"/>
        <c:noMultiLvlLbl val="0"/>
      </c:catAx>
      <c:valAx>
        <c:axId val="78366131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1834752079"/>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NG"/>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1"/>
          <c:order val="0"/>
          <c:tx>
            <c:strRef>
              <c:f>DDOI!$O$1</c:f>
              <c:strCache>
                <c:ptCount val="1"/>
                <c:pt idx="0">
                  <c:v>2016</c:v>
                </c:pt>
              </c:strCache>
            </c:strRef>
          </c:tx>
          <c:spPr>
            <a:solidFill>
              <a:schemeClr val="accent2"/>
            </a:solidFill>
            <a:ln>
              <a:noFill/>
            </a:ln>
            <a:effectLst/>
            <a:sp3d/>
          </c:spPr>
          <c:invertIfNegative val="0"/>
          <c:dPt>
            <c:idx val="0"/>
            <c:invertIfNegative val="0"/>
            <c:bubble3D val="0"/>
            <c:spPr>
              <a:solidFill>
                <a:srgbClr val="92D050"/>
              </a:solidFill>
              <a:ln>
                <a:noFill/>
              </a:ln>
              <a:effectLst/>
              <a:sp3d/>
            </c:spPr>
            <c:extLst>
              <c:ext xmlns:c16="http://schemas.microsoft.com/office/drawing/2014/chart" uri="{C3380CC4-5D6E-409C-BE32-E72D297353CC}">
                <c16:uniqueId val="{00000007-6F30-4470-9861-7BAB4DBA1C76}"/>
              </c:ext>
            </c:extLst>
          </c:dPt>
          <c:dPt>
            <c:idx val="1"/>
            <c:invertIfNegative val="0"/>
            <c:bubble3D val="0"/>
            <c:spPr>
              <a:solidFill>
                <a:srgbClr val="FFC000"/>
              </a:solidFill>
              <a:ln>
                <a:noFill/>
              </a:ln>
              <a:effectLst/>
              <a:sp3d/>
            </c:spPr>
            <c:extLst>
              <c:ext xmlns:c16="http://schemas.microsoft.com/office/drawing/2014/chart" uri="{C3380CC4-5D6E-409C-BE32-E72D297353CC}">
                <c16:uniqueId val="{00000006-6F30-4470-9861-7BAB4DBA1C76}"/>
              </c:ext>
            </c:extLst>
          </c:dPt>
          <c:dPt>
            <c:idx val="2"/>
            <c:invertIfNegative val="0"/>
            <c:bubble3D val="0"/>
            <c:spPr>
              <a:solidFill>
                <a:srgbClr val="FFC000"/>
              </a:solidFill>
              <a:ln>
                <a:noFill/>
              </a:ln>
              <a:effectLst/>
              <a:sp3d/>
            </c:spPr>
            <c:extLst>
              <c:ext xmlns:c16="http://schemas.microsoft.com/office/drawing/2014/chart" uri="{C3380CC4-5D6E-409C-BE32-E72D297353CC}">
                <c16:uniqueId val="{00000005-6F30-4470-9861-7BAB4DBA1C76}"/>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4-6F30-4470-9861-7BAB4DBA1C76}"/>
              </c:ext>
            </c:extLst>
          </c:dPt>
          <c:dPt>
            <c:idx val="4"/>
            <c:invertIfNegative val="0"/>
            <c:bubble3D val="0"/>
            <c:spPr>
              <a:solidFill>
                <a:srgbClr val="92D050"/>
              </a:solidFill>
              <a:ln>
                <a:noFill/>
              </a:ln>
              <a:effectLst/>
              <a:sp3d/>
            </c:spPr>
            <c:extLst>
              <c:ext xmlns:c16="http://schemas.microsoft.com/office/drawing/2014/chart" uri="{C3380CC4-5D6E-409C-BE32-E72D297353CC}">
                <c16:uniqueId val="{00000003-6F30-4470-9861-7BAB4DBA1C76}"/>
              </c:ext>
            </c:extLst>
          </c:dPt>
          <c:dPt>
            <c:idx val="6"/>
            <c:invertIfNegative val="0"/>
            <c:bubble3D val="0"/>
            <c:spPr>
              <a:solidFill>
                <a:srgbClr val="FFFF00"/>
              </a:solidFill>
              <a:ln>
                <a:noFill/>
              </a:ln>
              <a:effectLst/>
              <a:sp3d/>
            </c:spPr>
            <c:extLst>
              <c:ext xmlns:c16="http://schemas.microsoft.com/office/drawing/2014/chart" uri="{C3380CC4-5D6E-409C-BE32-E72D297353CC}">
                <c16:uniqueId val="{00000002-6F30-4470-9861-7BAB4DBA1C76}"/>
              </c:ext>
            </c:extLst>
          </c:dPt>
          <c:dLbls>
            <c:dLbl>
              <c:idx val="6"/>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2-6F30-4470-9861-7BAB4DBA1C76}"/>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DDOI!$M$2:$M$8</c:f>
              <c:strCache>
                <c:ptCount val="7"/>
                <c:pt idx="0">
                  <c:v>Public Accountability Mechanism</c:v>
                </c:pt>
                <c:pt idx="1">
                  <c:v>Control of Corruption</c:v>
                </c:pt>
                <c:pt idx="2">
                  <c:v>Security</c:v>
                </c:pt>
                <c:pt idx="3">
                  <c:v>Social Protection</c:v>
                </c:pt>
                <c:pt idx="4">
                  <c:v>Youth Participation</c:v>
                </c:pt>
                <c:pt idx="6">
                  <c:v>Governance and Youth Participation</c:v>
                </c:pt>
              </c:strCache>
            </c:strRef>
          </c:cat>
          <c:val>
            <c:numRef>
              <c:f>DDOI!$O$2:$O$8</c:f>
              <c:numCache>
                <c:formatCode>0.0</c:formatCode>
                <c:ptCount val="7"/>
                <c:pt idx="0">
                  <c:v>64.099999999999994</c:v>
                </c:pt>
                <c:pt idx="1">
                  <c:v>36.9</c:v>
                </c:pt>
                <c:pt idx="2">
                  <c:v>26.8</c:v>
                </c:pt>
                <c:pt idx="3">
                  <c:v>21.9</c:v>
                </c:pt>
                <c:pt idx="4">
                  <c:v>66.7</c:v>
                </c:pt>
                <c:pt idx="6">
                  <c:v>51.1</c:v>
                </c:pt>
              </c:numCache>
            </c:numRef>
          </c:val>
          <c:extLst>
            <c:ext xmlns:c16="http://schemas.microsoft.com/office/drawing/2014/chart" uri="{C3380CC4-5D6E-409C-BE32-E72D297353CC}">
              <c16:uniqueId val="{00000001-6F30-4470-9861-7BAB4DBA1C76}"/>
            </c:ext>
          </c:extLst>
        </c:ser>
        <c:dLbls>
          <c:showLegendKey val="0"/>
          <c:showVal val="0"/>
          <c:showCatName val="0"/>
          <c:showSerName val="0"/>
          <c:showPercent val="0"/>
          <c:showBubbleSize val="0"/>
        </c:dLbls>
        <c:gapWidth val="150"/>
        <c:shape val="box"/>
        <c:axId val="1834772959"/>
        <c:axId val="1046580735"/>
        <c:axId val="0"/>
      </c:bar3DChart>
      <c:catAx>
        <c:axId val="183477295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046580735"/>
        <c:crosses val="autoZero"/>
        <c:auto val="1"/>
        <c:lblAlgn val="ctr"/>
        <c:lblOffset val="100"/>
        <c:noMultiLvlLbl val="0"/>
      </c:catAx>
      <c:valAx>
        <c:axId val="1046580735"/>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83477295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b="1">
          <a:solidFill>
            <a:schemeClr val="tx1"/>
          </a:solidFill>
        </a:defRPr>
      </a:pPr>
      <a:endParaRPr lang="en-NG"/>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DDOI!$N$1</c:f>
              <c:strCache>
                <c:ptCount val="1"/>
                <c:pt idx="0">
                  <c:v>2022</c:v>
                </c:pt>
              </c:strCache>
            </c:strRef>
          </c:tx>
          <c:spPr>
            <a:solidFill>
              <a:srgbClr val="FFFF00"/>
            </a:solidFill>
            <a:ln>
              <a:noFill/>
            </a:ln>
            <a:effectLst/>
            <a:sp3d/>
          </c:spPr>
          <c:invertIfNegative val="0"/>
          <c:dPt>
            <c:idx val="2"/>
            <c:invertIfNegative val="0"/>
            <c:bubble3D val="0"/>
            <c:spPr>
              <a:solidFill>
                <a:srgbClr val="FFC000"/>
              </a:solidFill>
              <a:ln>
                <a:noFill/>
              </a:ln>
              <a:effectLst/>
              <a:sp3d/>
            </c:spPr>
            <c:extLst>
              <c:ext xmlns:c16="http://schemas.microsoft.com/office/drawing/2014/chart" uri="{C3380CC4-5D6E-409C-BE32-E72D297353CC}">
                <c16:uniqueId val="{00000008-6F30-4470-9861-7BAB4DBA1C76}"/>
              </c:ext>
            </c:extLst>
          </c:dPt>
          <c:dPt>
            <c:idx val="3"/>
            <c:invertIfNegative val="0"/>
            <c:bubble3D val="0"/>
            <c:spPr>
              <a:solidFill>
                <a:srgbClr val="FFC000"/>
              </a:solidFill>
              <a:ln>
                <a:noFill/>
              </a:ln>
              <a:effectLst/>
              <a:sp3d/>
            </c:spPr>
            <c:extLst>
              <c:ext xmlns:c16="http://schemas.microsoft.com/office/drawing/2014/chart" uri="{C3380CC4-5D6E-409C-BE32-E72D297353CC}">
                <c16:uniqueId val="{00000009-6F30-4470-9861-7BAB4DBA1C76}"/>
              </c:ext>
            </c:extLst>
          </c:dPt>
          <c:dPt>
            <c:idx val="4"/>
            <c:invertIfNegative val="0"/>
            <c:bubble3D val="0"/>
            <c:spPr>
              <a:solidFill>
                <a:srgbClr val="FFC000"/>
              </a:solidFill>
              <a:ln>
                <a:noFill/>
              </a:ln>
              <a:effectLst/>
              <a:sp3d/>
            </c:spPr>
            <c:extLst>
              <c:ext xmlns:c16="http://schemas.microsoft.com/office/drawing/2014/chart" uri="{C3380CC4-5D6E-409C-BE32-E72D297353CC}">
                <c16:uniqueId val="{0000000A-6F30-4470-9861-7BAB4DBA1C76}"/>
              </c:ext>
            </c:extLst>
          </c:dPt>
          <c:dLbls>
            <c:dLbl>
              <c:idx val="6"/>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12-00E8-4A0C-A524-4F1BF075AABE}"/>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DDOI!$M$2:$M$8</c:f>
              <c:strCache>
                <c:ptCount val="7"/>
                <c:pt idx="0">
                  <c:v>Public Accountability Mechanism</c:v>
                </c:pt>
                <c:pt idx="1">
                  <c:v>Control of Corruption</c:v>
                </c:pt>
                <c:pt idx="2">
                  <c:v>Security</c:v>
                </c:pt>
                <c:pt idx="3">
                  <c:v>Social Protection</c:v>
                </c:pt>
                <c:pt idx="4">
                  <c:v>Youth Participation</c:v>
                </c:pt>
                <c:pt idx="6">
                  <c:v>Governance and Youth Participation</c:v>
                </c:pt>
              </c:strCache>
            </c:strRef>
          </c:cat>
          <c:val>
            <c:numRef>
              <c:f>DDOI!$N$2:$N$8</c:f>
              <c:numCache>
                <c:formatCode>0.0</c:formatCode>
                <c:ptCount val="7"/>
                <c:pt idx="0">
                  <c:v>55.61075255166579</c:v>
                </c:pt>
                <c:pt idx="1">
                  <c:v>42.426837524177955</c:v>
                </c:pt>
                <c:pt idx="2">
                  <c:v>37.505777676169402</c:v>
                </c:pt>
                <c:pt idx="3">
                  <c:v>37.02553450308443</c:v>
                </c:pt>
                <c:pt idx="4">
                  <c:v>33.333333333333329</c:v>
                </c:pt>
                <c:pt idx="6">
                  <c:v>40.641803397325511</c:v>
                </c:pt>
              </c:numCache>
            </c:numRef>
          </c:val>
          <c:extLst>
            <c:ext xmlns:c16="http://schemas.microsoft.com/office/drawing/2014/chart" uri="{C3380CC4-5D6E-409C-BE32-E72D297353CC}">
              <c16:uniqueId val="{00000000-6F30-4470-9861-7BAB4DBA1C76}"/>
            </c:ext>
          </c:extLst>
        </c:ser>
        <c:dLbls>
          <c:showLegendKey val="0"/>
          <c:showVal val="0"/>
          <c:showCatName val="0"/>
          <c:showSerName val="0"/>
          <c:showPercent val="0"/>
          <c:showBubbleSize val="0"/>
        </c:dLbls>
        <c:gapWidth val="150"/>
        <c:shape val="box"/>
        <c:axId val="1834772959"/>
        <c:axId val="1046580735"/>
        <c:axId val="0"/>
      </c:bar3DChart>
      <c:catAx>
        <c:axId val="1834772959"/>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046580735"/>
        <c:crosses val="autoZero"/>
        <c:auto val="1"/>
        <c:lblAlgn val="ctr"/>
        <c:lblOffset val="100"/>
        <c:noMultiLvlLbl val="0"/>
      </c:catAx>
      <c:valAx>
        <c:axId val="1046580735"/>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83477295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b="1">
          <a:solidFill>
            <a:schemeClr val="tx1"/>
          </a:solidFill>
        </a:defRPr>
      </a:pPr>
      <a:endParaRPr lang="en-NG"/>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1"/>
          <c:order val="0"/>
          <c:tx>
            <c:strRef>
              <c:f>DDOI!$S$1</c:f>
              <c:strCache>
                <c:ptCount val="1"/>
                <c:pt idx="0">
                  <c:v>2016</c:v>
                </c:pt>
              </c:strCache>
            </c:strRef>
          </c:tx>
          <c:spPr>
            <a:solidFill>
              <a:schemeClr val="accent2"/>
            </a:solidFill>
            <a:ln>
              <a:noFill/>
            </a:ln>
            <a:effectLst/>
            <a:sp3d/>
          </c:spPr>
          <c:invertIfNegative val="0"/>
          <c:dPt>
            <c:idx val="0"/>
            <c:invertIfNegative val="0"/>
            <c:bubble3D val="0"/>
            <c:spPr>
              <a:solidFill>
                <a:srgbClr val="FFFF00"/>
              </a:solidFill>
              <a:ln>
                <a:noFill/>
              </a:ln>
              <a:effectLst/>
              <a:sp3d/>
            </c:spPr>
            <c:extLst>
              <c:ext xmlns:c16="http://schemas.microsoft.com/office/drawing/2014/chart" uri="{C3380CC4-5D6E-409C-BE32-E72D297353CC}">
                <c16:uniqueId val="{00000003-E7DB-4CF1-ADDE-CFD7D800C4DB}"/>
              </c:ext>
            </c:extLst>
          </c:dPt>
          <c:dPt>
            <c:idx val="1"/>
            <c:invertIfNegative val="0"/>
            <c:bubble3D val="0"/>
            <c:spPr>
              <a:solidFill>
                <a:srgbClr val="FF0000"/>
              </a:solidFill>
              <a:ln>
                <a:noFill/>
              </a:ln>
              <a:effectLst/>
              <a:sp3d/>
            </c:spPr>
            <c:extLst>
              <c:ext xmlns:c16="http://schemas.microsoft.com/office/drawing/2014/chart" uri="{C3380CC4-5D6E-409C-BE32-E72D297353CC}">
                <c16:uniqueId val="{0000000D-E7DB-4CF1-ADDE-CFD7D800C4DB}"/>
              </c:ext>
            </c:extLst>
          </c:dPt>
          <c:dPt>
            <c:idx val="2"/>
            <c:invertIfNegative val="0"/>
            <c:bubble3D val="0"/>
            <c:spPr>
              <a:solidFill>
                <a:srgbClr val="FF0000"/>
              </a:solidFill>
              <a:ln>
                <a:noFill/>
              </a:ln>
              <a:effectLst/>
              <a:sp3d/>
            </c:spPr>
            <c:extLst>
              <c:ext xmlns:c16="http://schemas.microsoft.com/office/drawing/2014/chart" uri="{C3380CC4-5D6E-409C-BE32-E72D297353CC}">
                <c16:uniqueId val="{0000000C-E7DB-4CF1-ADDE-CFD7D800C4DB}"/>
              </c:ext>
            </c:extLst>
          </c:dPt>
          <c:dPt>
            <c:idx val="3"/>
            <c:invertIfNegative val="0"/>
            <c:bubble3D val="0"/>
            <c:spPr>
              <a:solidFill>
                <a:srgbClr val="FF0000"/>
              </a:solidFill>
              <a:ln>
                <a:noFill/>
              </a:ln>
              <a:effectLst/>
              <a:sp3d/>
            </c:spPr>
            <c:extLst>
              <c:ext xmlns:c16="http://schemas.microsoft.com/office/drawing/2014/chart" uri="{C3380CC4-5D6E-409C-BE32-E72D297353CC}">
                <c16:uniqueId val="{0000000B-E7DB-4CF1-ADDE-CFD7D800C4DB}"/>
              </c:ext>
            </c:extLst>
          </c:dPt>
          <c:dPt>
            <c:idx val="4"/>
            <c:invertIfNegative val="0"/>
            <c:bubble3D val="0"/>
            <c:spPr>
              <a:solidFill>
                <a:srgbClr val="FF0000"/>
              </a:solidFill>
              <a:ln>
                <a:noFill/>
              </a:ln>
              <a:effectLst/>
              <a:sp3d/>
            </c:spPr>
            <c:extLst>
              <c:ext xmlns:c16="http://schemas.microsoft.com/office/drawing/2014/chart" uri="{C3380CC4-5D6E-409C-BE32-E72D297353CC}">
                <c16:uniqueId val="{0000000A-E7DB-4CF1-ADDE-CFD7D800C4DB}"/>
              </c:ext>
            </c:extLst>
          </c:dPt>
          <c:dPt>
            <c:idx val="6"/>
            <c:invertIfNegative val="0"/>
            <c:bubble3D val="0"/>
            <c:spPr>
              <a:solidFill>
                <a:srgbClr val="FF0000"/>
              </a:solidFill>
              <a:ln>
                <a:noFill/>
              </a:ln>
              <a:effectLst/>
              <a:sp3d/>
            </c:spPr>
            <c:extLst>
              <c:ext xmlns:c16="http://schemas.microsoft.com/office/drawing/2014/chart" uri="{C3380CC4-5D6E-409C-BE32-E72D297353CC}">
                <c16:uniqueId val="{00000002-E7DB-4CF1-ADDE-CFD7D800C4DB}"/>
              </c:ext>
            </c:extLst>
          </c:dPt>
          <c:dLbls>
            <c:dLbl>
              <c:idx val="6"/>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extLst>
                <c:ext xmlns:c16="http://schemas.microsoft.com/office/drawing/2014/chart" uri="{C3380CC4-5D6E-409C-BE32-E72D297353CC}">
                  <c16:uniqueId val="{00000002-E7DB-4CF1-ADDE-CFD7D800C4DB}"/>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DDOI!$Q$2:$Q$8</c:f>
              <c:strCache>
                <c:ptCount val="7"/>
                <c:pt idx="0">
                  <c:v>Adovacy</c:v>
                </c:pt>
                <c:pt idx="1">
                  <c:v>Roadmap</c:v>
                </c:pt>
                <c:pt idx="2">
                  <c:v>Data and Profile Estimation</c:v>
                </c:pt>
                <c:pt idx="3">
                  <c:v>Development Plans and Budgets Integration</c:v>
                </c:pt>
                <c:pt idx="4">
                  <c:v>Monitoring Index and Observatory</c:v>
                </c:pt>
                <c:pt idx="6">
                  <c:v>Practical Evidence Building</c:v>
                </c:pt>
              </c:strCache>
            </c:strRef>
          </c:cat>
          <c:val>
            <c:numRef>
              <c:f>DDOI!$S$2:$S$8</c:f>
              <c:numCache>
                <c:formatCode>0.0</c:formatCode>
                <c:ptCount val="7"/>
                <c:pt idx="0">
                  <c:v>50</c:v>
                </c:pt>
                <c:pt idx="1">
                  <c:v>10.5</c:v>
                </c:pt>
                <c:pt idx="2">
                  <c:v>5.3</c:v>
                </c:pt>
                <c:pt idx="3">
                  <c:v>2</c:v>
                </c:pt>
                <c:pt idx="4">
                  <c:v>2.6</c:v>
                </c:pt>
                <c:pt idx="6">
                  <c:v>8.1</c:v>
                </c:pt>
              </c:numCache>
            </c:numRef>
          </c:val>
          <c:extLst>
            <c:ext xmlns:c16="http://schemas.microsoft.com/office/drawing/2014/chart" uri="{C3380CC4-5D6E-409C-BE32-E72D297353CC}">
              <c16:uniqueId val="{00000001-E7DB-4CF1-ADDE-CFD7D800C4DB}"/>
            </c:ext>
          </c:extLst>
        </c:ser>
        <c:dLbls>
          <c:showLegendKey val="0"/>
          <c:showVal val="0"/>
          <c:showCatName val="0"/>
          <c:showSerName val="0"/>
          <c:showPercent val="0"/>
          <c:showBubbleSize val="0"/>
        </c:dLbls>
        <c:gapWidth val="150"/>
        <c:shape val="box"/>
        <c:axId val="1683709871"/>
        <c:axId val="783673791"/>
        <c:axId val="0"/>
      </c:bar3DChart>
      <c:catAx>
        <c:axId val="168370987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NG"/>
          </a:p>
        </c:txPr>
        <c:crossAx val="783673791"/>
        <c:crosses val="autoZero"/>
        <c:auto val="1"/>
        <c:lblAlgn val="r"/>
        <c:lblOffset val="100"/>
        <c:noMultiLvlLbl val="0"/>
      </c:catAx>
      <c:valAx>
        <c:axId val="783673791"/>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NG"/>
          </a:p>
        </c:txPr>
        <c:crossAx val="168370987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95000"/>
      </a:schemeClr>
    </a:solidFill>
    <a:ln>
      <a:noFill/>
    </a:ln>
    <a:effectLst/>
  </c:spPr>
  <c:txPr>
    <a:bodyPr/>
    <a:lstStyle/>
    <a:p>
      <a:pPr>
        <a:defRPr sz="1800">
          <a:solidFill>
            <a:schemeClr val="tx1"/>
          </a:solidFill>
        </a:defRPr>
      </a:pPr>
      <a:endParaRPr lang="en-NG"/>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A38198-6AD6-47C4-BAEC-C938CB920F6E}"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GB"/>
        </a:p>
      </dgm:t>
    </dgm:pt>
    <dgm:pt modelId="{593AFAC6-A65E-4D42-AD6F-FC6E0182555A}">
      <dgm:prSet phldrT="[Text]" custT="1"/>
      <dgm:spPr>
        <a:solidFill>
          <a:srgbClr val="00B050"/>
        </a:solidFill>
      </dgm:spPr>
      <dgm:t>
        <a:bodyPr/>
        <a:lstStyle/>
        <a:p>
          <a:r>
            <a:rPr lang="en-GB" sz="2800" b="1" dirty="0" err="1"/>
            <a:t>NTA</a:t>
          </a:r>
          <a:r>
            <a:rPr lang="en-GB" sz="2800" b="1" dirty="0"/>
            <a:t> Nigeria</a:t>
          </a:r>
        </a:p>
        <a:p>
          <a:r>
            <a:rPr lang="en-GB" sz="2000" b="1" dirty="0"/>
            <a:t>(Health Policy Training and Research Programme – </a:t>
          </a:r>
          <a:r>
            <a:rPr lang="en-GB" sz="2000" b="1" dirty="0" err="1"/>
            <a:t>HPTRP</a:t>
          </a:r>
          <a:r>
            <a:rPr lang="en-GB" sz="2000" b="1" dirty="0"/>
            <a:t>, Univ. of Ibadan)</a:t>
          </a:r>
        </a:p>
      </dgm:t>
    </dgm:pt>
    <dgm:pt modelId="{7C81BBB7-AB3E-451F-8271-D33ADB81F208}" type="parTrans" cxnId="{422A3B61-6436-4099-87A6-6308C7CE8E0B}">
      <dgm:prSet/>
      <dgm:spPr/>
      <dgm:t>
        <a:bodyPr/>
        <a:lstStyle/>
        <a:p>
          <a:endParaRPr lang="en-GB"/>
        </a:p>
      </dgm:t>
    </dgm:pt>
    <dgm:pt modelId="{198435A7-3480-4597-B3E6-26D105E0A0AF}" type="sibTrans" cxnId="{422A3B61-6436-4099-87A6-6308C7CE8E0B}">
      <dgm:prSet/>
      <dgm:spPr>
        <a:solidFill>
          <a:schemeClr val="accent6">
            <a:lumMod val="40000"/>
            <a:lumOff val="60000"/>
          </a:schemeClr>
        </a:solidFill>
      </dgm:spPr>
      <dgm:t>
        <a:bodyPr/>
        <a:lstStyle/>
        <a:p>
          <a:endParaRPr lang="en-GB"/>
        </a:p>
      </dgm:t>
    </dgm:pt>
    <dgm:pt modelId="{F7AA4397-6974-448D-8A2B-4030A44168A8}">
      <dgm:prSet phldrT="[Text]"/>
      <dgm:spPr>
        <a:solidFill>
          <a:srgbClr val="00B050"/>
        </a:solidFill>
      </dgm:spPr>
      <dgm:t>
        <a:bodyPr/>
        <a:lstStyle/>
        <a:p>
          <a:r>
            <a:rPr lang="en-GB" b="1" dirty="0"/>
            <a:t>United Nations Population Fund (</a:t>
          </a:r>
          <a:r>
            <a:rPr lang="en-GB" b="1" dirty="0" err="1"/>
            <a:t>UNFPA</a:t>
          </a:r>
          <a:r>
            <a:rPr lang="en-GB" b="1" dirty="0"/>
            <a:t> Nigeria)</a:t>
          </a:r>
        </a:p>
      </dgm:t>
    </dgm:pt>
    <dgm:pt modelId="{29B0B017-07F1-4912-8ACC-D89745F448F8}" type="parTrans" cxnId="{BDC96F2E-409C-44CC-AFC7-9F86CE0EBCD6}">
      <dgm:prSet/>
      <dgm:spPr/>
      <dgm:t>
        <a:bodyPr/>
        <a:lstStyle/>
        <a:p>
          <a:endParaRPr lang="en-GB"/>
        </a:p>
      </dgm:t>
    </dgm:pt>
    <dgm:pt modelId="{6C4EB7C8-CD3B-44E2-BB1E-9F61E926A45C}" type="sibTrans" cxnId="{BDC96F2E-409C-44CC-AFC7-9F86CE0EBCD6}">
      <dgm:prSet/>
      <dgm:spPr>
        <a:solidFill>
          <a:schemeClr val="accent6">
            <a:lumMod val="40000"/>
            <a:lumOff val="60000"/>
          </a:schemeClr>
        </a:solidFill>
      </dgm:spPr>
      <dgm:t>
        <a:bodyPr/>
        <a:lstStyle/>
        <a:p>
          <a:endParaRPr lang="en-GB"/>
        </a:p>
      </dgm:t>
    </dgm:pt>
    <dgm:pt modelId="{544CCFD6-576E-42F7-840B-09315C44EE61}">
      <dgm:prSet phldrT="[Text]"/>
      <dgm:spPr>
        <a:solidFill>
          <a:srgbClr val="00B050"/>
        </a:solidFill>
      </dgm:spPr>
      <dgm:t>
        <a:bodyPr/>
        <a:lstStyle/>
        <a:p>
          <a:r>
            <a:rPr lang="en-GB" b="1" dirty="0"/>
            <a:t>Ministries of Economic Planning (National and Subnational)</a:t>
          </a:r>
        </a:p>
      </dgm:t>
    </dgm:pt>
    <dgm:pt modelId="{84C83718-5812-4E18-AFFA-BBAFD6FE2AC6}" type="parTrans" cxnId="{DA1EDD45-BC93-4FEA-8935-677D907EA3EB}">
      <dgm:prSet/>
      <dgm:spPr/>
      <dgm:t>
        <a:bodyPr/>
        <a:lstStyle/>
        <a:p>
          <a:endParaRPr lang="en-GB"/>
        </a:p>
      </dgm:t>
    </dgm:pt>
    <dgm:pt modelId="{E7F79628-700D-4239-A296-813E950153A8}" type="sibTrans" cxnId="{DA1EDD45-BC93-4FEA-8935-677D907EA3EB}">
      <dgm:prSet/>
      <dgm:spPr>
        <a:solidFill>
          <a:schemeClr val="accent6">
            <a:lumMod val="40000"/>
            <a:lumOff val="60000"/>
          </a:schemeClr>
        </a:solidFill>
      </dgm:spPr>
      <dgm:t>
        <a:bodyPr/>
        <a:lstStyle/>
        <a:p>
          <a:endParaRPr lang="en-GB"/>
        </a:p>
      </dgm:t>
    </dgm:pt>
    <dgm:pt modelId="{7DA5DAE5-BFC0-4BC3-A23C-F4E12A11BAEB}" type="pres">
      <dgm:prSet presAssocID="{49A38198-6AD6-47C4-BAEC-C938CB920F6E}" presName="Name0" presStyleCnt="0">
        <dgm:presLayoutVars>
          <dgm:dir/>
          <dgm:resizeHandles val="exact"/>
        </dgm:presLayoutVars>
      </dgm:prSet>
      <dgm:spPr/>
    </dgm:pt>
    <dgm:pt modelId="{3B9564B0-F530-465A-889C-9B8F262E011E}" type="pres">
      <dgm:prSet presAssocID="{593AFAC6-A65E-4D42-AD6F-FC6E0182555A}" presName="node" presStyleLbl="node1" presStyleIdx="0" presStyleCnt="3" custScaleX="200452" custScaleY="112592" custRadScaleRad="83657" custRadScaleInc="15403">
        <dgm:presLayoutVars>
          <dgm:bulletEnabled val="1"/>
        </dgm:presLayoutVars>
      </dgm:prSet>
      <dgm:spPr/>
    </dgm:pt>
    <dgm:pt modelId="{81748BD1-1B55-4B99-B438-AAD8F9FEC65C}" type="pres">
      <dgm:prSet presAssocID="{198435A7-3480-4597-B3E6-26D105E0A0AF}" presName="sibTrans" presStyleLbl="sibTrans2D1" presStyleIdx="0" presStyleCnt="3" custScaleX="183724" custLinFactX="41804" custLinFactNeighborX="100000" custLinFactNeighborY="-4948"/>
      <dgm:spPr/>
    </dgm:pt>
    <dgm:pt modelId="{8F9A59EC-6DB8-4500-A80F-ED353A29A8A4}" type="pres">
      <dgm:prSet presAssocID="{198435A7-3480-4597-B3E6-26D105E0A0AF}" presName="connectorText" presStyleLbl="sibTrans2D1" presStyleIdx="0" presStyleCnt="3"/>
      <dgm:spPr/>
    </dgm:pt>
    <dgm:pt modelId="{1964BF59-D386-4453-A823-A04FF0377DF7}" type="pres">
      <dgm:prSet presAssocID="{544CCFD6-576E-42F7-840B-09315C44EE61}" presName="node" presStyleLbl="node1" presStyleIdx="1" presStyleCnt="3" custScaleX="157211" custScaleY="116197" custRadScaleRad="110385" custRadScaleInc="-8684">
        <dgm:presLayoutVars>
          <dgm:bulletEnabled val="1"/>
        </dgm:presLayoutVars>
      </dgm:prSet>
      <dgm:spPr/>
    </dgm:pt>
    <dgm:pt modelId="{FA312581-62F8-4578-BFE1-170F8CA415C5}" type="pres">
      <dgm:prSet presAssocID="{E7F79628-700D-4239-A296-813E950153A8}" presName="sibTrans" presStyleLbl="sibTrans2D1" presStyleIdx="1" presStyleCnt="3" custScaleX="106951"/>
      <dgm:spPr/>
    </dgm:pt>
    <dgm:pt modelId="{169495E3-D4AC-44A9-8B14-1EA3FFFB7812}" type="pres">
      <dgm:prSet presAssocID="{E7F79628-700D-4239-A296-813E950153A8}" presName="connectorText" presStyleLbl="sibTrans2D1" presStyleIdx="1" presStyleCnt="3"/>
      <dgm:spPr/>
    </dgm:pt>
    <dgm:pt modelId="{88BA4257-3FB5-4562-8E76-D427FC3D513D}" type="pres">
      <dgm:prSet presAssocID="{F7AA4397-6974-448D-8A2B-4030A44168A8}" presName="node" presStyleLbl="node1" presStyleIdx="2" presStyleCnt="3" custScaleX="118907" custScaleY="122162" custRadScaleRad="97014" custRadScaleInc="5989">
        <dgm:presLayoutVars>
          <dgm:bulletEnabled val="1"/>
        </dgm:presLayoutVars>
      </dgm:prSet>
      <dgm:spPr/>
    </dgm:pt>
    <dgm:pt modelId="{029BBDAD-3D5F-47B2-B817-1931E41B5210}" type="pres">
      <dgm:prSet presAssocID="{6C4EB7C8-CD3B-44E2-BB1E-9F61E926A45C}" presName="sibTrans" presStyleLbl="sibTrans2D1" presStyleIdx="2" presStyleCnt="3" custScaleX="126563" custLinFactX="-34109" custLinFactNeighborX="-100000" custLinFactNeighborY="2831"/>
      <dgm:spPr/>
    </dgm:pt>
    <dgm:pt modelId="{8B7316C1-49E0-42BE-9136-7CDE76F3BAB5}" type="pres">
      <dgm:prSet presAssocID="{6C4EB7C8-CD3B-44E2-BB1E-9F61E926A45C}" presName="connectorText" presStyleLbl="sibTrans2D1" presStyleIdx="2" presStyleCnt="3"/>
      <dgm:spPr/>
    </dgm:pt>
  </dgm:ptLst>
  <dgm:cxnLst>
    <dgm:cxn modelId="{B8587812-E0A9-483E-AFBA-80177DBEBECF}" type="presOf" srcId="{544CCFD6-576E-42F7-840B-09315C44EE61}" destId="{1964BF59-D386-4453-A823-A04FF0377DF7}" srcOrd="0" destOrd="0" presId="urn:microsoft.com/office/officeart/2005/8/layout/cycle7"/>
    <dgm:cxn modelId="{1C491D1C-93AF-487A-AA51-CAF15D790AE9}" type="presOf" srcId="{6C4EB7C8-CD3B-44E2-BB1E-9F61E926A45C}" destId="{8B7316C1-49E0-42BE-9136-7CDE76F3BAB5}" srcOrd="1" destOrd="0" presId="urn:microsoft.com/office/officeart/2005/8/layout/cycle7"/>
    <dgm:cxn modelId="{52AC942D-F33B-42FA-BD7D-74EBB81093B2}" type="presOf" srcId="{E7F79628-700D-4239-A296-813E950153A8}" destId="{169495E3-D4AC-44A9-8B14-1EA3FFFB7812}" srcOrd="1" destOrd="0" presId="urn:microsoft.com/office/officeart/2005/8/layout/cycle7"/>
    <dgm:cxn modelId="{BDC96F2E-409C-44CC-AFC7-9F86CE0EBCD6}" srcId="{49A38198-6AD6-47C4-BAEC-C938CB920F6E}" destId="{F7AA4397-6974-448D-8A2B-4030A44168A8}" srcOrd="2" destOrd="0" parTransId="{29B0B017-07F1-4912-8ACC-D89745F448F8}" sibTransId="{6C4EB7C8-CD3B-44E2-BB1E-9F61E926A45C}"/>
    <dgm:cxn modelId="{124C333B-FD19-4FE1-A86C-4DA8E7AB190A}" type="presOf" srcId="{F7AA4397-6974-448D-8A2B-4030A44168A8}" destId="{88BA4257-3FB5-4562-8E76-D427FC3D513D}" srcOrd="0" destOrd="0" presId="urn:microsoft.com/office/officeart/2005/8/layout/cycle7"/>
    <dgm:cxn modelId="{422A3B61-6436-4099-87A6-6308C7CE8E0B}" srcId="{49A38198-6AD6-47C4-BAEC-C938CB920F6E}" destId="{593AFAC6-A65E-4D42-AD6F-FC6E0182555A}" srcOrd="0" destOrd="0" parTransId="{7C81BBB7-AB3E-451F-8271-D33ADB81F208}" sibTransId="{198435A7-3480-4597-B3E6-26D105E0A0AF}"/>
    <dgm:cxn modelId="{DA1EDD45-BC93-4FEA-8935-677D907EA3EB}" srcId="{49A38198-6AD6-47C4-BAEC-C938CB920F6E}" destId="{544CCFD6-576E-42F7-840B-09315C44EE61}" srcOrd="1" destOrd="0" parTransId="{84C83718-5812-4E18-AFFA-BBAFD6FE2AC6}" sibTransId="{E7F79628-700D-4239-A296-813E950153A8}"/>
    <dgm:cxn modelId="{53E8EC65-CB0B-4E6C-8BDF-3463EE01B9D1}" type="presOf" srcId="{E7F79628-700D-4239-A296-813E950153A8}" destId="{FA312581-62F8-4578-BFE1-170F8CA415C5}" srcOrd="0" destOrd="0" presId="urn:microsoft.com/office/officeart/2005/8/layout/cycle7"/>
    <dgm:cxn modelId="{1057C27F-83BD-42FD-8267-CD2EBDBCE364}" type="presOf" srcId="{6C4EB7C8-CD3B-44E2-BB1E-9F61E926A45C}" destId="{029BBDAD-3D5F-47B2-B817-1931E41B5210}" srcOrd="0" destOrd="0" presId="urn:microsoft.com/office/officeart/2005/8/layout/cycle7"/>
    <dgm:cxn modelId="{E5FBA6A5-F2AD-40B3-BE14-87E9B4B83B42}" type="presOf" srcId="{49A38198-6AD6-47C4-BAEC-C938CB920F6E}" destId="{7DA5DAE5-BFC0-4BC3-A23C-F4E12A11BAEB}" srcOrd="0" destOrd="0" presId="urn:microsoft.com/office/officeart/2005/8/layout/cycle7"/>
    <dgm:cxn modelId="{AB043BD3-DF19-43B6-BECC-4B097F9AC2B3}" type="presOf" srcId="{198435A7-3480-4597-B3E6-26D105E0A0AF}" destId="{81748BD1-1B55-4B99-B438-AAD8F9FEC65C}" srcOrd="0" destOrd="0" presId="urn:microsoft.com/office/officeart/2005/8/layout/cycle7"/>
    <dgm:cxn modelId="{442CF0D3-69F2-4A5C-B74B-473382490653}" type="presOf" srcId="{593AFAC6-A65E-4D42-AD6F-FC6E0182555A}" destId="{3B9564B0-F530-465A-889C-9B8F262E011E}" srcOrd="0" destOrd="0" presId="urn:microsoft.com/office/officeart/2005/8/layout/cycle7"/>
    <dgm:cxn modelId="{F2C917DE-7A55-4F14-BDEB-1EF595631A2E}" type="presOf" srcId="{198435A7-3480-4597-B3E6-26D105E0A0AF}" destId="{8F9A59EC-6DB8-4500-A80F-ED353A29A8A4}" srcOrd="1" destOrd="0" presId="urn:microsoft.com/office/officeart/2005/8/layout/cycle7"/>
    <dgm:cxn modelId="{0951D36F-837E-4A8F-9797-13689197FF03}" type="presParOf" srcId="{7DA5DAE5-BFC0-4BC3-A23C-F4E12A11BAEB}" destId="{3B9564B0-F530-465A-889C-9B8F262E011E}" srcOrd="0" destOrd="0" presId="urn:microsoft.com/office/officeart/2005/8/layout/cycle7"/>
    <dgm:cxn modelId="{10F8283B-07CA-48B8-90C1-514A2EAC16A9}" type="presParOf" srcId="{7DA5DAE5-BFC0-4BC3-A23C-F4E12A11BAEB}" destId="{81748BD1-1B55-4B99-B438-AAD8F9FEC65C}" srcOrd="1" destOrd="0" presId="urn:microsoft.com/office/officeart/2005/8/layout/cycle7"/>
    <dgm:cxn modelId="{27362B7D-CD6E-4C1F-B48B-130E9E0CE11E}" type="presParOf" srcId="{81748BD1-1B55-4B99-B438-AAD8F9FEC65C}" destId="{8F9A59EC-6DB8-4500-A80F-ED353A29A8A4}" srcOrd="0" destOrd="0" presId="urn:microsoft.com/office/officeart/2005/8/layout/cycle7"/>
    <dgm:cxn modelId="{1DDB9A98-6AD5-428A-B1EC-35ECEFED1ACA}" type="presParOf" srcId="{7DA5DAE5-BFC0-4BC3-A23C-F4E12A11BAEB}" destId="{1964BF59-D386-4453-A823-A04FF0377DF7}" srcOrd="2" destOrd="0" presId="urn:microsoft.com/office/officeart/2005/8/layout/cycle7"/>
    <dgm:cxn modelId="{F995FD34-5BB9-4965-A85A-74D97471ABBC}" type="presParOf" srcId="{7DA5DAE5-BFC0-4BC3-A23C-F4E12A11BAEB}" destId="{FA312581-62F8-4578-BFE1-170F8CA415C5}" srcOrd="3" destOrd="0" presId="urn:microsoft.com/office/officeart/2005/8/layout/cycle7"/>
    <dgm:cxn modelId="{C3B846E7-A31C-44F2-8E1E-27F60B9F6443}" type="presParOf" srcId="{FA312581-62F8-4578-BFE1-170F8CA415C5}" destId="{169495E3-D4AC-44A9-8B14-1EA3FFFB7812}" srcOrd="0" destOrd="0" presId="urn:microsoft.com/office/officeart/2005/8/layout/cycle7"/>
    <dgm:cxn modelId="{DCC7DD01-2970-4FF7-8467-7267C63BB131}" type="presParOf" srcId="{7DA5DAE5-BFC0-4BC3-A23C-F4E12A11BAEB}" destId="{88BA4257-3FB5-4562-8E76-D427FC3D513D}" srcOrd="4" destOrd="0" presId="urn:microsoft.com/office/officeart/2005/8/layout/cycle7"/>
    <dgm:cxn modelId="{0E01D7B6-83B8-439D-BF2A-9D7B40E21C45}" type="presParOf" srcId="{7DA5DAE5-BFC0-4BC3-A23C-F4E12A11BAEB}" destId="{029BBDAD-3D5F-47B2-B817-1931E41B5210}" srcOrd="5" destOrd="0" presId="urn:microsoft.com/office/officeart/2005/8/layout/cycle7"/>
    <dgm:cxn modelId="{4DEABDFE-F4BC-456F-8C04-3BBAE4852CEC}" type="presParOf" srcId="{029BBDAD-3D5F-47B2-B817-1931E41B5210}" destId="{8B7316C1-49E0-42BE-9136-7CDE76F3BAB5}"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4E8B23-0352-4CD1-BEDB-3C7040E3F6DB}" type="doc">
      <dgm:prSet loTypeId="urn:microsoft.com/office/officeart/2005/8/layout/lProcess3" loCatId="process" qsTypeId="urn:microsoft.com/office/officeart/2005/8/quickstyle/simple1" qsCatId="simple" csTypeId="urn:microsoft.com/office/officeart/2005/8/colors/colorful1" csCatId="colorful" phldr="1"/>
      <dgm:spPr/>
      <dgm:t>
        <a:bodyPr/>
        <a:lstStyle/>
        <a:p>
          <a:endParaRPr lang="x-none"/>
        </a:p>
      </dgm:t>
    </dgm:pt>
    <dgm:pt modelId="{032EC86E-68C9-4FCC-80FC-B4FA5B231556}">
      <dgm:prSet phldrT="[Text]" custT="1"/>
      <dgm:spPr/>
      <dgm:t>
        <a:bodyPr/>
        <a:lstStyle/>
        <a:p>
          <a:r>
            <a:rPr lang="en-GB" sz="2400" b="1" dirty="0">
              <a:latin typeface="Calibri" panose="020F0502020204030204" pitchFamily="34" charset="0"/>
              <a:cs typeface="Calibri" panose="020F0502020204030204" pitchFamily="34" charset="0"/>
            </a:rPr>
            <a:t>Health and Wellbeing </a:t>
          </a:r>
          <a:endParaRPr lang="x-none" sz="2400" dirty="0"/>
        </a:p>
      </dgm:t>
    </dgm:pt>
    <dgm:pt modelId="{CE2B61B9-88B2-46E0-9874-E5B31F69D2D5}" type="parTrans" cxnId="{3B2D62B1-CE25-4D9A-BD6E-1FCB1F5A53E0}">
      <dgm:prSet/>
      <dgm:spPr/>
      <dgm:t>
        <a:bodyPr/>
        <a:lstStyle/>
        <a:p>
          <a:endParaRPr lang="x-none"/>
        </a:p>
      </dgm:t>
    </dgm:pt>
    <dgm:pt modelId="{A8D5A04F-9B79-42E9-8A91-A79EE8FF7133}" type="sibTrans" cxnId="{3B2D62B1-CE25-4D9A-BD6E-1FCB1F5A53E0}">
      <dgm:prSet/>
      <dgm:spPr/>
      <dgm:t>
        <a:bodyPr/>
        <a:lstStyle/>
        <a:p>
          <a:endParaRPr lang="x-none"/>
        </a:p>
      </dgm:t>
    </dgm:pt>
    <dgm:pt modelId="{702A3781-77C6-4C89-BD80-EE71261205F1}">
      <dgm:prSet phldrT="[Text]"/>
      <dgm:spPr/>
      <dgm:t>
        <a:bodyPr/>
        <a:lstStyle/>
        <a:p>
          <a:r>
            <a:rPr lang="en-US" dirty="0"/>
            <a:t>6</a:t>
          </a:r>
          <a:endParaRPr lang="x-none" dirty="0"/>
        </a:p>
      </dgm:t>
    </dgm:pt>
    <dgm:pt modelId="{77B0D0BA-DDA8-46AC-8EAA-906FDB39256F}" type="parTrans" cxnId="{3524860E-3CEA-4B77-A4C5-B895BD8A4077}">
      <dgm:prSet/>
      <dgm:spPr/>
      <dgm:t>
        <a:bodyPr/>
        <a:lstStyle/>
        <a:p>
          <a:endParaRPr lang="x-none"/>
        </a:p>
      </dgm:t>
    </dgm:pt>
    <dgm:pt modelId="{295A904B-731A-4634-B534-78C91BAC82C1}" type="sibTrans" cxnId="{3524860E-3CEA-4B77-A4C5-B895BD8A4077}">
      <dgm:prSet/>
      <dgm:spPr/>
      <dgm:t>
        <a:bodyPr/>
        <a:lstStyle/>
        <a:p>
          <a:endParaRPr lang="x-none"/>
        </a:p>
      </dgm:t>
    </dgm:pt>
    <dgm:pt modelId="{309A769C-72DC-485E-90CE-4EE93A55E46C}">
      <dgm:prSet phldrT="[Text]"/>
      <dgm:spPr/>
      <dgm:t>
        <a:bodyPr/>
        <a:lstStyle/>
        <a:p>
          <a:r>
            <a:rPr lang="en-US" dirty="0"/>
            <a:t>17</a:t>
          </a:r>
          <a:endParaRPr lang="x-none" dirty="0"/>
        </a:p>
      </dgm:t>
    </dgm:pt>
    <dgm:pt modelId="{E150DFEA-6E13-4E5B-A8A0-D43225B688B0}" type="parTrans" cxnId="{D296E560-F128-44A7-A354-AE9E83BD41BE}">
      <dgm:prSet/>
      <dgm:spPr/>
      <dgm:t>
        <a:bodyPr/>
        <a:lstStyle/>
        <a:p>
          <a:endParaRPr lang="x-none"/>
        </a:p>
      </dgm:t>
    </dgm:pt>
    <dgm:pt modelId="{B42F2637-69B0-4FEE-B4DC-BD2ECF12BE8D}" type="sibTrans" cxnId="{D296E560-F128-44A7-A354-AE9E83BD41BE}">
      <dgm:prSet/>
      <dgm:spPr/>
      <dgm:t>
        <a:bodyPr/>
        <a:lstStyle/>
        <a:p>
          <a:endParaRPr lang="x-none"/>
        </a:p>
      </dgm:t>
    </dgm:pt>
    <dgm:pt modelId="{9B622F02-204E-415C-B232-5BC012077CF5}">
      <dgm:prSet phldrT="[Text]" custT="1"/>
      <dgm:spPr/>
      <dgm:t>
        <a:bodyPr/>
        <a:lstStyle/>
        <a:p>
          <a:r>
            <a:rPr lang="en-GB" sz="2400" b="1" dirty="0">
              <a:latin typeface="Calibri" panose="020F0502020204030204" pitchFamily="34" charset="0"/>
              <a:cs typeface="Calibri" panose="020F0502020204030204" pitchFamily="34" charset="0"/>
            </a:rPr>
            <a:t>Education and Skills Development </a:t>
          </a:r>
          <a:endParaRPr lang="x-none" sz="2400" dirty="0"/>
        </a:p>
      </dgm:t>
    </dgm:pt>
    <dgm:pt modelId="{F64B92BF-FCBB-4271-939F-FDA9A9D34692}" type="parTrans" cxnId="{E3F102DF-A9FF-4CEE-929A-FAAD85822A9B}">
      <dgm:prSet/>
      <dgm:spPr/>
      <dgm:t>
        <a:bodyPr/>
        <a:lstStyle/>
        <a:p>
          <a:endParaRPr lang="x-none"/>
        </a:p>
      </dgm:t>
    </dgm:pt>
    <dgm:pt modelId="{62B77E6F-E862-4259-B21E-6872B6C444EA}" type="sibTrans" cxnId="{E3F102DF-A9FF-4CEE-929A-FAAD85822A9B}">
      <dgm:prSet/>
      <dgm:spPr/>
      <dgm:t>
        <a:bodyPr/>
        <a:lstStyle/>
        <a:p>
          <a:endParaRPr lang="x-none"/>
        </a:p>
      </dgm:t>
    </dgm:pt>
    <dgm:pt modelId="{72D5686A-DEB9-4AE4-ADAA-DCB3F6203931}">
      <dgm:prSet phldrT="[Text]"/>
      <dgm:spPr/>
      <dgm:t>
        <a:bodyPr/>
        <a:lstStyle/>
        <a:p>
          <a:r>
            <a:rPr lang="en-US" dirty="0"/>
            <a:t>4</a:t>
          </a:r>
          <a:endParaRPr lang="x-none" dirty="0"/>
        </a:p>
      </dgm:t>
    </dgm:pt>
    <dgm:pt modelId="{4CA16D51-8B0E-41B6-92DF-031A41B01143}" type="parTrans" cxnId="{1BB02051-7030-4E1C-8345-5A893C080C26}">
      <dgm:prSet/>
      <dgm:spPr/>
      <dgm:t>
        <a:bodyPr/>
        <a:lstStyle/>
        <a:p>
          <a:endParaRPr lang="x-none"/>
        </a:p>
      </dgm:t>
    </dgm:pt>
    <dgm:pt modelId="{3683B792-BE41-4645-AD9B-04D3CDED0185}" type="sibTrans" cxnId="{1BB02051-7030-4E1C-8345-5A893C080C26}">
      <dgm:prSet/>
      <dgm:spPr/>
      <dgm:t>
        <a:bodyPr/>
        <a:lstStyle/>
        <a:p>
          <a:endParaRPr lang="x-none"/>
        </a:p>
      </dgm:t>
    </dgm:pt>
    <dgm:pt modelId="{6C9EA867-5D76-4A4B-B850-81354AFDA222}">
      <dgm:prSet phldrT="[Text]"/>
      <dgm:spPr/>
      <dgm:t>
        <a:bodyPr/>
        <a:lstStyle/>
        <a:p>
          <a:r>
            <a:rPr lang="en-US" dirty="0"/>
            <a:t>17</a:t>
          </a:r>
          <a:endParaRPr lang="x-none" dirty="0"/>
        </a:p>
      </dgm:t>
    </dgm:pt>
    <dgm:pt modelId="{5584382A-FDEE-46A5-8A27-793875FD9307}" type="parTrans" cxnId="{A878DBAA-600E-4764-9814-4B1F68A96652}">
      <dgm:prSet/>
      <dgm:spPr/>
      <dgm:t>
        <a:bodyPr/>
        <a:lstStyle/>
        <a:p>
          <a:endParaRPr lang="x-none"/>
        </a:p>
      </dgm:t>
    </dgm:pt>
    <dgm:pt modelId="{0B050CCD-1FFA-47F8-B624-AD877A17E255}" type="sibTrans" cxnId="{A878DBAA-600E-4764-9814-4B1F68A96652}">
      <dgm:prSet/>
      <dgm:spPr/>
      <dgm:t>
        <a:bodyPr/>
        <a:lstStyle/>
        <a:p>
          <a:endParaRPr lang="x-none"/>
        </a:p>
      </dgm:t>
    </dgm:pt>
    <dgm:pt modelId="{36A60C8E-36DD-47E2-AD88-3D3A2DE7BC40}">
      <dgm:prSet phldrT="[Text]" custT="1"/>
      <dgm:spPr/>
      <dgm:t>
        <a:bodyPr/>
        <a:lstStyle/>
        <a:p>
          <a:r>
            <a:rPr lang="en-GB" sz="2400" b="1" dirty="0">
              <a:latin typeface="Calibri" panose="020F0502020204030204" pitchFamily="34" charset="0"/>
              <a:cs typeface="Calibri" panose="020F0502020204030204" pitchFamily="34" charset="0"/>
            </a:rPr>
            <a:t>Employment and Entrepreneurship </a:t>
          </a:r>
          <a:endParaRPr lang="x-none" sz="2400" dirty="0"/>
        </a:p>
      </dgm:t>
    </dgm:pt>
    <dgm:pt modelId="{7A6C2F8B-5DDB-44C3-B1D5-CF17D07CC667}" type="parTrans" cxnId="{BB7AA874-D8FA-418D-9E83-71F889B25C9A}">
      <dgm:prSet/>
      <dgm:spPr/>
      <dgm:t>
        <a:bodyPr/>
        <a:lstStyle/>
        <a:p>
          <a:endParaRPr lang="x-none"/>
        </a:p>
      </dgm:t>
    </dgm:pt>
    <dgm:pt modelId="{6E1A3D7C-832A-4D8A-B90B-F4B62A5E6F17}" type="sibTrans" cxnId="{BB7AA874-D8FA-418D-9E83-71F889B25C9A}">
      <dgm:prSet/>
      <dgm:spPr/>
      <dgm:t>
        <a:bodyPr/>
        <a:lstStyle/>
        <a:p>
          <a:endParaRPr lang="x-none"/>
        </a:p>
      </dgm:t>
    </dgm:pt>
    <dgm:pt modelId="{E07E8035-9E1F-42A2-9538-A4A13EBD2605}">
      <dgm:prSet phldrT="[Text]"/>
      <dgm:spPr/>
      <dgm:t>
        <a:bodyPr/>
        <a:lstStyle/>
        <a:p>
          <a:r>
            <a:rPr lang="en-US" dirty="0"/>
            <a:t>8</a:t>
          </a:r>
          <a:endParaRPr lang="x-none" dirty="0"/>
        </a:p>
      </dgm:t>
    </dgm:pt>
    <dgm:pt modelId="{408E81B9-AB33-47E2-9F77-3F2EDE93BF20}" type="parTrans" cxnId="{171B0981-87B0-4D77-A2F4-F1BC2F766E74}">
      <dgm:prSet/>
      <dgm:spPr/>
      <dgm:t>
        <a:bodyPr/>
        <a:lstStyle/>
        <a:p>
          <a:endParaRPr lang="x-none"/>
        </a:p>
      </dgm:t>
    </dgm:pt>
    <dgm:pt modelId="{9C1C9C89-FBEE-424D-8E51-EF6DC3694AF8}" type="sibTrans" cxnId="{171B0981-87B0-4D77-A2F4-F1BC2F766E74}">
      <dgm:prSet/>
      <dgm:spPr/>
      <dgm:t>
        <a:bodyPr/>
        <a:lstStyle/>
        <a:p>
          <a:endParaRPr lang="x-none"/>
        </a:p>
      </dgm:t>
    </dgm:pt>
    <dgm:pt modelId="{9D04FE10-7A5A-4A26-A99C-CABFBBA0399F}">
      <dgm:prSet phldrT="[Text]"/>
      <dgm:spPr/>
      <dgm:t>
        <a:bodyPr/>
        <a:lstStyle/>
        <a:p>
          <a:r>
            <a:rPr lang="en-US" dirty="0"/>
            <a:t>23</a:t>
          </a:r>
          <a:endParaRPr lang="x-none" dirty="0"/>
        </a:p>
      </dgm:t>
    </dgm:pt>
    <dgm:pt modelId="{93C1D1D4-85F8-4E5C-A436-7F6D8F164563}" type="parTrans" cxnId="{DC9A361B-082D-4852-B46E-2856653AA059}">
      <dgm:prSet/>
      <dgm:spPr/>
      <dgm:t>
        <a:bodyPr/>
        <a:lstStyle/>
        <a:p>
          <a:endParaRPr lang="x-none"/>
        </a:p>
      </dgm:t>
    </dgm:pt>
    <dgm:pt modelId="{4C39E0FB-EA1A-483C-8233-2CAAEE4D9FC4}" type="sibTrans" cxnId="{DC9A361B-082D-4852-B46E-2856653AA059}">
      <dgm:prSet/>
      <dgm:spPr/>
      <dgm:t>
        <a:bodyPr/>
        <a:lstStyle/>
        <a:p>
          <a:endParaRPr lang="x-none"/>
        </a:p>
      </dgm:t>
    </dgm:pt>
    <dgm:pt modelId="{E7FCFA7E-EB0B-45E1-BD5C-9F71F765A8F1}">
      <dgm:prSet phldrT="[Text]" custT="1"/>
      <dgm:spPr/>
      <dgm:t>
        <a:bodyPr/>
        <a:lstStyle/>
        <a:p>
          <a:r>
            <a:rPr lang="en-GB" sz="2400" b="1" dirty="0">
              <a:latin typeface="Calibri" panose="020F0502020204030204" pitchFamily="34" charset="0"/>
              <a:cs typeface="Calibri" panose="020F0502020204030204" pitchFamily="34" charset="0"/>
            </a:rPr>
            <a:t>Governance and Youth Participation </a:t>
          </a:r>
          <a:endParaRPr lang="x-none" sz="2400" dirty="0"/>
        </a:p>
      </dgm:t>
    </dgm:pt>
    <dgm:pt modelId="{82A9E3BF-C4D3-4E77-94E7-6C121B43E471}" type="parTrans" cxnId="{FEE33445-88B4-4979-B409-D48D33AFAE1A}">
      <dgm:prSet/>
      <dgm:spPr/>
      <dgm:t>
        <a:bodyPr/>
        <a:lstStyle/>
        <a:p>
          <a:endParaRPr lang="x-none"/>
        </a:p>
      </dgm:t>
    </dgm:pt>
    <dgm:pt modelId="{E0019044-33D3-4ABF-AAD6-6092973B17E5}" type="sibTrans" cxnId="{FEE33445-88B4-4979-B409-D48D33AFAE1A}">
      <dgm:prSet/>
      <dgm:spPr/>
      <dgm:t>
        <a:bodyPr/>
        <a:lstStyle/>
        <a:p>
          <a:endParaRPr lang="x-none"/>
        </a:p>
      </dgm:t>
    </dgm:pt>
    <dgm:pt modelId="{372AB5E2-7BCC-42E2-A45D-A7D6E3CFCF92}">
      <dgm:prSet phldrT="[Text]"/>
      <dgm:spPr/>
      <dgm:t>
        <a:bodyPr/>
        <a:lstStyle/>
        <a:p>
          <a:r>
            <a:rPr lang="en-US" dirty="0"/>
            <a:t>7</a:t>
          </a:r>
          <a:endParaRPr lang="x-none" dirty="0"/>
        </a:p>
      </dgm:t>
    </dgm:pt>
    <dgm:pt modelId="{C2B84EC6-A73D-4758-9184-72194868ED39}" type="parTrans" cxnId="{07FC3186-B20F-448C-89E7-6F2E6241BF36}">
      <dgm:prSet/>
      <dgm:spPr/>
      <dgm:t>
        <a:bodyPr/>
        <a:lstStyle/>
        <a:p>
          <a:endParaRPr lang="x-none"/>
        </a:p>
      </dgm:t>
    </dgm:pt>
    <dgm:pt modelId="{0BB3B5D7-5221-4283-8D8D-FAACBE9EFBB4}" type="sibTrans" cxnId="{07FC3186-B20F-448C-89E7-6F2E6241BF36}">
      <dgm:prSet/>
      <dgm:spPr/>
      <dgm:t>
        <a:bodyPr/>
        <a:lstStyle/>
        <a:p>
          <a:endParaRPr lang="x-none"/>
        </a:p>
      </dgm:t>
    </dgm:pt>
    <dgm:pt modelId="{EF1B1A0A-9B4F-4604-941E-82EE75E05C78}">
      <dgm:prSet phldrT="[Text]"/>
      <dgm:spPr/>
      <dgm:t>
        <a:bodyPr/>
        <a:lstStyle/>
        <a:p>
          <a:r>
            <a:rPr lang="en-US" dirty="0"/>
            <a:t>4</a:t>
          </a:r>
          <a:endParaRPr lang="x-none" dirty="0"/>
        </a:p>
      </dgm:t>
    </dgm:pt>
    <dgm:pt modelId="{74A40D35-CD42-42E9-AEA0-A460A13A544F}" type="parTrans" cxnId="{42EE75FF-4264-4060-8027-AA5F4B60FCA8}">
      <dgm:prSet/>
      <dgm:spPr/>
      <dgm:t>
        <a:bodyPr/>
        <a:lstStyle/>
        <a:p>
          <a:endParaRPr lang="x-none"/>
        </a:p>
      </dgm:t>
    </dgm:pt>
    <dgm:pt modelId="{8341C858-B0FB-445A-ABF8-02425FA6B236}" type="sibTrans" cxnId="{42EE75FF-4264-4060-8027-AA5F4B60FCA8}">
      <dgm:prSet/>
      <dgm:spPr/>
      <dgm:t>
        <a:bodyPr/>
        <a:lstStyle/>
        <a:p>
          <a:endParaRPr lang="x-none"/>
        </a:p>
      </dgm:t>
    </dgm:pt>
    <dgm:pt modelId="{3028AE3E-26E3-49D0-BA76-EA431D4B9BAC}">
      <dgm:prSet phldrT="[Text]"/>
      <dgm:spPr/>
      <dgm:t>
        <a:bodyPr/>
        <a:lstStyle/>
        <a:p>
          <a:r>
            <a:rPr lang="en-US" dirty="0"/>
            <a:t>10</a:t>
          </a:r>
          <a:endParaRPr lang="x-none" dirty="0"/>
        </a:p>
      </dgm:t>
    </dgm:pt>
    <dgm:pt modelId="{EE041475-8444-4496-907E-6C71062239CD}" type="parTrans" cxnId="{5069CAE8-96FB-4468-A663-12762D000516}">
      <dgm:prSet/>
      <dgm:spPr/>
      <dgm:t>
        <a:bodyPr/>
        <a:lstStyle/>
        <a:p>
          <a:endParaRPr lang="x-none"/>
        </a:p>
      </dgm:t>
    </dgm:pt>
    <dgm:pt modelId="{6198C7A9-5F9C-4A7B-B5D6-3702C18F361D}" type="sibTrans" cxnId="{5069CAE8-96FB-4468-A663-12762D000516}">
      <dgm:prSet/>
      <dgm:spPr/>
      <dgm:t>
        <a:bodyPr/>
        <a:lstStyle/>
        <a:p>
          <a:endParaRPr lang="x-none"/>
        </a:p>
      </dgm:t>
    </dgm:pt>
    <dgm:pt modelId="{E1F29245-1826-42E8-A3E3-56A381F21CC7}">
      <dgm:prSet phldrT="[Text]" custT="1"/>
      <dgm:spPr/>
      <dgm:t>
        <a:bodyPr/>
        <a:lstStyle/>
        <a:p>
          <a:r>
            <a:rPr lang="en-GB"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Practical Evidence-Building on DD</a:t>
          </a:r>
          <a:endParaRPr lang="x-none"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D49CE6DD-3606-4EB7-8A62-FAC773302A30}" type="parTrans" cxnId="{94080AF8-A34E-4A4D-A668-8D1B2C85A538}">
      <dgm:prSet/>
      <dgm:spPr/>
      <dgm:t>
        <a:bodyPr/>
        <a:lstStyle/>
        <a:p>
          <a:endParaRPr lang="x-none"/>
        </a:p>
      </dgm:t>
    </dgm:pt>
    <dgm:pt modelId="{DC519C96-B7F5-48F1-8E4D-19ADC2942937}" type="sibTrans" cxnId="{94080AF8-A34E-4A4D-A668-8D1B2C85A538}">
      <dgm:prSet/>
      <dgm:spPr/>
      <dgm:t>
        <a:bodyPr/>
        <a:lstStyle/>
        <a:p>
          <a:endParaRPr lang="x-none"/>
        </a:p>
      </dgm:t>
    </dgm:pt>
    <dgm:pt modelId="{B8D5339A-B117-41A4-8358-07CF78A0B24E}" type="pres">
      <dgm:prSet presAssocID="{6C4E8B23-0352-4CD1-BEDB-3C7040E3F6DB}" presName="Name0" presStyleCnt="0">
        <dgm:presLayoutVars>
          <dgm:chPref val="3"/>
          <dgm:dir/>
          <dgm:animLvl val="lvl"/>
          <dgm:resizeHandles/>
        </dgm:presLayoutVars>
      </dgm:prSet>
      <dgm:spPr/>
    </dgm:pt>
    <dgm:pt modelId="{E4D9ADC0-2172-42FF-9566-8259679614FD}" type="pres">
      <dgm:prSet presAssocID="{032EC86E-68C9-4FCC-80FC-B4FA5B231556}" presName="horFlow" presStyleCnt="0"/>
      <dgm:spPr/>
    </dgm:pt>
    <dgm:pt modelId="{1B8FA0A1-DDD9-44C4-B096-1CC4DDAA6F90}" type="pres">
      <dgm:prSet presAssocID="{032EC86E-68C9-4FCC-80FC-B4FA5B231556}" presName="bigChev" presStyleLbl="node1" presStyleIdx="0" presStyleCnt="5" custScaleX="146325"/>
      <dgm:spPr/>
    </dgm:pt>
    <dgm:pt modelId="{7E484A13-541A-4AE3-9122-3B3DAC020349}" type="pres">
      <dgm:prSet presAssocID="{77B0D0BA-DDA8-46AC-8EAA-906FDB39256F}" presName="parTrans" presStyleCnt="0"/>
      <dgm:spPr/>
    </dgm:pt>
    <dgm:pt modelId="{17793837-168B-4CCE-9E4E-610172684702}" type="pres">
      <dgm:prSet presAssocID="{702A3781-77C6-4C89-BD80-EE71261205F1}" presName="node" presStyleLbl="alignAccFollowNode1" presStyleIdx="0" presStyleCnt="9">
        <dgm:presLayoutVars>
          <dgm:bulletEnabled val="1"/>
        </dgm:presLayoutVars>
      </dgm:prSet>
      <dgm:spPr/>
    </dgm:pt>
    <dgm:pt modelId="{BA9F46FD-6712-41B8-8B1A-49AF85D789C1}" type="pres">
      <dgm:prSet presAssocID="{295A904B-731A-4634-B534-78C91BAC82C1}" presName="sibTrans" presStyleCnt="0"/>
      <dgm:spPr/>
    </dgm:pt>
    <dgm:pt modelId="{15DAF9BF-2646-43C8-B05B-CBE3D8B5F39F}" type="pres">
      <dgm:prSet presAssocID="{309A769C-72DC-485E-90CE-4EE93A55E46C}" presName="node" presStyleLbl="alignAccFollowNode1" presStyleIdx="1" presStyleCnt="9">
        <dgm:presLayoutVars>
          <dgm:bulletEnabled val="1"/>
        </dgm:presLayoutVars>
      </dgm:prSet>
      <dgm:spPr/>
    </dgm:pt>
    <dgm:pt modelId="{CBBBB703-CA23-4C56-B235-6F35F5E08C79}" type="pres">
      <dgm:prSet presAssocID="{032EC86E-68C9-4FCC-80FC-B4FA5B231556}" presName="vSp" presStyleCnt="0"/>
      <dgm:spPr/>
    </dgm:pt>
    <dgm:pt modelId="{3E81C7C1-EFC8-43DB-B0E5-D21608105C49}" type="pres">
      <dgm:prSet presAssocID="{9B622F02-204E-415C-B232-5BC012077CF5}" presName="horFlow" presStyleCnt="0"/>
      <dgm:spPr/>
    </dgm:pt>
    <dgm:pt modelId="{4323840B-D207-47C4-A9A8-38D2C3A199FB}" type="pres">
      <dgm:prSet presAssocID="{9B622F02-204E-415C-B232-5BC012077CF5}" presName="bigChev" presStyleLbl="node1" presStyleIdx="1" presStyleCnt="5" custScaleX="160420"/>
      <dgm:spPr/>
    </dgm:pt>
    <dgm:pt modelId="{BC16C623-DFF4-44FF-9684-627F91AD743B}" type="pres">
      <dgm:prSet presAssocID="{4CA16D51-8B0E-41B6-92DF-031A41B01143}" presName="parTrans" presStyleCnt="0"/>
      <dgm:spPr/>
    </dgm:pt>
    <dgm:pt modelId="{E122449C-F5E3-482A-9A89-327BD1B2BE06}" type="pres">
      <dgm:prSet presAssocID="{72D5686A-DEB9-4AE4-ADAA-DCB3F6203931}" presName="node" presStyleLbl="alignAccFollowNode1" presStyleIdx="2" presStyleCnt="9">
        <dgm:presLayoutVars>
          <dgm:bulletEnabled val="1"/>
        </dgm:presLayoutVars>
      </dgm:prSet>
      <dgm:spPr/>
    </dgm:pt>
    <dgm:pt modelId="{E2835DFE-99E5-49A8-9A74-10181A858CE8}" type="pres">
      <dgm:prSet presAssocID="{3683B792-BE41-4645-AD9B-04D3CDED0185}" presName="sibTrans" presStyleCnt="0"/>
      <dgm:spPr/>
    </dgm:pt>
    <dgm:pt modelId="{BE47F77B-80C7-46BD-8310-BC12D275255C}" type="pres">
      <dgm:prSet presAssocID="{6C9EA867-5D76-4A4B-B850-81354AFDA222}" presName="node" presStyleLbl="alignAccFollowNode1" presStyleIdx="3" presStyleCnt="9">
        <dgm:presLayoutVars>
          <dgm:bulletEnabled val="1"/>
        </dgm:presLayoutVars>
      </dgm:prSet>
      <dgm:spPr/>
    </dgm:pt>
    <dgm:pt modelId="{D3EC6426-4DD5-4F13-B767-F920BFD9F3DB}" type="pres">
      <dgm:prSet presAssocID="{9B622F02-204E-415C-B232-5BC012077CF5}" presName="vSp" presStyleCnt="0"/>
      <dgm:spPr/>
    </dgm:pt>
    <dgm:pt modelId="{61A437C3-4BC2-4079-B4A6-A672D90CA689}" type="pres">
      <dgm:prSet presAssocID="{36A60C8E-36DD-47E2-AD88-3D3A2DE7BC40}" presName="horFlow" presStyleCnt="0"/>
      <dgm:spPr/>
    </dgm:pt>
    <dgm:pt modelId="{B8069E57-C4AA-4171-A1DF-1AB8EED974E8}" type="pres">
      <dgm:prSet presAssocID="{36A60C8E-36DD-47E2-AD88-3D3A2DE7BC40}" presName="bigChev" presStyleLbl="node1" presStyleIdx="2" presStyleCnt="5" custScaleX="151277"/>
      <dgm:spPr/>
    </dgm:pt>
    <dgm:pt modelId="{46931C6F-9031-48BC-9061-5BAFA1B87377}" type="pres">
      <dgm:prSet presAssocID="{408E81B9-AB33-47E2-9F77-3F2EDE93BF20}" presName="parTrans" presStyleCnt="0"/>
      <dgm:spPr/>
    </dgm:pt>
    <dgm:pt modelId="{65BC8FB0-7C2D-4A1E-B5C8-0A78488AFEB9}" type="pres">
      <dgm:prSet presAssocID="{E07E8035-9E1F-42A2-9538-A4A13EBD2605}" presName="node" presStyleLbl="alignAccFollowNode1" presStyleIdx="4" presStyleCnt="9">
        <dgm:presLayoutVars>
          <dgm:bulletEnabled val="1"/>
        </dgm:presLayoutVars>
      </dgm:prSet>
      <dgm:spPr/>
    </dgm:pt>
    <dgm:pt modelId="{BF7A73B6-F0D3-4F10-86ED-E79CB1DFA2AA}" type="pres">
      <dgm:prSet presAssocID="{9C1C9C89-FBEE-424D-8E51-EF6DC3694AF8}" presName="sibTrans" presStyleCnt="0"/>
      <dgm:spPr/>
    </dgm:pt>
    <dgm:pt modelId="{FF4AAE65-FB50-48AE-B535-E1E69F6F6C46}" type="pres">
      <dgm:prSet presAssocID="{9D04FE10-7A5A-4A26-A99C-CABFBBA0399F}" presName="node" presStyleLbl="alignAccFollowNode1" presStyleIdx="5" presStyleCnt="9">
        <dgm:presLayoutVars>
          <dgm:bulletEnabled val="1"/>
        </dgm:presLayoutVars>
      </dgm:prSet>
      <dgm:spPr/>
    </dgm:pt>
    <dgm:pt modelId="{A72D73BD-C78A-4D9D-84C5-29DCE244C2A2}" type="pres">
      <dgm:prSet presAssocID="{36A60C8E-36DD-47E2-AD88-3D3A2DE7BC40}" presName="vSp" presStyleCnt="0"/>
      <dgm:spPr/>
    </dgm:pt>
    <dgm:pt modelId="{C544BBD8-BDD3-490B-87DD-374D31EFCAC0}" type="pres">
      <dgm:prSet presAssocID="{E7FCFA7E-EB0B-45E1-BD5C-9F71F765A8F1}" presName="horFlow" presStyleCnt="0"/>
      <dgm:spPr/>
    </dgm:pt>
    <dgm:pt modelId="{EF809ED6-16B7-428E-9149-860F3BFAC72F}" type="pres">
      <dgm:prSet presAssocID="{E7FCFA7E-EB0B-45E1-BD5C-9F71F765A8F1}" presName="bigChev" presStyleLbl="node1" presStyleIdx="3" presStyleCnt="5" custScaleX="154896"/>
      <dgm:spPr/>
    </dgm:pt>
    <dgm:pt modelId="{933ABE63-D86E-4E34-A047-2E026C753A9A}" type="pres">
      <dgm:prSet presAssocID="{C2B84EC6-A73D-4758-9184-72194868ED39}" presName="parTrans" presStyleCnt="0"/>
      <dgm:spPr/>
    </dgm:pt>
    <dgm:pt modelId="{FF92D980-FBE1-4D48-8428-6D2B5EEEBF4E}" type="pres">
      <dgm:prSet presAssocID="{372AB5E2-7BCC-42E2-A45D-A7D6E3CFCF92}" presName="node" presStyleLbl="alignAccFollowNode1" presStyleIdx="6" presStyleCnt="9">
        <dgm:presLayoutVars>
          <dgm:bulletEnabled val="1"/>
        </dgm:presLayoutVars>
      </dgm:prSet>
      <dgm:spPr/>
    </dgm:pt>
    <dgm:pt modelId="{2B28EDD3-7A8F-43F5-B81B-0640D676B456}" type="pres">
      <dgm:prSet presAssocID="{0BB3B5D7-5221-4283-8D8D-FAACBE9EFBB4}" presName="sibTrans" presStyleCnt="0"/>
      <dgm:spPr/>
    </dgm:pt>
    <dgm:pt modelId="{1EE54033-FE8A-400E-B66E-4A9CD0A3A457}" type="pres">
      <dgm:prSet presAssocID="{3028AE3E-26E3-49D0-BA76-EA431D4B9BAC}" presName="node" presStyleLbl="alignAccFollowNode1" presStyleIdx="7" presStyleCnt="9">
        <dgm:presLayoutVars>
          <dgm:bulletEnabled val="1"/>
        </dgm:presLayoutVars>
      </dgm:prSet>
      <dgm:spPr/>
    </dgm:pt>
    <dgm:pt modelId="{01455319-7CFF-4031-9C6E-09849E0FC576}" type="pres">
      <dgm:prSet presAssocID="{E7FCFA7E-EB0B-45E1-BD5C-9F71F765A8F1}" presName="vSp" presStyleCnt="0"/>
      <dgm:spPr/>
    </dgm:pt>
    <dgm:pt modelId="{3147F7D3-975D-4C9D-AC20-6DCF30D6F793}" type="pres">
      <dgm:prSet presAssocID="{E1F29245-1826-42E8-A3E3-56A381F21CC7}" presName="horFlow" presStyleCnt="0"/>
      <dgm:spPr/>
    </dgm:pt>
    <dgm:pt modelId="{0AF3C48A-7495-4E7B-95BC-8609F7DC4100}" type="pres">
      <dgm:prSet presAssocID="{E1F29245-1826-42E8-A3E3-56A381F21CC7}" presName="bigChev" presStyleLbl="node1" presStyleIdx="4" presStyleCnt="5" custScaleX="177884"/>
      <dgm:spPr/>
    </dgm:pt>
    <dgm:pt modelId="{E10D1FDF-6CC3-484F-8A59-9E18996E6989}" type="pres">
      <dgm:prSet presAssocID="{74A40D35-CD42-42E9-AEA0-A460A13A544F}" presName="parTrans" presStyleCnt="0"/>
      <dgm:spPr/>
    </dgm:pt>
    <dgm:pt modelId="{CC07F3EA-955D-473E-A3F6-2711BF6F994F}" type="pres">
      <dgm:prSet presAssocID="{EF1B1A0A-9B4F-4604-941E-82EE75E05C78}" presName="node" presStyleLbl="alignAccFollowNode1" presStyleIdx="8" presStyleCnt="9">
        <dgm:presLayoutVars>
          <dgm:bulletEnabled val="1"/>
        </dgm:presLayoutVars>
      </dgm:prSet>
      <dgm:spPr/>
    </dgm:pt>
  </dgm:ptLst>
  <dgm:cxnLst>
    <dgm:cxn modelId="{3524860E-3CEA-4B77-A4C5-B895BD8A4077}" srcId="{032EC86E-68C9-4FCC-80FC-B4FA5B231556}" destId="{702A3781-77C6-4C89-BD80-EE71261205F1}" srcOrd="0" destOrd="0" parTransId="{77B0D0BA-DDA8-46AC-8EAA-906FDB39256F}" sibTransId="{295A904B-731A-4634-B534-78C91BAC82C1}"/>
    <dgm:cxn modelId="{27037811-C357-4E4C-9572-18E18574044C}" type="presOf" srcId="{309A769C-72DC-485E-90CE-4EE93A55E46C}" destId="{15DAF9BF-2646-43C8-B05B-CBE3D8B5F39F}" srcOrd="0" destOrd="0" presId="urn:microsoft.com/office/officeart/2005/8/layout/lProcess3"/>
    <dgm:cxn modelId="{DC9A361B-082D-4852-B46E-2856653AA059}" srcId="{36A60C8E-36DD-47E2-AD88-3D3A2DE7BC40}" destId="{9D04FE10-7A5A-4A26-A99C-CABFBBA0399F}" srcOrd="1" destOrd="0" parTransId="{93C1D1D4-85F8-4E5C-A436-7F6D8F164563}" sibTransId="{4C39E0FB-EA1A-483C-8233-2CAAEE4D9FC4}"/>
    <dgm:cxn modelId="{369CD52B-2C6C-4A96-A61C-98E8A7208D5B}" type="presOf" srcId="{702A3781-77C6-4C89-BD80-EE71261205F1}" destId="{17793837-168B-4CCE-9E4E-610172684702}" srcOrd="0" destOrd="0" presId="urn:microsoft.com/office/officeart/2005/8/layout/lProcess3"/>
    <dgm:cxn modelId="{DCE02834-21BB-46CD-BAA5-43AC2055EB27}" type="presOf" srcId="{E07E8035-9E1F-42A2-9538-A4A13EBD2605}" destId="{65BC8FB0-7C2D-4A1E-B5C8-0A78488AFEB9}" srcOrd="0" destOrd="0" presId="urn:microsoft.com/office/officeart/2005/8/layout/lProcess3"/>
    <dgm:cxn modelId="{D296E560-F128-44A7-A354-AE9E83BD41BE}" srcId="{032EC86E-68C9-4FCC-80FC-B4FA5B231556}" destId="{309A769C-72DC-485E-90CE-4EE93A55E46C}" srcOrd="1" destOrd="0" parTransId="{E150DFEA-6E13-4E5B-A8A0-D43225B688B0}" sibTransId="{B42F2637-69B0-4FEE-B4DC-BD2ECF12BE8D}"/>
    <dgm:cxn modelId="{FEE33445-88B4-4979-B409-D48D33AFAE1A}" srcId="{6C4E8B23-0352-4CD1-BEDB-3C7040E3F6DB}" destId="{E7FCFA7E-EB0B-45E1-BD5C-9F71F765A8F1}" srcOrd="3" destOrd="0" parTransId="{82A9E3BF-C4D3-4E77-94E7-6C121B43E471}" sibTransId="{E0019044-33D3-4ABF-AAD6-6092973B17E5}"/>
    <dgm:cxn modelId="{4479744C-E207-4FA6-9610-E17C2B82B5E8}" type="presOf" srcId="{372AB5E2-7BCC-42E2-A45D-A7D6E3CFCF92}" destId="{FF92D980-FBE1-4D48-8428-6D2B5EEEBF4E}" srcOrd="0" destOrd="0" presId="urn:microsoft.com/office/officeart/2005/8/layout/lProcess3"/>
    <dgm:cxn modelId="{1BB02051-7030-4E1C-8345-5A893C080C26}" srcId="{9B622F02-204E-415C-B232-5BC012077CF5}" destId="{72D5686A-DEB9-4AE4-ADAA-DCB3F6203931}" srcOrd="0" destOrd="0" parTransId="{4CA16D51-8B0E-41B6-92DF-031A41B01143}" sibTransId="{3683B792-BE41-4645-AD9B-04D3CDED0185}"/>
    <dgm:cxn modelId="{C57D9E72-669D-43F1-85CA-15595F61525F}" type="presOf" srcId="{E1F29245-1826-42E8-A3E3-56A381F21CC7}" destId="{0AF3C48A-7495-4E7B-95BC-8609F7DC4100}" srcOrd="0" destOrd="0" presId="urn:microsoft.com/office/officeart/2005/8/layout/lProcess3"/>
    <dgm:cxn modelId="{64301873-E308-43B0-9FF5-38D31559053E}" type="presOf" srcId="{9B622F02-204E-415C-B232-5BC012077CF5}" destId="{4323840B-D207-47C4-A9A8-38D2C3A199FB}" srcOrd="0" destOrd="0" presId="urn:microsoft.com/office/officeart/2005/8/layout/lProcess3"/>
    <dgm:cxn modelId="{BB7AA874-D8FA-418D-9E83-71F889B25C9A}" srcId="{6C4E8B23-0352-4CD1-BEDB-3C7040E3F6DB}" destId="{36A60C8E-36DD-47E2-AD88-3D3A2DE7BC40}" srcOrd="2" destOrd="0" parTransId="{7A6C2F8B-5DDB-44C3-B1D5-CF17D07CC667}" sibTransId="{6E1A3D7C-832A-4D8A-B90B-F4B62A5E6F17}"/>
    <dgm:cxn modelId="{392BC759-36E3-42F6-9B7D-9D58F12510BE}" type="presOf" srcId="{72D5686A-DEB9-4AE4-ADAA-DCB3F6203931}" destId="{E122449C-F5E3-482A-9A89-327BD1B2BE06}" srcOrd="0" destOrd="0" presId="urn:microsoft.com/office/officeart/2005/8/layout/lProcess3"/>
    <dgm:cxn modelId="{E847D57D-144F-4F7F-802B-D39A2DCC97A9}" type="presOf" srcId="{9D04FE10-7A5A-4A26-A99C-CABFBBA0399F}" destId="{FF4AAE65-FB50-48AE-B535-E1E69F6F6C46}" srcOrd="0" destOrd="0" presId="urn:microsoft.com/office/officeart/2005/8/layout/lProcess3"/>
    <dgm:cxn modelId="{171B0981-87B0-4D77-A2F4-F1BC2F766E74}" srcId="{36A60C8E-36DD-47E2-AD88-3D3A2DE7BC40}" destId="{E07E8035-9E1F-42A2-9538-A4A13EBD2605}" srcOrd="0" destOrd="0" parTransId="{408E81B9-AB33-47E2-9F77-3F2EDE93BF20}" sibTransId="{9C1C9C89-FBEE-424D-8E51-EF6DC3694AF8}"/>
    <dgm:cxn modelId="{07FC3186-B20F-448C-89E7-6F2E6241BF36}" srcId="{E7FCFA7E-EB0B-45E1-BD5C-9F71F765A8F1}" destId="{372AB5E2-7BCC-42E2-A45D-A7D6E3CFCF92}" srcOrd="0" destOrd="0" parTransId="{C2B84EC6-A73D-4758-9184-72194868ED39}" sibTransId="{0BB3B5D7-5221-4283-8D8D-FAACBE9EFBB4}"/>
    <dgm:cxn modelId="{9819C0A2-987E-4D5C-934B-A36EDA912ED9}" type="presOf" srcId="{36A60C8E-36DD-47E2-AD88-3D3A2DE7BC40}" destId="{B8069E57-C4AA-4171-A1DF-1AB8EED974E8}" srcOrd="0" destOrd="0" presId="urn:microsoft.com/office/officeart/2005/8/layout/lProcess3"/>
    <dgm:cxn modelId="{A878DBAA-600E-4764-9814-4B1F68A96652}" srcId="{9B622F02-204E-415C-B232-5BC012077CF5}" destId="{6C9EA867-5D76-4A4B-B850-81354AFDA222}" srcOrd="1" destOrd="0" parTransId="{5584382A-FDEE-46A5-8A27-793875FD9307}" sibTransId="{0B050CCD-1FFA-47F8-B624-AD877A17E255}"/>
    <dgm:cxn modelId="{3B2D62B1-CE25-4D9A-BD6E-1FCB1F5A53E0}" srcId="{6C4E8B23-0352-4CD1-BEDB-3C7040E3F6DB}" destId="{032EC86E-68C9-4FCC-80FC-B4FA5B231556}" srcOrd="0" destOrd="0" parTransId="{CE2B61B9-88B2-46E0-9874-E5B31F69D2D5}" sibTransId="{A8D5A04F-9B79-42E9-8A91-A79EE8FF7133}"/>
    <dgm:cxn modelId="{57B895BC-B719-4073-BB0E-1536DC550EDB}" type="presOf" srcId="{EF1B1A0A-9B4F-4604-941E-82EE75E05C78}" destId="{CC07F3EA-955D-473E-A3F6-2711BF6F994F}" srcOrd="0" destOrd="0" presId="urn:microsoft.com/office/officeart/2005/8/layout/lProcess3"/>
    <dgm:cxn modelId="{C1B558DA-E171-43A7-B486-E2ACB354B2C4}" type="presOf" srcId="{3028AE3E-26E3-49D0-BA76-EA431D4B9BAC}" destId="{1EE54033-FE8A-400E-B66E-4A9CD0A3A457}" srcOrd="0" destOrd="0" presId="urn:microsoft.com/office/officeart/2005/8/layout/lProcess3"/>
    <dgm:cxn modelId="{05F18BDC-5E93-47C7-A694-69D2769BB127}" type="presOf" srcId="{032EC86E-68C9-4FCC-80FC-B4FA5B231556}" destId="{1B8FA0A1-DDD9-44C4-B096-1CC4DDAA6F90}" srcOrd="0" destOrd="0" presId="urn:microsoft.com/office/officeart/2005/8/layout/lProcess3"/>
    <dgm:cxn modelId="{E3F102DF-A9FF-4CEE-929A-FAAD85822A9B}" srcId="{6C4E8B23-0352-4CD1-BEDB-3C7040E3F6DB}" destId="{9B622F02-204E-415C-B232-5BC012077CF5}" srcOrd="1" destOrd="0" parTransId="{F64B92BF-FCBB-4271-939F-FDA9A9D34692}" sibTransId="{62B77E6F-E862-4259-B21E-6872B6C444EA}"/>
    <dgm:cxn modelId="{5069CAE8-96FB-4468-A663-12762D000516}" srcId="{E7FCFA7E-EB0B-45E1-BD5C-9F71F765A8F1}" destId="{3028AE3E-26E3-49D0-BA76-EA431D4B9BAC}" srcOrd="1" destOrd="0" parTransId="{EE041475-8444-4496-907E-6C71062239CD}" sibTransId="{6198C7A9-5F9C-4A7B-B5D6-3702C18F361D}"/>
    <dgm:cxn modelId="{86BC57F0-21C8-4ED4-BD33-0F7D994EC98D}" type="presOf" srcId="{E7FCFA7E-EB0B-45E1-BD5C-9F71F765A8F1}" destId="{EF809ED6-16B7-428E-9149-860F3BFAC72F}" srcOrd="0" destOrd="0" presId="urn:microsoft.com/office/officeart/2005/8/layout/lProcess3"/>
    <dgm:cxn modelId="{A04B92F2-D3BA-4557-A999-06218F6E9A46}" type="presOf" srcId="{6C9EA867-5D76-4A4B-B850-81354AFDA222}" destId="{BE47F77B-80C7-46BD-8310-BC12D275255C}" srcOrd="0" destOrd="0" presId="urn:microsoft.com/office/officeart/2005/8/layout/lProcess3"/>
    <dgm:cxn modelId="{94080AF8-A34E-4A4D-A668-8D1B2C85A538}" srcId="{6C4E8B23-0352-4CD1-BEDB-3C7040E3F6DB}" destId="{E1F29245-1826-42E8-A3E3-56A381F21CC7}" srcOrd="4" destOrd="0" parTransId="{D49CE6DD-3606-4EB7-8A62-FAC773302A30}" sibTransId="{DC519C96-B7F5-48F1-8E4D-19ADC2942937}"/>
    <dgm:cxn modelId="{E159AAF8-86A3-49FF-81E5-0344AF2084F1}" type="presOf" srcId="{6C4E8B23-0352-4CD1-BEDB-3C7040E3F6DB}" destId="{B8D5339A-B117-41A4-8358-07CF78A0B24E}" srcOrd="0" destOrd="0" presId="urn:microsoft.com/office/officeart/2005/8/layout/lProcess3"/>
    <dgm:cxn modelId="{42EE75FF-4264-4060-8027-AA5F4B60FCA8}" srcId="{E1F29245-1826-42E8-A3E3-56A381F21CC7}" destId="{EF1B1A0A-9B4F-4604-941E-82EE75E05C78}" srcOrd="0" destOrd="0" parTransId="{74A40D35-CD42-42E9-AEA0-A460A13A544F}" sibTransId="{8341C858-B0FB-445A-ABF8-02425FA6B236}"/>
    <dgm:cxn modelId="{DB5A67D2-E7C6-4D60-A315-93A7C68FEAF4}" type="presParOf" srcId="{B8D5339A-B117-41A4-8358-07CF78A0B24E}" destId="{E4D9ADC0-2172-42FF-9566-8259679614FD}" srcOrd="0" destOrd="0" presId="urn:microsoft.com/office/officeart/2005/8/layout/lProcess3"/>
    <dgm:cxn modelId="{62C5E8A2-F051-4150-83B5-B16D9925E526}" type="presParOf" srcId="{E4D9ADC0-2172-42FF-9566-8259679614FD}" destId="{1B8FA0A1-DDD9-44C4-B096-1CC4DDAA6F90}" srcOrd="0" destOrd="0" presId="urn:microsoft.com/office/officeart/2005/8/layout/lProcess3"/>
    <dgm:cxn modelId="{BAE304ED-73D0-486C-95DD-AF505F3F8165}" type="presParOf" srcId="{E4D9ADC0-2172-42FF-9566-8259679614FD}" destId="{7E484A13-541A-4AE3-9122-3B3DAC020349}" srcOrd="1" destOrd="0" presId="urn:microsoft.com/office/officeart/2005/8/layout/lProcess3"/>
    <dgm:cxn modelId="{5E745C51-A0CB-4BC5-B73B-1CE30942D38A}" type="presParOf" srcId="{E4D9ADC0-2172-42FF-9566-8259679614FD}" destId="{17793837-168B-4CCE-9E4E-610172684702}" srcOrd="2" destOrd="0" presId="urn:microsoft.com/office/officeart/2005/8/layout/lProcess3"/>
    <dgm:cxn modelId="{E200A716-55A6-405C-BE8A-3B734585EBC5}" type="presParOf" srcId="{E4D9ADC0-2172-42FF-9566-8259679614FD}" destId="{BA9F46FD-6712-41B8-8B1A-49AF85D789C1}" srcOrd="3" destOrd="0" presId="urn:microsoft.com/office/officeart/2005/8/layout/lProcess3"/>
    <dgm:cxn modelId="{C0B10A6F-8A1E-49C1-AE95-088DA87CC66A}" type="presParOf" srcId="{E4D9ADC0-2172-42FF-9566-8259679614FD}" destId="{15DAF9BF-2646-43C8-B05B-CBE3D8B5F39F}" srcOrd="4" destOrd="0" presId="urn:microsoft.com/office/officeart/2005/8/layout/lProcess3"/>
    <dgm:cxn modelId="{ABD35CBF-9AB8-4D3C-A5CB-2F52104273C1}" type="presParOf" srcId="{B8D5339A-B117-41A4-8358-07CF78A0B24E}" destId="{CBBBB703-CA23-4C56-B235-6F35F5E08C79}" srcOrd="1" destOrd="0" presId="urn:microsoft.com/office/officeart/2005/8/layout/lProcess3"/>
    <dgm:cxn modelId="{955FBEFE-1A69-44C8-A077-89F07CDC6900}" type="presParOf" srcId="{B8D5339A-B117-41A4-8358-07CF78A0B24E}" destId="{3E81C7C1-EFC8-43DB-B0E5-D21608105C49}" srcOrd="2" destOrd="0" presId="urn:microsoft.com/office/officeart/2005/8/layout/lProcess3"/>
    <dgm:cxn modelId="{847CF209-3917-406C-B20C-E065E9FF7C09}" type="presParOf" srcId="{3E81C7C1-EFC8-43DB-B0E5-D21608105C49}" destId="{4323840B-D207-47C4-A9A8-38D2C3A199FB}" srcOrd="0" destOrd="0" presId="urn:microsoft.com/office/officeart/2005/8/layout/lProcess3"/>
    <dgm:cxn modelId="{6C7CCC91-AE97-4815-86D5-925427276388}" type="presParOf" srcId="{3E81C7C1-EFC8-43DB-B0E5-D21608105C49}" destId="{BC16C623-DFF4-44FF-9684-627F91AD743B}" srcOrd="1" destOrd="0" presId="urn:microsoft.com/office/officeart/2005/8/layout/lProcess3"/>
    <dgm:cxn modelId="{A65EA519-CF5C-4C6C-AA22-7E2FF845F901}" type="presParOf" srcId="{3E81C7C1-EFC8-43DB-B0E5-D21608105C49}" destId="{E122449C-F5E3-482A-9A89-327BD1B2BE06}" srcOrd="2" destOrd="0" presId="urn:microsoft.com/office/officeart/2005/8/layout/lProcess3"/>
    <dgm:cxn modelId="{5162C610-D82A-48F0-85B3-4E61964AD135}" type="presParOf" srcId="{3E81C7C1-EFC8-43DB-B0E5-D21608105C49}" destId="{E2835DFE-99E5-49A8-9A74-10181A858CE8}" srcOrd="3" destOrd="0" presId="urn:microsoft.com/office/officeart/2005/8/layout/lProcess3"/>
    <dgm:cxn modelId="{E3236485-7FC4-425A-9A0D-00CBF60994C0}" type="presParOf" srcId="{3E81C7C1-EFC8-43DB-B0E5-D21608105C49}" destId="{BE47F77B-80C7-46BD-8310-BC12D275255C}" srcOrd="4" destOrd="0" presId="urn:microsoft.com/office/officeart/2005/8/layout/lProcess3"/>
    <dgm:cxn modelId="{D7EDF588-959F-4380-A9DE-24406B4C6555}" type="presParOf" srcId="{B8D5339A-B117-41A4-8358-07CF78A0B24E}" destId="{D3EC6426-4DD5-4F13-B767-F920BFD9F3DB}" srcOrd="3" destOrd="0" presId="urn:microsoft.com/office/officeart/2005/8/layout/lProcess3"/>
    <dgm:cxn modelId="{C80F88CD-E76E-44C1-A6DB-B6C364CA0107}" type="presParOf" srcId="{B8D5339A-B117-41A4-8358-07CF78A0B24E}" destId="{61A437C3-4BC2-4079-B4A6-A672D90CA689}" srcOrd="4" destOrd="0" presId="urn:microsoft.com/office/officeart/2005/8/layout/lProcess3"/>
    <dgm:cxn modelId="{508D54FC-44CD-4EA1-B648-FC71FAE93997}" type="presParOf" srcId="{61A437C3-4BC2-4079-B4A6-A672D90CA689}" destId="{B8069E57-C4AA-4171-A1DF-1AB8EED974E8}" srcOrd="0" destOrd="0" presId="urn:microsoft.com/office/officeart/2005/8/layout/lProcess3"/>
    <dgm:cxn modelId="{668A8672-A811-457A-BFB8-E9B672B9A18F}" type="presParOf" srcId="{61A437C3-4BC2-4079-B4A6-A672D90CA689}" destId="{46931C6F-9031-48BC-9061-5BAFA1B87377}" srcOrd="1" destOrd="0" presId="urn:microsoft.com/office/officeart/2005/8/layout/lProcess3"/>
    <dgm:cxn modelId="{8352E8F5-72D4-44E4-A081-7E8E05E6639E}" type="presParOf" srcId="{61A437C3-4BC2-4079-B4A6-A672D90CA689}" destId="{65BC8FB0-7C2D-4A1E-B5C8-0A78488AFEB9}" srcOrd="2" destOrd="0" presId="urn:microsoft.com/office/officeart/2005/8/layout/lProcess3"/>
    <dgm:cxn modelId="{01273A89-9D29-4376-8251-6CB7CEE95FE2}" type="presParOf" srcId="{61A437C3-4BC2-4079-B4A6-A672D90CA689}" destId="{BF7A73B6-F0D3-4F10-86ED-E79CB1DFA2AA}" srcOrd="3" destOrd="0" presId="urn:microsoft.com/office/officeart/2005/8/layout/lProcess3"/>
    <dgm:cxn modelId="{CD024825-08A0-4333-ACED-406924080CB7}" type="presParOf" srcId="{61A437C3-4BC2-4079-B4A6-A672D90CA689}" destId="{FF4AAE65-FB50-48AE-B535-E1E69F6F6C46}" srcOrd="4" destOrd="0" presId="urn:microsoft.com/office/officeart/2005/8/layout/lProcess3"/>
    <dgm:cxn modelId="{68C489AC-AC34-4878-9A74-41B66893F8AD}" type="presParOf" srcId="{B8D5339A-B117-41A4-8358-07CF78A0B24E}" destId="{A72D73BD-C78A-4D9D-84C5-29DCE244C2A2}" srcOrd="5" destOrd="0" presId="urn:microsoft.com/office/officeart/2005/8/layout/lProcess3"/>
    <dgm:cxn modelId="{95B06A1D-439B-4B4E-B4C5-737CAB3D9E6A}" type="presParOf" srcId="{B8D5339A-B117-41A4-8358-07CF78A0B24E}" destId="{C544BBD8-BDD3-490B-87DD-374D31EFCAC0}" srcOrd="6" destOrd="0" presId="urn:microsoft.com/office/officeart/2005/8/layout/lProcess3"/>
    <dgm:cxn modelId="{B1963136-0663-4991-A9C0-F167C472871E}" type="presParOf" srcId="{C544BBD8-BDD3-490B-87DD-374D31EFCAC0}" destId="{EF809ED6-16B7-428E-9149-860F3BFAC72F}" srcOrd="0" destOrd="0" presId="urn:microsoft.com/office/officeart/2005/8/layout/lProcess3"/>
    <dgm:cxn modelId="{B934B176-31C5-4863-B778-4A06E09568ED}" type="presParOf" srcId="{C544BBD8-BDD3-490B-87DD-374D31EFCAC0}" destId="{933ABE63-D86E-4E34-A047-2E026C753A9A}" srcOrd="1" destOrd="0" presId="urn:microsoft.com/office/officeart/2005/8/layout/lProcess3"/>
    <dgm:cxn modelId="{D90AEC17-6CB6-45FE-B4C3-BACC92BE4C9A}" type="presParOf" srcId="{C544BBD8-BDD3-490B-87DD-374D31EFCAC0}" destId="{FF92D980-FBE1-4D48-8428-6D2B5EEEBF4E}" srcOrd="2" destOrd="0" presId="urn:microsoft.com/office/officeart/2005/8/layout/lProcess3"/>
    <dgm:cxn modelId="{1B624F5A-B4C1-4464-B557-AF5034F62AF1}" type="presParOf" srcId="{C544BBD8-BDD3-490B-87DD-374D31EFCAC0}" destId="{2B28EDD3-7A8F-43F5-B81B-0640D676B456}" srcOrd="3" destOrd="0" presId="urn:microsoft.com/office/officeart/2005/8/layout/lProcess3"/>
    <dgm:cxn modelId="{8F967911-980A-4BBD-B5F9-59DAFA017C93}" type="presParOf" srcId="{C544BBD8-BDD3-490B-87DD-374D31EFCAC0}" destId="{1EE54033-FE8A-400E-B66E-4A9CD0A3A457}" srcOrd="4" destOrd="0" presId="urn:microsoft.com/office/officeart/2005/8/layout/lProcess3"/>
    <dgm:cxn modelId="{F0913BFC-8F58-4C2C-97F1-611151B17110}" type="presParOf" srcId="{B8D5339A-B117-41A4-8358-07CF78A0B24E}" destId="{01455319-7CFF-4031-9C6E-09849E0FC576}" srcOrd="7" destOrd="0" presId="urn:microsoft.com/office/officeart/2005/8/layout/lProcess3"/>
    <dgm:cxn modelId="{2A49F77E-8BAD-4A13-BF7D-2A29FABC68EB}" type="presParOf" srcId="{B8D5339A-B117-41A4-8358-07CF78A0B24E}" destId="{3147F7D3-975D-4C9D-AC20-6DCF30D6F793}" srcOrd="8" destOrd="0" presId="urn:microsoft.com/office/officeart/2005/8/layout/lProcess3"/>
    <dgm:cxn modelId="{CD0873FA-62B2-4353-9788-7C1BA9439FC2}" type="presParOf" srcId="{3147F7D3-975D-4C9D-AC20-6DCF30D6F793}" destId="{0AF3C48A-7495-4E7B-95BC-8609F7DC4100}" srcOrd="0" destOrd="0" presId="urn:microsoft.com/office/officeart/2005/8/layout/lProcess3"/>
    <dgm:cxn modelId="{BDB9CC19-37C6-4905-932F-7D7FB706A84C}" type="presParOf" srcId="{3147F7D3-975D-4C9D-AC20-6DCF30D6F793}" destId="{E10D1FDF-6CC3-484F-8A59-9E18996E6989}" srcOrd="1" destOrd="0" presId="urn:microsoft.com/office/officeart/2005/8/layout/lProcess3"/>
    <dgm:cxn modelId="{6CFB274E-51CC-4BDD-92B5-217BE25CBABB}" type="presParOf" srcId="{3147F7D3-975D-4C9D-AC20-6DCF30D6F793}" destId="{CC07F3EA-955D-473E-A3F6-2711BF6F994F}" srcOrd="2" destOrd="0" presId="urn:microsoft.com/office/officeart/2005/8/layout/lProcess3"/>
  </dgm:cxnLst>
  <dgm:bg>
    <a:solidFill>
      <a:schemeClr val="accent5">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9564B0-F530-465A-889C-9B8F262E011E}">
      <dsp:nvSpPr>
        <dsp:cNvPr id="0" name=""/>
        <dsp:cNvSpPr/>
      </dsp:nvSpPr>
      <dsp:spPr>
        <a:xfrm>
          <a:off x="1866431" y="297032"/>
          <a:ext cx="4830404" cy="1356596"/>
        </a:xfrm>
        <a:prstGeom prst="roundRect">
          <a:avLst>
            <a:gd name="adj" fmla="val 10000"/>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err="1"/>
            <a:t>NTA</a:t>
          </a:r>
          <a:r>
            <a:rPr lang="en-GB" sz="2800" b="1" kern="1200" dirty="0"/>
            <a:t> Nigeria</a:t>
          </a:r>
        </a:p>
        <a:p>
          <a:pPr marL="0" lvl="0" indent="0" algn="ctr" defTabSz="1244600">
            <a:lnSpc>
              <a:spcPct val="90000"/>
            </a:lnSpc>
            <a:spcBef>
              <a:spcPct val="0"/>
            </a:spcBef>
            <a:spcAft>
              <a:spcPct val="35000"/>
            </a:spcAft>
            <a:buNone/>
          </a:pPr>
          <a:r>
            <a:rPr lang="en-GB" sz="2000" b="1" kern="1200" dirty="0"/>
            <a:t>(Health Policy Training and Research Programme – </a:t>
          </a:r>
          <a:r>
            <a:rPr lang="en-GB" sz="2000" b="1" kern="1200" dirty="0" err="1"/>
            <a:t>HPTRP</a:t>
          </a:r>
          <a:r>
            <a:rPr lang="en-GB" sz="2000" b="1" kern="1200" dirty="0"/>
            <a:t>, Univ. of Ibadan)</a:t>
          </a:r>
        </a:p>
      </dsp:txBody>
      <dsp:txXfrm>
        <a:off x="1906164" y="336765"/>
        <a:ext cx="4750938" cy="1277130"/>
      </dsp:txXfrm>
    </dsp:sp>
    <dsp:sp modelId="{81748BD1-1B55-4B99-B438-AAD8F9FEC65C}">
      <dsp:nvSpPr>
        <dsp:cNvPr id="0" name=""/>
        <dsp:cNvSpPr/>
      </dsp:nvSpPr>
      <dsp:spPr>
        <a:xfrm rot="3362480">
          <a:off x="5659366" y="2212875"/>
          <a:ext cx="1428247" cy="421707"/>
        </a:xfrm>
        <a:prstGeom prst="leftRightArrow">
          <a:avLst>
            <a:gd name="adj1" fmla="val 60000"/>
            <a:gd name="adj2" fmla="val 50000"/>
          </a:avLst>
        </a:prstGeom>
        <a:solidFill>
          <a:schemeClr val="accent6">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5785878" y="2297216"/>
        <a:ext cx="1175223" cy="253025"/>
      </dsp:txXfrm>
    </dsp:sp>
    <dsp:sp modelId="{1964BF59-D386-4453-A823-A04FF0377DF7}">
      <dsp:nvSpPr>
        <dsp:cNvPr id="0" name=""/>
        <dsp:cNvSpPr/>
      </dsp:nvSpPr>
      <dsp:spPr>
        <a:xfrm>
          <a:off x="4381039" y="3235562"/>
          <a:ext cx="3788401" cy="1400032"/>
        </a:xfrm>
        <a:prstGeom prst="roundRect">
          <a:avLst>
            <a:gd name="adj" fmla="val 10000"/>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kern="1200" dirty="0"/>
            <a:t>Ministries of Economic Planning (National and Subnational)</a:t>
          </a:r>
        </a:p>
      </dsp:txBody>
      <dsp:txXfrm>
        <a:off x="4422045" y="3276568"/>
        <a:ext cx="3706389" cy="1318020"/>
      </dsp:txXfrm>
    </dsp:sp>
    <dsp:sp modelId="{FA312581-62F8-4578-BFE1-170F8CA415C5}">
      <dsp:nvSpPr>
        <dsp:cNvPr id="0" name=""/>
        <dsp:cNvSpPr/>
      </dsp:nvSpPr>
      <dsp:spPr>
        <a:xfrm rot="10857635">
          <a:off x="3479528" y="3684819"/>
          <a:ext cx="831423" cy="421707"/>
        </a:xfrm>
        <a:prstGeom prst="leftRightArrow">
          <a:avLst>
            <a:gd name="adj1" fmla="val 60000"/>
            <a:gd name="adj2" fmla="val 50000"/>
          </a:avLst>
        </a:prstGeom>
        <a:solidFill>
          <a:schemeClr val="accent6">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rot="10800000">
        <a:off x="3606040" y="3769160"/>
        <a:ext cx="578399" cy="253025"/>
      </dsp:txXfrm>
    </dsp:sp>
    <dsp:sp modelId="{88BA4257-3FB5-4562-8E76-D427FC3D513D}">
      <dsp:nvSpPr>
        <dsp:cNvPr id="0" name=""/>
        <dsp:cNvSpPr/>
      </dsp:nvSpPr>
      <dsp:spPr>
        <a:xfrm>
          <a:off x="544072" y="3127554"/>
          <a:ext cx="2865368" cy="1471903"/>
        </a:xfrm>
        <a:prstGeom prst="roundRect">
          <a:avLst>
            <a:gd name="adj" fmla="val 10000"/>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kern="1200" dirty="0"/>
            <a:t>United Nations Population Fund (</a:t>
          </a:r>
          <a:r>
            <a:rPr lang="en-GB" sz="2500" b="1" kern="1200" dirty="0" err="1"/>
            <a:t>UNFPA</a:t>
          </a:r>
          <a:r>
            <a:rPr lang="en-GB" sz="2500" b="1" kern="1200" dirty="0"/>
            <a:t> Nigeria)</a:t>
          </a:r>
        </a:p>
      </dsp:txBody>
      <dsp:txXfrm>
        <a:off x="587183" y="3170665"/>
        <a:ext cx="2779146" cy="1385681"/>
      </dsp:txXfrm>
    </dsp:sp>
    <dsp:sp modelId="{029BBDAD-3D5F-47B2-B817-1931E41B5210}">
      <dsp:nvSpPr>
        <dsp:cNvPr id="0" name=""/>
        <dsp:cNvSpPr/>
      </dsp:nvSpPr>
      <dsp:spPr>
        <a:xfrm rot="18515474">
          <a:off x="1617710" y="2191676"/>
          <a:ext cx="983885" cy="421707"/>
        </a:xfrm>
        <a:prstGeom prst="leftRightArrow">
          <a:avLst>
            <a:gd name="adj1" fmla="val 60000"/>
            <a:gd name="adj2" fmla="val 50000"/>
          </a:avLst>
        </a:prstGeom>
        <a:solidFill>
          <a:schemeClr val="accent6">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1744222" y="2276017"/>
        <a:ext cx="730861" cy="2530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8FA0A1-DDD9-44C4-B096-1CC4DDAA6F90}">
      <dsp:nvSpPr>
        <dsp:cNvPr id="0" name=""/>
        <dsp:cNvSpPr/>
      </dsp:nvSpPr>
      <dsp:spPr>
        <a:xfrm>
          <a:off x="1214735" y="2398"/>
          <a:ext cx="3128899" cy="855328"/>
        </a:xfrm>
        <a:prstGeom prst="chevron">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GB" sz="2400" b="1" kern="1200" dirty="0">
              <a:latin typeface="Calibri" panose="020F0502020204030204" pitchFamily="34" charset="0"/>
              <a:cs typeface="Calibri" panose="020F0502020204030204" pitchFamily="34" charset="0"/>
            </a:rPr>
            <a:t>Health and Wellbeing </a:t>
          </a:r>
          <a:endParaRPr lang="x-none" sz="2400" kern="1200" dirty="0"/>
        </a:p>
      </dsp:txBody>
      <dsp:txXfrm>
        <a:off x="1642399" y="2398"/>
        <a:ext cx="2273571" cy="855328"/>
      </dsp:txXfrm>
    </dsp:sp>
    <dsp:sp modelId="{17793837-168B-4CCE-9E4E-610172684702}">
      <dsp:nvSpPr>
        <dsp:cNvPr id="0" name=""/>
        <dsp:cNvSpPr/>
      </dsp:nvSpPr>
      <dsp:spPr>
        <a:xfrm>
          <a:off x="4065653" y="75101"/>
          <a:ext cx="1774807" cy="709922"/>
        </a:xfrm>
        <a:prstGeom prst="chevron">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6</a:t>
          </a:r>
          <a:endParaRPr lang="x-none" sz="4600" kern="1200" dirty="0"/>
        </a:p>
      </dsp:txBody>
      <dsp:txXfrm>
        <a:off x="4420614" y="75101"/>
        <a:ext cx="1064885" cy="709922"/>
      </dsp:txXfrm>
    </dsp:sp>
    <dsp:sp modelId="{15DAF9BF-2646-43C8-B05B-CBE3D8B5F39F}">
      <dsp:nvSpPr>
        <dsp:cNvPr id="0" name=""/>
        <dsp:cNvSpPr/>
      </dsp:nvSpPr>
      <dsp:spPr>
        <a:xfrm>
          <a:off x="5591987" y="75101"/>
          <a:ext cx="1774807" cy="709922"/>
        </a:xfrm>
        <a:prstGeom prst="chevron">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17</a:t>
          </a:r>
          <a:endParaRPr lang="x-none" sz="4600" kern="1200" dirty="0"/>
        </a:p>
      </dsp:txBody>
      <dsp:txXfrm>
        <a:off x="5946948" y="75101"/>
        <a:ext cx="1064885" cy="709922"/>
      </dsp:txXfrm>
    </dsp:sp>
    <dsp:sp modelId="{4323840B-D207-47C4-A9A8-38D2C3A199FB}">
      <dsp:nvSpPr>
        <dsp:cNvPr id="0" name=""/>
        <dsp:cNvSpPr/>
      </dsp:nvSpPr>
      <dsp:spPr>
        <a:xfrm>
          <a:off x="1214735" y="977473"/>
          <a:ext cx="3430295" cy="855328"/>
        </a:xfrm>
        <a:prstGeom prst="chevron">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GB" sz="2400" b="1" kern="1200" dirty="0">
              <a:latin typeface="Calibri" panose="020F0502020204030204" pitchFamily="34" charset="0"/>
              <a:cs typeface="Calibri" panose="020F0502020204030204" pitchFamily="34" charset="0"/>
            </a:rPr>
            <a:t>Education and Skills Development </a:t>
          </a:r>
          <a:endParaRPr lang="x-none" sz="2400" kern="1200" dirty="0"/>
        </a:p>
      </dsp:txBody>
      <dsp:txXfrm>
        <a:off x="1642399" y="977473"/>
        <a:ext cx="2574967" cy="855328"/>
      </dsp:txXfrm>
    </dsp:sp>
    <dsp:sp modelId="{E122449C-F5E3-482A-9A89-327BD1B2BE06}">
      <dsp:nvSpPr>
        <dsp:cNvPr id="0" name=""/>
        <dsp:cNvSpPr/>
      </dsp:nvSpPr>
      <dsp:spPr>
        <a:xfrm>
          <a:off x="4367049" y="1050176"/>
          <a:ext cx="1774807" cy="709922"/>
        </a:xfrm>
        <a:prstGeom prst="chevron">
          <a:avLst/>
        </a:prstGeom>
        <a:solidFill>
          <a:schemeClr val="accent4">
            <a:tint val="40000"/>
            <a:alpha val="90000"/>
            <a:hueOff val="0"/>
            <a:satOff val="0"/>
            <a:lumOff val="0"/>
            <a:alphaOff val="0"/>
          </a:schemeClr>
        </a:solidFill>
        <a:ln w="15875"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4</a:t>
          </a:r>
          <a:endParaRPr lang="x-none" sz="4600" kern="1200" dirty="0"/>
        </a:p>
      </dsp:txBody>
      <dsp:txXfrm>
        <a:off x="4722010" y="1050176"/>
        <a:ext cx="1064885" cy="709922"/>
      </dsp:txXfrm>
    </dsp:sp>
    <dsp:sp modelId="{BE47F77B-80C7-46BD-8310-BC12D275255C}">
      <dsp:nvSpPr>
        <dsp:cNvPr id="0" name=""/>
        <dsp:cNvSpPr/>
      </dsp:nvSpPr>
      <dsp:spPr>
        <a:xfrm>
          <a:off x="5893383" y="1050176"/>
          <a:ext cx="1774807" cy="709922"/>
        </a:xfrm>
        <a:prstGeom prst="chevron">
          <a:avLst/>
        </a:prstGeom>
        <a:solidFill>
          <a:schemeClr val="accent5">
            <a:tint val="40000"/>
            <a:alpha val="90000"/>
            <a:hueOff val="0"/>
            <a:satOff val="0"/>
            <a:lumOff val="0"/>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17</a:t>
          </a:r>
          <a:endParaRPr lang="x-none" sz="4600" kern="1200" dirty="0"/>
        </a:p>
      </dsp:txBody>
      <dsp:txXfrm>
        <a:off x="6248344" y="1050176"/>
        <a:ext cx="1064885" cy="709922"/>
      </dsp:txXfrm>
    </dsp:sp>
    <dsp:sp modelId="{B8069E57-C4AA-4171-A1DF-1AB8EED974E8}">
      <dsp:nvSpPr>
        <dsp:cNvPr id="0" name=""/>
        <dsp:cNvSpPr/>
      </dsp:nvSpPr>
      <dsp:spPr>
        <a:xfrm>
          <a:off x="1214735" y="1952548"/>
          <a:ext cx="3234789" cy="855328"/>
        </a:xfrm>
        <a:prstGeom prst="chevron">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GB" sz="2400" b="1" kern="1200" dirty="0">
              <a:latin typeface="Calibri" panose="020F0502020204030204" pitchFamily="34" charset="0"/>
              <a:cs typeface="Calibri" panose="020F0502020204030204" pitchFamily="34" charset="0"/>
            </a:rPr>
            <a:t>Employment and Entrepreneurship </a:t>
          </a:r>
          <a:endParaRPr lang="x-none" sz="2400" kern="1200" dirty="0"/>
        </a:p>
      </dsp:txBody>
      <dsp:txXfrm>
        <a:off x="1642399" y="1952548"/>
        <a:ext cx="2379461" cy="855328"/>
      </dsp:txXfrm>
    </dsp:sp>
    <dsp:sp modelId="{65BC8FB0-7C2D-4A1E-B5C8-0A78488AFEB9}">
      <dsp:nvSpPr>
        <dsp:cNvPr id="0" name=""/>
        <dsp:cNvSpPr/>
      </dsp:nvSpPr>
      <dsp:spPr>
        <a:xfrm>
          <a:off x="4171543" y="2025251"/>
          <a:ext cx="1774807" cy="709922"/>
        </a:xfrm>
        <a:prstGeom prst="chevron">
          <a:avLst/>
        </a:prstGeom>
        <a:solidFill>
          <a:schemeClr val="accent6">
            <a:tint val="40000"/>
            <a:alpha val="90000"/>
            <a:hueOff val="0"/>
            <a:satOff val="0"/>
            <a:lumOff val="0"/>
            <a:alphaOff val="0"/>
          </a:schemeClr>
        </a:solidFill>
        <a:ln w="15875" cap="rnd"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8</a:t>
          </a:r>
          <a:endParaRPr lang="x-none" sz="4600" kern="1200" dirty="0"/>
        </a:p>
      </dsp:txBody>
      <dsp:txXfrm>
        <a:off x="4526504" y="2025251"/>
        <a:ext cx="1064885" cy="709922"/>
      </dsp:txXfrm>
    </dsp:sp>
    <dsp:sp modelId="{FF4AAE65-FB50-48AE-B535-E1E69F6F6C46}">
      <dsp:nvSpPr>
        <dsp:cNvPr id="0" name=""/>
        <dsp:cNvSpPr/>
      </dsp:nvSpPr>
      <dsp:spPr>
        <a:xfrm>
          <a:off x="5697877" y="2025251"/>
          <a:ext cx="1774807" cy="709922"/>
        </a:xfrm>
        <a:prstGeom prst="chevron">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23</a:t>
          </a:r>
          <a:endParaRPr lang="x-none" sz="4600" kern="1200" dirty="0"/>
        </a:p>
      </dsp:txBody>
      <dsp:txXfrm>
        <a:off x="6052838" y="2025251"/>
        <a:ext cx="1064885" cy="709922"/>
      </dsp:txXfrm>
    </dsp:sp>
    <dsp:sp modelId="{EF809ED6-16B7-428E-9149-860F3BFAC72F}">
      <dsp:nvSpPr>
        <dsp:cNvPr id="0" name=""/>
        <dsp:cNvSpPr/>
      </dsp:nvSpPr>
      <dsp:spPr>
        <a:xfrm>
          <a:off x="1214735" y="2927622"/>
          <a:ext cx="3312174" cy="855328"/>
        </a:xfrm>
        <a:prstGeom prst="chevron">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GB" sz="2400" b="1" kern="1200" dirty="0">
              <a:latin typeface="Calibri" panose="020F0502020204030204" pitchFamily="34" charset="0"/>
              <a:cs typeface="Calibri" panose="020F0502020204030204" pitchFamily="34" charset="0"/>
            </a:rPr>
            <a:t>Governance and Youth Participation </a:t>
          </a:r>
          <a:endParaRPr lang="x-none" sz="2400" kern="1200" dirty="0"/>
        </a:p>
      </dsp:txBody>
      <dsp:txXfrm>
        <a:off x="1642399" y="2927622"/>
        <a:ext cx="2456846" cy="855328"/>
      </dsp:txXfrm>
    </dsp:sp>
    <dsp:sp modelId="{FF92D980-FBE1-4D48-8428-6D2B5EEEBF4E}">
      <dsp:nvSpPr>
        <dsp:cNvPr id="0" name=""/>
        <dsp:cNvSpPr/>
      </dsp:nvSpPr>
      <dsp:spPr>
        <a:xfrm>
          <a:off x="4248929" y="3000325"/>
          <a:ext cx="1774807" cy="709922"/>
        </a:xfrm>
        <a:prstGeom prst="chevron">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7</a:t>
          </a:r>
          <a:endParaRPr lang="x-none" sz="4600" kern="1200" dirty="0"/>
        </a:p>
      </dsp:txBody>
      <dsp:txXfrm>
        <a:off x="4603890" y="3000325"/>
        <a:ext cx="1064885" cy="709922"/>
      </dsp:txXfrm>
    </dsp:sp>
    <dsp:sp modelId="{1EE54033-FE8A-400E-B66E-4A9CD0A3A457}">
      <dsp:nvSpPr>
        <dsp:cNvPr id="0" name=""/>
        <dsp:cNvSpPr/>
      </dsp:nvSpPr>
      <dsp:spPr>
        <a:xfrm>
          <a:off x="5775263" y="3000325"/>
          <a:ext cx="1774807" cy="709922"/>
        </a:xfrm>
        <a:prstGeom prst="chevron">
          <a:avLst/>
        </a:prstGeom>
        <a:solidFill>
          <a:schemeClr val="accent4">
            <a:tint val="40000"/>
            <a:alpha val="90000"/>
            <a:hueOff val="0"/>
            <a:satOff val="0"/>
            <a:lumOff val="0"/>
            <a:alphaOff val="0"/>
          </a:schemeClr>
        </a:solidFill>
        <a:ln w="15875"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10</a:t>
          </a:r>
          <a:endParaRPr lang="x-none" sz="4600" kern="1200" dirty="0"/>
        </a:p>
      </dsp:txBody>
      <dsp:txXfrm>
        <a:off x="6130224" y="3000325"/>
        <a:ext cx="1064885" cy="709922"/>
      </dsp:txXfrm>
    </dsp:sp>
    <dsp:sp modelId="{0AF3C48A-7495-4E7B-95BC-8609F7DC4100}">
      <dsp:nvSpPr>
        <dsp:cNvPr id="0" name=""/>
        <dsp:cNvSpPr/>
      </dsp:nvSpPr>
      <dsp:spPr>
        <a:xfrm>
          <a:off x="1214735" y="3902697"/>
          <a:ext cx="3803732" cy="855328"/>
        </a:xfrm>
        <a:prstGeom prst="chevron">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Practical Evidence-Building on DD</a:t>
          </a:r>
          <a:endParaRPr lang="x-none" sz="2400" b="1"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1642399" y="3902697"/>
        <a:ext cx="2948404" cy="855328"/>
      </dsp:txXfrm>
    </dsp:sp>
    <dsp:sp modelId="{CC07F3EA-955D-473E-A3F6-2711BF6F994F}">
      <dsp:nvSpPr>
        <dsp:cNvPr id="0" name=""/>
        <dsp:cNvSpPr/>
      </dsp:nvSpPr>
      <dsp:spPr>
        <a:xfrm>
          <a:off x="4740486" y="3975400"/>
          <a:ext cx="1774807" cy="709922"/>
        </a:xfrm>
        <a:prstGeom prst="chevron">
          <a:avLst/>
        </a:prstGeom>
        <a:solidFill>
          <a:schemeClr val="accent5">
            <a:tint val="40000"/>
            <a:alpha val="90000"/>
            <a:hueOff val="0"/>
            <a:satOff val="0"/>
            <a:lumOff val="0"/>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29210" rIns="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4</a:t>
          </a:r>
          <a:endParaRPr lang="x-none" sz="4600" kern="1200" dirty="0"/>
        </a:p>
      </dsp:txBody>
      <dsp:txXfrm>
        <a:off x="5095447" y="3975400"/>
        <a:ext cx="1064885" cy="709922"/>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47B21D-5BA2-42D1-A668-F84393077A65}" type="datetimeFigureOut">
              <a:rPr lang="en-GB" smtClean="0"/>
              <a:t>13/03/2025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37A75A-9AC4-433E-9501-60024E93CCC5}" type="slidenum">
              <a:rPr lang="en-GB" smtClean="0"/>
              <a:t>‹#›</a:t>
            </a:fld>
            <a:endParaRPr lang="en-GB"/>
          </a:p>
        </p:txBody>
      </p:sp>
    </p:spTree>
    <p:extLst>
      <p:ext uri="{BB962C8B-B14F-4D97-AF65-F5344CB8AC3E}">
        <p14:creationId xmlns:p14="http://schemas.microsoft.com/office/powerpoint/2010/main" val="190610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37A75A-9AC4-433E-9501-60024E93CCC5}" type="slidenum">
              <a:rPr lang="en-GB" smtClean="0"/>
              <a:t>1</a:t>
            </a:fld>
            <a:endParaRPr lang="en-GB"/>
          </a:p>
        </p:txBody>
      </p:sp>
    </p:spTree>
    <p:extLst>
      <p:ext uri="{BB962C8B-B14F-4D97-AF65-F5344CB8AC3E}">
        <p14:creationId xmlns:p14="http://schemas.microsoft.com/office/powerpoint/2010/main" val="775137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16</a:t>
            </a:fld>
            <a:endParaRPr lang="en-GB"/>
          </a:p>
        </p:txBody>
      </p:sp>
    </p:spTree>
    <p:extLst>
      <p:ext uri="{BB962C8B-B14F-4D97-AF65-F5344CB8AC3E}">
        <p14:creationId xmlns:p14="http://schemas.microsoft.com/office/powerpoint/2010/main" val="2237044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E56BC-30B6-051D-88A0-A8506E07A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F56D8-937B-1EA4-961C-369C48F0E6C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180A1D1-202A-0B7D-9BC0-CF6B9B1FA2B1}"/>
              </a:ext>
            </a:extLst>
          </p:cNvPr>
          <p:cNvSpPr>
            <a:spLocks noGrp="1"/>
          </p:cNvSpPr>
          <p:nvPr>
            <p:ph type="body" idx="1"/>
          </p:nvPr>
        </p:nvSpPr>
        <p:spPr/>
        <p:txBody>
          <a:bodyPr>
            <a:normAutofit/>
          </a:bodyPr>
          <a:lstStyle/>
          <a:p>
            <a:endParaRPr lang="en-GB" dirty="0"/>
          </a:p>
        </p:txBody>
      </p:sp>
      <p:sp>
        <p:nvSpPr>
          <p:cNvPr id="4" name="Slide Number Placeholder 3">
            <a:extLst>
              <a:ext uri="{FF2B5EF4-FFF2-40B4-BE49-F238E27FC236}">
                <a16:creationId xmlns:a16="http://schemas.microsoft.com/office/drawing/2014/main" id="{A6C2EFFA-16F8-407B-909E-538B80428495}"/>
              </a:ext>
            </a:extLst>
          </p:cNvPr>
          <p:cNvSpPr>
            <a:spLocks noGrp="1"/>
          </p:cNvSpPr>
          <p:nvPr>
            <p:ph type="sldNum" sz="quarter" idx="10"/>
          </p:nvPr>
        </p:nvSpPr>
        <p:spPr/>
        <p:txBody>
          <a:bodyPr/>
          <a:lstStyle/>
          <a:p>
            <a:fld id="{8F5844D5-F213-4BD2-94A8-6BDC2676E2FE}" type="slidenum">
              <a:rPr lang="en-GB" smtClean="0"/>
              <a:pPr/>
              <a:t>17</a:t>
            </a:fld>
            <a:endParaRPr lang="en-GB"/>
          </a:p>
        </p:txBody>
      </p:sp>
    </p:spTree>
    <p:extLst>
      <p:ext uri="{BB962C8B-B14F-4D97-AF65-F5344CB8AC3E}">
        <p14:creationId xmlns:p14="http://schemas.microsoft.com/office/powerpoint/2010/main" val="2752284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18</a:t>
            </a:fld>
            <a:endParaRPr lang="en-GB"/>
          </a:p>
        </p:txBody>
      </p:sp>
    </p:spTree>
    <p:extLst>
      <p:ext uri="{BB962C8B-B14F-4D97-AF65-F5344CB8AC3E}">
        <p14:creationId xmlns:p14="http://schemas.microsoft.com/office/powerpoint/2010/main" val="3147166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19</a:t>
            </a:fld>
            <a:endParaRPr lang="en-GB"/>
          </a:p>
        </p:txBody>
      </p:sp>
    </p:spTree>
    <p:extLst>
      <p:ext uri="{BB962C8B-B14F-4D97-AF65-F5344CB8AC3E}">
        <p14:creationId xmlns:p14="http://schemas.microsoft.com/office/powerpoint/2010/main" val="1295486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20</a:t>
            </a:fld>
            <a:endParaRPr lang="en-GB"/>
          </a:p>
        </p:txBody>
      </p:sp>
    </p:spTree>
    <p:extLst>
      <p:ext uri="{BB962C8B-B14F-4D97-AF65-F5344CB8AC3E}">
        <p14:creationId xmlns:p14="http://schemas.microsoft.com/office/powerpoint/2010/main" val="584200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21</a:t>
            </a:fld>
            <a:endParaRPr lang="en-GB"/>
          </a:p>
        </p:txBody>
      </p:sp>
    </p:spTree>
    <p:extLst>
      <p:ext uri="{BB962C8B-B14F-4D97-AF65-F5344CB8AC3E}">
        <p14:creationId xmlns:p14="http://schemas.microsoft.com/office/powerpoint/2010/main" val="398428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451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6451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72D196CD-B3F2-CE44-88C0-82AB23AA00FE}" type="slidenum">
              <a:rPr lang="en-GB">
                <a:latin typeface="Calibri" charset="0"/>
              </a:rPr>
              <a:pPr fontAlgn="base">
                <a:spcBef>
                  <a:spcPct val="0"/>
                </a:spcBef>
                <a:spcAft>
                  <a:spcPct val="0"/>
                </a:spcAft>
              </a:pPr>
              <a:t>24</a:t>
            </a:fld>
            <a:endParaRPr lang="en-GB">
              <a:latin typeface="Calibri" charset="0"/>
            </a:endParaRPr>
          </a:p>
        </p:txBody>
      </p:sp>
    </p:spTree>
    <p:extLst>
      <p:ext uri="{BB962C8B-B14F-4D97-AF65-F5344CB8AC3E}">
        <p14:creationId xmlns:p14="http://schemas.microsoft.com/office/powerpoint/2010/main" val="2330523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DAFB4D2-3641-4A50-BD0B-0366D47BAB34}"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95139364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8789C8-D8CF-44D3-9DBE-8DA7A2979EAB}"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07944872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8789C8-D8CF-44D3-9DBE-8DA7A2979EAB}"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448402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01534531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76531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42988433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64F2F6-B566-4212-AD41-442198EAD0C6}"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56447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1F55DE-12CF-44FF-AF72-5AC9E20C84E3}"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210181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DAFB4D2-3641-4A50-BD0B-0366D47BAB34}"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66921541"/>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B82350-11B5-4779-B3E2-167F9520DAE3}"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0505694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6854F6-727E-42EC-9D77-2133A17FED35}"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289628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B82350-11B5-4779-B3E2-167F9520DAE3}"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99101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186C7F-93FC-4195-BDF9-4253113DFD5C}"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78630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E9071F-770C-447B-BA22-4D881D60D307}" type="datetime1">
              <a:rPr lang="en-US" smtClean="0"/>
              <a:t>3/13/2025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9849099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5B4256-FB6A-4A86-BC40-48D43AF3E94D}" type="datetime1">
              <a:rPr lang="en-US" smtClean="0"/>
              <a:t>3/13/2025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9770412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70326-8867-4D92-BE0D-85C74282033C}" type="datetime1">
              <a:rPr lang="en-US" smtClean="0"/>
              <a:t>3/13/2025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703692201"/>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65EB7D-F81B-419B-B6B6-8EB96EC2F3D8}"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515448979"/>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944007-E621-496A-9FDD-43C645191F9C}"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049832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8789C8-D8CF-44D3-9DBE-8DA7A2979EAB}"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603643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8789C8-D8CF-44D3-9DBE-8DA7A2979EAB}"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7384742"/>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45959540"/>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83197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6854F6-727E-42EC-9D77-2133A17FED35}"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0520839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28789C8-D8CF-44D3-9DBE-8DA7A2979EAB}"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054779479"/>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64F2F6-B566-4212-AD41-442198EAD0C6}"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42235835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1F55DE-12CF-44FF-AF72-5AC9E20C84E3}" type="datetime1">
              <a:rPr lang="en-US" smtClean="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01709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186C7F-93FC-4195-BDF9-4253113DFD5C}"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83705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E9071F-770C-447B-BA22-4D881D60D307}" type="datetime1">
              <a:rPr lang="en-US" smtClean="0"/>
              <a:t>3/13/2025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12278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5B4256-FB6A-4A86-BC40-48D43AF3E94D}" type="datetime1">
              <a:rPr lang="en-US" smtClean="0"/>
              <a:t>3/13/2025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44365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70326-8867-4D92-BE0D-85C74282033C}" type="datetime1">
              <a:rPr lang="en-US" smtClean="0"/>
              <a:t>3/13/2025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26924080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65EB7D-F81B-419B-B6B6-8EB96EC2F3D8}"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72207169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944007-E621-496A-9FDD-43C645191F9C}" type="datetime1">
              <a:rPr lang="en-US" smtClean="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73929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8789C8-D8CF-44D3-9DBE-8DA7A2979EAB}" type="datetime1">
              <a:rPr lang="en-US" smtClean="0"/>
              <a:t>3/13/2025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9843864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8789C8-D8CF-44D3-9DBE-8DA7A2979EAB}" type="datetime1">
              <a:rPr lang="en-US" smtClean="0"/>
              <a:t>3/13/2025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65873612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chart" Target="../charts/chart2.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chart" Target="../charts/chart4.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chart" Target="../charts/char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chart" Target="../charts/chart10.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chart" Target="../charts/char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45013" y="781142"/>
            <a:ext cx="8501974" cy="2847274"/>
          </a:xfrm>
        </p:spPr>
        <p:txBody>
          <a:bodyPr>
            <a:normAutofit/>
          </a:bodyPr>
          <a:lstStyle/>
          <a:p>
            <a:pPr algn="ctr"/>
            <a:r>
              <a:rPr lang="en-NG" sz="4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Harnessing Demographic Dividend in Nigeria: Evaluation of the Progress in the Implementation of the National Roadmap</a:t>
            </a:r>
            <a:r>
              <a:rPr lang="en-GB" sz="4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sz="4400" b="1" dirty="0">
                <a:solidFill>
                  <a:schemeClr val="tx1"/>
                </a:solidFill>
                <a:latin typeface="Calibri" panose="020F0502020204030204" pitchFamily="34" charset="0"/>
                <a:ea typeface="Calibri" panose="020F0502020204030204" pitchFamily="34" charset="0"/>
                <a:cs typeface="Calibri" panose="020F0502020204030204" pitchFamily="34" charset="0"/>
              </a:rPr>
              <a:t>in Nigeria</a:t>
            </a:r>
            <a:endParaRPr lang="en-US" sz="44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840818" y="4120417"/>
            <a:ext cx="7023028" cy="1737457"/>
          </a:xfrm>
        </p:spPr>
        <p:txBody>
          <a:bodyPr>
            <a:noAutofit/>
          </a:bodyPr>
          <a:lstStyle/>
          <a:p>
            <a:pPr algn="ctr"/>
            <a:r>
              <a:rPr lang="en-GB" b="1" dirty="0">
                <a:solidFill>
                  <a:schemeClr val="tx1"/>
                </a:solidFill>
              </a:rPr>
              <a:t>Noah Olasehinde, Olanrewaju Olaniyan, Akanni </a:t>
            </a:r>
            <a:r>
              <a:rPr lang="en-GB" b="1" dirty="0" err="1">
                <a:solidFill>
                  <a:schemeClr val="tx1"/>
                </a:solidFill>
              </a:rPr>
              <a:t>Lawanson</a:t>
            </a:r>
            <a:r>
              <a:rPr lang="en-GB" b="1" dirty="0">
                <a:solidFill>
                  <a:schemeClr val="tx1"/>
                </a:solidFill>
              </a:rPr>
              <a:t>, </a:t>
            </a:r>
            <a:r>
              <a:rPr lang="en-GB" b="1" dirty="0" err="1">
                <a:solidFill>
                  <a:schemeClr val="tx1"/>
                </a:solidFill>
              </a:rPr>
              <a:t>Olabanji</a:t>
            </a:r>
            <a:r>
              <a:rPr lang="en-GB" b="1" dirty="0">
                <a:solidFill>
                  <a:schemeClr val="tx1"/>
                </a:solidFill>
              </a:rPr>
              <a:t> </a:t>
            </a:r>
            <a:r>
              <a:rPr lang="en-GB" b="1" dirty="0" err="1">
                <a:solidFill>
                  <a:schemeClr val="tx1"/>
                </a:solidFill>
              </a:rPr>
              <a:t>Awodumi</a:t>
            </a:r>
            <a:r>
              <a:rPr lang="en-GB" b="1" dirty="0">
                <a:solidFill>
                  <a:schemeClr val="tx1"/>
                </a:solidFill>
              </a:rPr>
              <a:t>, </a:t>
            </a:r>
            <a:r>
              <a:rPr lang="en-GB" b="1" dirty="0" err="1">
                <a:solidFill>
                  <a:schemeClr val="tx1"/>
                </a:solidFill>
              </a:rPr>
              <a:t>Oyeteju</a:t>
            </a:r>
            <a:r>
              <a:rPr lang="en-GB" b="1" dirty="0">
                <a:solidFill>
                  <a:schemeClr val="tx1"/>
                </a:solidFill>
              </a:rPr>
              <a:t> </a:t>
            </a:r>
            <a:r>
              <a:rPr lang="en-GB" b="1" dirty="0" err="1">
                <a:solidFill>
                  <a:schemeClr val="tx1"/>
                </a:solidFill>
              </a:rPr>
              <a:t>Odufuwa</a:t>
            </a:r>
            <a:r>
              <a:rPr lang="en-GB" b="1" dirty="0">
                <a:solidFill>
                  <a:schemeClr val="tx1"/>
                </a:solidFill>
              </a:rPr>
              <a:t>, Temitope </a:t>
            </a:r>
            <a:r>
              <a:rPr lang="en-GB" b="1" dirty="0" err="1">
                <a:solidFill>
                  <a:schemeClr val="tx1"/>
                </a:solidFill>
              </a:rPr>
              <a:t>Faronbi</a:t>
            </a:r>
            <a:r>
              <a:rPr lang="en-GB" b="1" dirty="0">
                <a:solidFill>
                  <a:schemeClr val="tx1"/>
                </a:solidFill>
              </a:rPr>
              <a:t>, and </a:t>
            </a:r>
            <a:r>
              <a:rPr lang="en-GB" b="1" dirty="0" err="1">
                <a:solidFill>
                  <a:schemeClr val="tx1"/>
                </a:solidFill>
              </a:rPr>
              <a:t>Andat</a:t>
            </a:r>
            <a:r>
              <a:rPr lang="en-GB" b="1" dirty="0">
                <a:solidFill>
                  <a:schemeClr val="tx1"/>
                </a:solidFill>
              </a:rPr>
              <a:t> </a:t>
            </a:r>
            <a:r>
              <a:rPr lang="en-GB" b="1" dirty="0" err="1">
                <a:solidFill>
                  <a:schemeClr val="tx1"/>
                </a:solidFill>
              </a:rPr>
              <a:t>Dasogot</a:t>
            </a:r>
            <a:endParaRPr lang="en-GB" b="1" dirty="0">
              <a:solidFill>
                <a:schemeClr val="tx1"/>
              </a:solidFill>
            </a:endParaRPr>
          </a:p>
          <a:p>
            <a:pPr algn="ctr"/>
            <a:endParaRPr lang="en-GB" b="1" dirty="0">
              <a:solidFill>
                <a:schemeClr val="tx1"/>
              </a:solidFill>
            </a:endParaRPr>
          </a:p>
          <a:p>
            <a:pPr algn="ctr"/>
            <a:r>
              <a:rPr lang="en-GB" b="1" dirty="0">
                <a:solidFill>
                  <a:schemeClr val="tx1"/>
                </a:solidFill>
              </a:rPr>
              <a:t>13 March 2025</a:t>
            </a:r>
            <a:endParaRPr lang="en-US" dirty="0">
              <a:solidFill>
                <a:schemeClr val="tx1"/>
              </a:solidFill>
            </a:endParaRPr>
          </a:p>
        </p:txBody>
      </p:sp>
      <p:sp>
        <p:nvSpPr>
          <p:cNvPr id="6" name="TextBox 5">
            <a:extLst>
              <a:ext uri="{FF2B5EF4-FFF2-40B4-BE49-F238E27FC236}">
                <a16:creationId xmlns:a16="http://schemas.microsoft.com/office/drawing/2014/main" id="{B9B255A7-ED73-6FB2-0FF7-065C215DBD7D}"/>
              </a:ext>
            </a:extLst>
          </p:cNvPr>
          <p:cNvSpPr txBox="1"/>
          <p:nvPr/>
        </p:nvSpPr>
        <p:spPr>
          <a:xfrm>
            <a:off x="2121902" y="6160258"/>
            <a:ext cx="8765173" cy="379233"/>
          </a:xfrm>
          <a:prstGeom prst="rect">
            <a:avLst/>
          </a:prstGeom>
          <a:solidFill>
            <a:schemeClr val="bg1">
              <a:lumMod val="85000"/>
            </a:schemeClr>
          </a:solidFill>
        </p:spPr>
        <p:txBody>
          <a:bodyPr wrap="square">
            <a:spAutoFit/>
          </a:bodyPr>
          <a:lstStyle/>
          <a:p>
            <a:pPr algn="ctr"/>
            <a:r>
              <a:rPr lang="en-GB" b="1" i="1" dirty="0">
                <a:latin typeface="Book Antiqua" panose="02040602050305030304" pitchFamily="18" charset="0"/>
              </a:rPr>
              <a:t>Presented during the 15th Global Meeting of the </a:t>
            </a:r>
            <a:r>
              <a:rPr lang="en-GB" b="1" i="1" dirty="0" err="1">
                <a:latin typeface="Book Antiqua" panose="02040602050305030304" pitchFamily="18" charset="0"/>
              </a:rPr>
              <a:t>NTA</a:t>
            </a:r>
            <a:r>
              <a:rPr lang="en-GB" b="1" i="1" dirty="0">
                <a:latin typeface="Book Antiqua" panose="02040602050305030304" pitchFamily="18" charset="0"/>
              </a:rPr>
              <a:t> Network @ Bangkok Thailand</a:t>
            </a:r>
            <a:endParaRPr lang="en-NG" b="1" i="1" dirty="0">
              <a:latin typeface="Book Antiqua" panose="02040602050305030304" pitchFamily="18" charset="0"/>
            </a:endParaRPr>
          </a:p>
        </p:txBody>
      </p:sp>
      <p:pic>
        <p:nvPicPr>
          <p:cNvPr id="4" name="Picture 3">
            <a:extLst>
              <a:ext uri="{FF2B5EF4-FFF2-40B4-BE49-F238E27FC236}">
                <a16:creationId xmlns:a16="http://schemas.microsoft.com/office/drawing/2014/main" id="{55B29171-7D64-6E01-0396-B03EAC4753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336" y="104775"/>
            <a:ext cx="959714" cy="1076325"/>
          </a:xfrm>
          <a:prstGeom prst="rect">
            <a:avLst/>
          </a:prstGeom>
          <a:noFill/>
          <a:ln>
            <a:noFill/>
          </a:ln>
        </p:spPr>
      </p:pic>
      <p:pic>
        <p:nvPicPr>
          <p:cNvPr id="5" name="Picture 11" descr="UNFPA_logo">
            <a:extLst>
              <a:ext uri="{FF2B5EF4-FFF2-40B4-BE49-F238E27FC236}">
                <a16:creationId xmlns:a16="http://schemas.microsoft.com/office/drawing/2014/main" id="{5998547D-AA58-A794-2717-872AB776FA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98233" y="104775"/>
            <a:ext cx="1895585" cy="903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2480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FAC2B6D-3672-4992-8835-362C8E4B9417}" type="slidenum">
              <a:rPr lang="en-GB" smtClean="0"/>
              <a:pPr/>
              <a:t>10</a:t>
            </a:fld>
            <a:endParaRPr lang="en-GB"/>
          </a:p>
        </p:txBody>
      </p:sp>
      <p:graphicFrame>
        <p:nvGraphicFramePr>
          <p:cNvPr id="2" name="Diagram 1">
            <a:extLst>
              <a:ext uri="{FF2B5EF4-FFF2-40B4-BE49-F238E27FC236}">
                <a16:creationId xmlns:a16="http://schemas.microsoft.com/office/drawing/2014/main" id="{629FABE8-EB97-42C9-AB14-3087C2F9AFD5}"/>
              </a:ext>
            </a:extLst>
          </p:cNvPr>
          <p:cNvGraphicFramePr/>
          <p:nvPr>
            <p:extLst>
              <p:ext uri="{D42A27DB-BD31-4B8C-83A1-F6EECF244321}">
                <p14:modId xmlns:p14="http://schemas.microsoft.com/office/powerpoint/2010/main" val="1539425207"/>
              </p:ext>
            </p:extLst>
          </p:nvPr>
        </p:nvGraphicFramePr>
        <p:xfrm>
          <a:off x="2031999" y="1628800"/>
          <a:ext cx="8882927" cy="4760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2">
            <a:extLst>
              <a:ext uri="{FF2B5EF4-FFF2-40B4-BE49-F238E27FC236}">
                <a16:creationId xmlns:a16="http://schemas.microsoft.com/office/drawing/2014/main" id="{6D5E2681-B1C2-42B5-86B1-EB30923405F2}"/>
              </a:ext>
            </a:extLst>
          </p:cNvPr>
          <p:cNvSpPr txBox="1">
            <a:spLocks/>
          </p:cNvSpPr>
          <p:nvPr/>
        </p:nvSpPr>
        <p:spPr>
          <a:xfrm rot="16200000">
            <a:off x="-1307052" y="3333584"/>
            <a:ext cx="4815141" cy="1296144"/>
          </a:xfrm>
          <a:prstGeom prst="rect">
            <a:avLst/>
          </a:prstGeom>
          <a:solidFill>
            <a:schemeClr val="accent3">
              <a:lumMod val="40000"/>
              <a:lumOff val="60000"/>
            </a:schemeClr>
          </a:solidFill>
        </p:spPr>
        <p:txBody>
          <a:bodyPr vert="horz" anchor="ctr">
            <a:normAutofit/>
          </a:bodyPr>
          <a:lstStyle/>
          <a:p>
            <a:pPr lvl="0" algn="ctr">
              <a:spcBef>
                <a:spcPct val="0"/>
              </a:spcBef>
            </a:pPr>
            <a:r>
              <a:rPr lang="en-GB" sz="2400" b="1" dirty="0">
                <a:latin typeface="Arial" panose="020B0604020202020204" pitchFamily="34" charset="0"/>
                <a:cs typeface="Arial" panose="020B0604020202020204" pitchFamily="34" charset="0"/>
              </a:rPr>
              <a:t>Five thematic pillars in the Roadmap for harnessing DD in Nigeria</a:t>
            </a:r>
            <a:endParaRPr lang="en-US" sz="2400" b="1" dirty="0">
              <a:latin typeface="Arial" panose="020B0604020202020204" pitchFamily="34" charset="0"/>
              <a:ea typeface="+mj-ea"/>
              <a:cs typeface="Arial" panose="020B0604020202020204" pitchFamily="34" charset="0"/>
            </a:endParaRPr>
          </a:p>
        </p:txBody>
      </p:sp>
      <p:sp>
        <p:nvSpPr>
          <p:cNvPr id="9" name="Title 2">
            <a:extLst>
              <a:ext uri="{FF2B5EF4-FFF2-40B4-BE49-F238E27FC236}">
                <a16:creationId xmlns:a16="http://schemas.microsoft.com/office/drawing/2014/main" id="{794B4153-D0BE-49B8-93CB-58D8B8E669BD}"/>
              </a:ext>
            </a:extLst>
          </p:cNvPr>
          <p:cNvSpPr txBox="1">
            <a:spLocks/>
          </p:cNvSpPr>
          <p:nvPr/>
        </p:nvSpPr>
        <p:spPr>
          <a:xfrm>
            <a:off x="2783632" y="970344"/>
            <a:ext cx="7056784" cy="603741"/>
          </a:xfrm>
          <a:prstGeom prst="rect">
            <a:avLst/>
          </a:prstGeom>
          <a:solidFill>
            <a:schemeClr val="accent6">
              <a:lumMod val="40000"/>
              <a:lumOff val="60000"/>
            </a:schemeClr>
          </a:solidFill>
        </p:spPr>
        <p:txBody>
          <a:bodyPr vert="horz" anchor="ctr">
            <a:normAutofit fontScale="70000" lnSpcReduction="20000"/>
          </a:bodyPr>
          <a:lstStyle/>
          <a:p>
            <a:pPr lvl="0">
              <a:spcBef>
                <a:spcPct val="0"/>
              </a:spcBef>
            </a:pPr>
            <a:r>
              <a:rPr lang="en-GB" sz="3600" b="1" dirty="0">
                <a:solidFill>
                  <a:srgbClr val="FF0000"/>
                </a:solidFill>
              </a:rPr>
              <a:t>Thematic Pillars	  </a:t>
            </a:r>
            <a:r>
              <a:rPr lang="en-GB" sz="3600" b="1" dirty="0">
                <a:solidFill>
                  <a:srgbClr val="7030A0"/>
                </a:solidFill>
              </a:rPr>
              <a:t>|</a:t>
            </a:r>
            <a:r>
              <a:rPr lang="en-GB" sz="3600" b="1" dirty="0">
                <a:solidFill>
                  <a:srgbClr val="FF0000"/>
                </a:solidFill>
              </a:rPr>
              <a:t> Investment </a:t>
            </a:r>
            <a:r>
              <a:rPr lang="en-GB" sz="3600" b="1" dirty="0">
                <a:solidFill>
                  <a:srgbClr val="7030A0"/>
                </a:solidFill>
              </a:rPr>
              <a:t>|</a:t>
            </a:r>
            <a:r>
              <a:rPr lang="en-GB" sz="3600" b="1" dirty="0">
                <a:solidFill>
                  <a:srgbClr val="FF0000"/>
                </a:solidFill>
              </a:rPr>
              <a:t> Activities</a:t>
            </a:r>
            <a:endParaRPr lang="en-US" sz="3600" dirty="0">
              <a:solidFill>
                <a:srgbClr val="FF0000"/>
              </a:solidFill>
              <a:latin typeface="+mj-lt"/>
              <a:ea typeface="+mj-ea"/>
              <a:cs typeface="+mj-cs"/>
            </a:endParaRPr>
          </a:p>
        </p:txBody>
      </p:sp>
      <p:sp>
        <p:nvSpPr>
          <p:cNvPr id="6" name="Slide Number Placeholder 3">
            <a:extLst>
              <a:ext uri="{FF2B5EF4-FFF2-40B4-BE49-F238E27FC236}">
                <a16:creationId xmlns:a16="http://schemas.microsoft.com/office/drawing/2014/main" id="{B7884A35-4749-425C-9F2B-C46B1B297433}"/>
              </a:ext>
            </a:extLst>
          </p:cNvPr>
          <p:cNvSpPr txBox="1">
            <a:spLocks/>
          </p:cNvSpPr>
          <p:nvPr/>
        </p:nvSpPr>
        <p:spPr bwMode="gray">
          <a:xfrm>
            <a:off x="6541520" y="605219"/>
            <a:ext cx="2650824" cy="365125"/>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rgbClr val="FE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3200" b="1" dirty="0">
                <a:solidFill>
                  <a:srgbClr val="FF0000"/>
                </a:solidFill>
              </a:rPr>
              <a:t>29 		67</a:t>
            </a:r>
          </a:p>
        </p:txBody>
      </p:sp>
      <p:sp>
        <p:nvSpPr>
          <p:cNvPr id="3" name="TextBox 2">
            <a:extLst>
              <a:ext uri="{FF2B5EF4-FFF2-40B4-BE49-F238E27FC236}">
                <a16:creationId xmlns:a16="http://schemas.microsoft.com/office/drawing/2014/main" id="{06B3258A-AF60-395A-2E9A-B8E126B6F6C1}"/>
              </a:ext>
            </a:extLst>
          </p:cNvPr>
          <p:cNvSpPr txBox="1"/>
          <p:nvPr/>
        </p:nvSpPr>
        <p:spPr>
          <a:xfrm>
            <a:off x="231493" y="6488668"/>
            <a:ext cx="10468249" cy="369332"/>
          </a:xfrm>
          <a:prstGeom prst="rect">
            <a:avLst/>
          </a:prstGeom>
          <a:solidFill>
            <a:schemeClr val="accent1">
              <a:lumMod val="40000"/>
              <a:lumOff val="60000"/>
            </a:schemeClr>
          </a:solidFill>
        </p:spPr>
        <p:txBody>
          <a:bodyPr wrap="square" rtlCol="0">
            <a:spAutoFit/>
          </a:bodyPr>
          <a:lstStyle/>
          <a:p>
            <a:r>
              <a:rPr lang="en-GB" b="1" dirty="0"/>
              <a:t>Source</a:t>
            </a:r>
            <a:r>
              <a:rPr lang="en-GB" dirty="0"/>
              <a:t>: Roadmap for harnessing the Demographic Dividends in Nigeria</a:t>
            </a:r>
            <a:endParaRPr lang="en-NG" dirty="0"/>
          </a:p>
        </p:txBody>
      </p:sp>
    </p:spTree>
    <p:extLst>
      <p:ext uri="{BB962C8B-B14F-4D97-AF65-F5344CB8AC3E}">
        <p14:creationId xmlns:p14="http://schemas.microsoft.com/office/powerpoint/2010/main" val="30168729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28BAE-9FD4-B49C-2E10-34F309DA79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7FFEA1-760C-0BE0-C5C3-1EB49C4417CB}"/>
              </a:ext>
            </a:extLst>
          </p:cNvPr>
          <p:cNvSpPr>
            <a:spLocks noGrp="1"/>
          </p:cNvSpPr>
          <p:nvPr>
            <p:ph type="title"/>
          </p:nvPr>
        </p:nvSpPr>
        <p:spPr>
          <a:xfrm>
            <a:off x="1573481" y="650121"/>
            <a:ext cx="8911687" cy="640445"/>
          </a:xfrm>
        </p:spPr>
        <p:txBody>
          <a:bodyPr/>
          <a:lstStyle/>
          <a:p>
            <a:r>
              <a:rPr lang="en-US" b="1" dirty="0">
                <a:solidFill>
                  <a:srgbClr val="FF0000"/>
                </a:solidFill>
              </a:rPr>
              <a:t>Methodology</a:t>
            </a:r>
          </a:p>
        </p:txBody>
      </p:sp>
      <p:sp>
        <p:nvSpPr>
          <p:cNvPr id="3" name="Content Placeholder 2">
            <a:extLst>
              <a:ext uri="{FF2B5EF4-FFF2-40B4-BE49-F238E27FC236}">
                <a16:creationId xmlns:a16="http://schemas.microsoft.com/office/drawing/2014/main" id="{C53A9341-BC51-3FF1-0D95-DA421F026DEE}"/>
              </a:ext>
            </a:extLst>
          </p:cNvPr>
          <p:cNvSpPr>
            <a:spLocks noGrp="1"/>
          </p:cNvSpPr>
          <p:nvPr>
            <p:ph idx="1"/>
          </p:nvPr>
        </p:nvSpPr>
        <p:spPr>
          <a:xfrm>
            <a:off x="531812" y="1290566"/>
            <a:ext cx="11350232" cy="5390767"/>
          </a:xfrm>
        </p:spPr>
        <p:txBody>
          <a:bodyPr>
            <a:normAutofit/>
          </a:bodyPr>
          <a:lstStyle/>
          <a:p>
            <a:pPr marL="95250" indent="0" algn="just">
              <a:buNone/>
            </a:pPr>
            <a:r>
              <a:rPr lang="en-US" sz="3200" i="1" dirty="0">
                <a:ea typeface="Calibri" panose="020F0502020204030204" pitchFamily="34" charset="0"/>
                <a:cs typeface="Times New Roman" panose="02020603050405020304" pitchFamily="18" charset="0"/>
              </a:rPr>
              <a:t>The Demographic Dividend Monitoring Index (DDMI) is…</a:t>
            </a:r>
          </a:p>
          <a:p>
            <a:pPr marL="552450" indent="-457200" algn="just">
              <a:buFont typeface="Wingdings" panose="05000000000000000000" pitchFamily="2" charset="2"/>
              <a:buChar char="Ø"/>
            </a:pPr>
            <a:r>
              <a:rPr lang="en-US" sz="2800" dirty="0">
                <a:ea typeface="Calibri" panose="020F0502020204030204" pitchFamily="34" charset="0"/>
                <a:cs typeface="Times New Roman" panose="02020603050405020304" pitchFamily="18" charset="0"/>
              </a:rPr>
              <a:t>the Monitoring and Evaluation (M&amp;E) framework </a:t>
            </a:r>
            <a:r>
              <a:rPr lang="en-GB" sz="2800" dirty="0">
                <a:ea typeface="Calibri" panose="020F0502020204030204" pitchFamily="34" charset="0"/>
                <a:cs typeface="Times New Roman" panose="02020603050405020304" pitchFamily="18" charset="0"/>
              </a:rPr>
              <a:t>computed from signature outcome indicators to directly monitor the thematic pillars of the national roadmap.</a:t>
            </a:r>
          </a:p>
          <a:p>
            <a:pPr marL="552450" indent="-457200" algn="just">
              <a:buFont typeface="Wingdings" panose="05000000000000000000" pitchFamily="2" charset="2"/>
              <a:buChar char="Ø"/>
            </a:pPr>
            <a:r>
              <a:rPr lang="en-GB" sz="2800" dirty="0">
                <a:ea typeface="Calibri" panose="020F0502020204030204" pitchFamily="34" charset="0"/>
                <a:cs typeface="Times New Roman" panose="02020603050405020304" pitchFamily="18" charset="0"/>
              </a:rPr>
              <a:t>provides a performance matrix to identify areas of strengths and areas for more policy attention.</a:t>
            </a:r>
          </a:p>
          <a:p>
            <a:pPr marL="552450" indent="-457200" algn="just">
              <a:buFont typeface="Wingdings" panose="05000000000000000000" pitchFamily="2" charset="2"/>
              <a:buChar char="Ø"/>
            </a:pPr>
            <a:r>
              <a:rPr lang="en-GB" sz="2800" dirty="0">
                <a:ea typeface="Calibri" panose="020F0502020204030204" pitchFamily="34" charset="0"/>
                <a:cs typeface="Times New Roman" panose="02020603050405020304" pitchFamily="18" charset="0"/>
              </a:rPr>
              <a:t>tracks the progress made towards creating and harnessing the DD at the baseline (2016) and Endline (2022).</a:t>
            </a:r>
          </a:p>
          <a:p>
            <a:pPr marL="552450" indent="-457200" algn="just">
              <a:buFont typeface="Wingdings" panose="05000000000000000000" pitchFamily="2" charset="2"/>
              <a:buChar char="Ø"/>
            </a:pPr>
            <a:r>
              <a:rPr lang="en-GB" sz="2800" dirty="0">
                <a:ea typeface="Calibri" panose="020F0502020204030204" pitchFamily="34" charset="0"/>
                <a:cs typeface="Times New Roman" panose="02020603050405020304" pitchFamily="18" charset="0"/>
              </a:rPr>
              <a:t>reinforces the country’s efforts towards achieving the: </a:t>
            </a:r>
          </a:p>
          <a:p>
            <a:pPr marL="1166813" indent="-457200" algn="just">
              <a:lnSpc>
                <a:spcPct val="100000"/>
              </a:lnSpc>
              <a:spcBef>
                <a:spcPts val="0"/>
              </a:spcBef>
              <a:spcAft>
                <a:spcPts val="0"/>
              </a:spcAft>
              <a:buFont typeface="Wingdings" panose="05000000000000000000" pitchFamily="2" charset="2"/>
              <a:buChar char="ü"/>
            </a:pPr>
            <a:r>
              <a:rPr lang="en-GB" sz="2800" dirty="0">
                <a:solidFill>
                  <a:srgbClr val="7030A0"/>
                </a:solidFill>
                <a:ea typeface="Calibri" panose="020F0502020204030204" pitchFamily="34" charset="0"/>
                <a:cs typeface="Times New Roman" panose="02020603050405020304" pitchFamily="18" charset="0"/>
              </a:rPr>
              <a:t>AU Agenda (2063) </a:t>
            </a:r>
          </a:p>
          <a:p>
            <a:pPr marL="1166813" indent="-457200" algn="just">
              <a:lnSpc>
                <a:spcPct val="100000"/>
              </a:lnSpc>
              <a:spcBef>
                <a:spcPts val="0"/>
              </a:spcBef>
              <a:spcAft>
                <a:spcPts val="0"/>
              </a:spcAft>
              <a:buFont typeface="Wingdings" panose="05000000000000000000" pitchFamily="2" charset="2"/>
              <a:buChar char="ü"/>
            </a:pPr>
            <a:r>
              <a:rPr lang="en-GB" sz="2800" dirty="0">
                <a:solidFill>
                  <a:srgbClr val="7030A0"/>
                </a:solidFill>
                <a:ea typeface="Calibri" panose="020F0502020204030204" pitchFamily="34" charset="0"/>
                <a:cs typeface="Times New Roman" panose="02020603050405020304" pitchFamily="18" charset="0"/>
              </a:rPr>
              <a:t>Global Agenda (2030- SDGs).</a:t>
            </a:r>
            <a:endParaRPr lang="en-US" sz="2600" dirty="0">
              <a:solidFill>
                <a:srgbClr val="7030A0"/>
              </a:solidFill>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4F37DB0-3DF4-8E60-BBCD-11247CD49376}"/>
              </a:ext>
            </a:extLst>
          </p:cNvPr>
          <p:cNvSpPr>
            <a:spLocks noGrp="1"/>
          </p:cNvSpPr>
          <p:nvPr>
            <p:ph type="sldNum" sz="quarter" idx="12"/>
          </p:nvPr>
        </p:nvSpPr>
        <p:spPr/>
        <p:txBody>
          <a:bodyPr/>
          <a:lstStyle/>
          <a:p>
            <a:fld id="{FAEF9944-A4F6-4C59-AEBD-678D6480B8EA}" type="slidenum">
              <a:rPr lang="en-US" smtClean="0"/>
              <a:t>11</a:t>
            </a:fld>
            <a:endParaRPr lang="en-US" dirty="0"/>
          </a:p>
        </p:txBody>
      </p:sp>
    </p:spTree>
    <p:extLst>
      <p:ext uri="{BB962C8B-B14F-4D97-AF65-F5344CB8AC3E}">
        <p14:creationId xmlns:p14="http://schemas.microsoft.com/office/powerpoint/2010/main" val="238957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6120" y="428626"/>
            <a:ext cx="6783980" cy="707570"/>
          </a:xfrm>
          <a:solidFill>
            <a:schemeClr val="bg1"/>
          </a:solidFill>
        </p:spPr>
        <p:txBody>
          <a:bodyPr>
            <a:normAutofit/>
          </a:bodyPr>
          <a:lstStyle/>
          <a:p>
            <a:pPr marL="109728"/>
            <a:r>
              <a:rPr lang="en-GB" sz="3200" b="1" dirty="0">
                <a:solidFill>
                  <a:srgbClr val="FF0000"/>
                </a:solidFill>
              </a:rPr>
              <a:t>Steps in the construction of </a:t>
            </a:r>
            <a:r>
              <a:rPr lang="en-GB" sz="3200" b="1" dirty="0" err="1">
                <a:solidFill>
                  <a:srgbClr val="FF0000"/>
                </a:solidFill>
              </a:rPr>
              <a:t>DDMI</a:t>
            </a:r>
            <a:endParaRPr lang="en-US" sz="3200" b="1" dirty="0">
              <a:solidFill>
                <a:srgbClr val="FF0000"/>
              </a:solidFill>
            </a:endParaRPr>
          </a:p>
        </p:txBody>
      </p:sp>
      <p:graphicFrame>
        <p:nvGraphicFramePr>
          <p:cNvPr id="4" name="Table 3">
            <a:extLst>
              <a:ext uri="{FF2B5EF4-FFF2-40B4-BE49-F238E27FC236}">
                <a16:creationId xmlns:a16="http://schemas.microsoft.com/office/drawing/2014/main" id="{1DE36A60-C1FB-4500-B284-D0470B10E87D}"/>
              </a:ext>
            </a:extLst>
          </p:cNvPr>
          <p:cNvGraphicFramePr/>
          <p:nvPr>
            <p:extLst>
              <p:ext uri="{D42A27DB-BD31-4B8C-83A1-F6EECF244321}">
                <p14:modId xmlns:p14="http://schemas.microsoft.com/office/powerpoint/2010/main" val="3919039249"/>
              </p:ext>
            </p:extLst>
          </p:nvPr>
        </p:nvGraphicFramePr>
        <p:xfrm>
          <a:off x="921746" y="1136194"/>
          <a:ext cx="10841629" cy="5378905"/>
        </p:xfrm>
        <a:graphic>
          <a:graphicData uri="http://schemas.openxmlformats.org/drawingml/2006/table">
            <a:tbl>
              <a:tblPr firstRow="1" bandRow="1">
                <a:tableStyleId>{5C22544A-7EE6-4342-B048-85BDC9FD1C3A}</a:tableStyleId>
              </a:tblPr>
              <a:tblGrid>
                <a:gridCol w="962183">
                  <a:extLst>
                    <a:ext uri="{9D8B030D-6E8A-4147-A177-3AD203B41FA5}">
                      <a16:colId xmlns:a16="http://schemas.microsoft.com/office/drawing/2014/main" val="3027542593"/>
                    </a:ext>
                  </a:extLst>
                </a:gridCol>
                <a:gridCol w="3878797">
                  <a:extLst>
                    <a:ext uri="{9D8B030D-6E8A-4147-A177-3AD203B41FA5}">
                      <a16:colId xmlns:a16="http://schemas.microsoft.com/office/drawing/2014/main" val="1726119140"/>
                    </a:ext>
                  </a:extLst>
                </a:gridCol>
                <a:gridCol w="1853781">
                  <a:extLst>
                    <a:ext uri="{9D8B030D-6E8A-4147-A177-3AD203B41FA5}">
                      <a16:colId xmlns:a16="http://schemas.microsoft.com/office/drawing/2014/main" val="2063884441"/>
                    </a:ext>
                  </a:extLst>
                </a:gridCol>
                <a:gridCol w="2247392">
                  <a:extLst>
                    <a:ext uri="{9D8B030D-6E8A-4147-A177-3AD203B41FA5}">
                      <a16:colId xmlns:a16="http://schemas.microsoft.com/office/drawing/2014/main" val="20003"/>
                    </a:ext>
                  </a:extLst>
                </a:gridCol>
                <a:gridCol w="1899476">
                  <a:extLst>
                    <a:ext uri="{9D8B030D-6E8A-4147-A177-3AD203B41FA5}">
                      <a16:colId xmlns:a16="http://schemas.microsoft.com/office/drawing/2014/main" val="1359989341"/>
                    </a:ext>
                  </a:extLst>
                </a:gridCol>
              </a:tblGrid>
              <a:tr h="707628">
                <a:tc>
                  <a:txBody>
                    <a:bodyPr/>
                    <a:lstStyle/>
                    <a:p>
                      <a:pPr marL="0" marR="0" lvl="0" indent="0" algn="ctr" defTabSz="457200" rtl="0" eaLnBrk="1" fontAlgn="t" latinLnBrk="0" hangingPunct="1">
                        <a:lnSpc>
                          <a:spcPct val="100000"/>
                        </a:lnSpc>
                        <a:spcBef>
                          <a:spcPts val="0"/>
                        </a:spcBef>
                        <a:spcAft>
                          <a:spcPts val="0"/>
                        </a:spcAft>
                        <a:buClrTx/>
                        <a:buSzTx/>
                        <a:buFontTx/>
                        <a:buNone/>
                        <a:tabLst/>
                        <a:defRPr/>
                      </a:pPr>
                      <a:r>
                        <a:rPr lang="en-US" sz="2800" u="none" strike="noStrike">
                          <a:effectLst/>
                        </a:rPr>
                        <a:t>S/N</a:t>
                      </a:r>
                      <a:endParaRPr lang="en-US" sz="2800" b="0" i="0" u="none" strike="noStrike">
                        <a:effectLst/>
                        <a:latin typeface="Arial" panose="020B0604020202020204" pitchFamily="34" charset="0"/>
                      </a:endParaRPr>
                    </a:p>
                  </a:txBody>
                  <a:tcPr anchor="ct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2400" u="none" strike="noStrike" dirty="0">
                          <a:effectLst/>
                        </a:rPr>
                        <a:t>Dimension</a:t>
                      </a:r>
                      <a:endParaRPr lang="en-US" sz="2400" b="0"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400" u="none" strike="noStrike" dirty="0">
                          <a:effectLst/>
                        </a:rPr>
                        <a:t>Domain</a:t>
                      </a:r>
                      <a:endParaRPr lang="en-US" sz="2400" b="0" i="0" u="none" strike="noStrike" dirty="0">
                        <a:effectLst/>
                        <a:latin typeface="Arial" panose="020B0604020202020204" pitchFamily="34" charset="0"/>
                      </a:endParaRPr>
                    </a:p>
                  </a:txBody>
                  <a:tcPr anchor="ct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2400" u="none" strike="noStrike" dirty="0">
                          <a:effectLst/>
                        </a:rPr>
                        <a:t>Sub-Domain</a:t>
                      </a:r>
                      <a:endParaRPr lang="en-US" sz="2400" b="0"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400" b="1" i="0" u="none" strike="noStrike" dirty="0">
                          <a:effectLst/>
                          <a:latin typeface="+mn-lt"/>
                        </a:rPr>
                        <a:t>Indicators</a:t>
                      </a:r>
                    </a:p>
                  </a:txBody>
                  <a:tcPr anchor="ctr"/>
                </a:tc>
                <a:extLst>
                  <a:ext uri="{0D108BD9-81ED-4DB2-BD59-A6C34878D82A}">
                    <a16:rowId xmlns:a16="http://schemas.microsoft.com/office/drawing/2014/main" val="4157538279"/>
                  </a:ext>
                </a:extLst>
              </a:tr>
              <a:tr h="707628">
                <a:tc>
                  <a:txBody>
                    <a:bodyPr/>
                    <a:lstStyle/>
                    <a:p>
                      <a:pPr algn="ctr" fontAlgn="t">
                        <a:spcBef>
                          <a:spcPts val="0"/>
                        </a:spcBef>
                        <a:spcAft>
                          <a:spcPts val="0"/>
                        </a:spcAft>
                      </a:pPr>
                      <a:r>
                        <a:rPr lang="en-US" sz="2800" b="1" i="0" u="none" strike="noStrike" dirty="0">
                          <a:effectLst/>
                          <a:latin typeface="+mn-lt"/>
                        </a:rPr>
                        <a:t>1</a:t>
                      </a:r>
                    </a:p>
                  </a:txBody>
                  <a:tcPr anchor="ctr"/>
                </a:tc>
                <a:tc>
                  <a:txBody>
                    <a:bodyPr/>
                    <a:lstStyle/>
                    <a:p>
                      <a:pPr algn="l" fontAlgn="t">
                        <a:spcBef>
                          <a:spcPts val="0"/>
                        </a:spcBef>
                        <a:spcAft>
                          <a:spcPts val="0"/>
                        </a:spcAft>
                      </a:pPr>
                      <a:r>
                        <a:rPr lang="en-GB" sz="2400" kern="1200" dirty="0">
                          <a:solidFill>
                            <a:schemeClr val="dk1"/>
                          </a:solidFill>
                          <a:effectLst/>
                          <a:latin typeface="+mn-lt"/>
                          <a:ea typeface="Calibri" panose="020F0502020204030204" pitchFamily="34" charset="0"/>
                          <a:cs typeface="Times New Roman" panose="02020603050405020304" pitchFamily="18" charset="0"/>
                        </a:rPr>
                        <a:t>Health and Wellbeing</a:t>
                      </a:r>
                      <a:endParaRPr lang="en-US" sz="2400" b="1"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800" b="1" i="0" u="none" strike="noStrike" dirty="0">
                          <a:effectLst/>
                          <a:latin typeface="+mn-lt"/>
                        </a:rPr>
                        <a:t>7</a:t>
                      </a:r>
                    </a:p>
                  </a:txBody>
                  <a:tcPr anchor="ctr"/>
                </a:tc>
                <a:tc>
                  <a:txBody>
                    <a:bodyPr/>
                    <a:lstStyle/>
                    <a:p>
                      <a:pPr algn="ctr" fontAlgn="t">
                        <a:spcBef>
                          <a:spcPts val="0"/>
                        </a:spcBef>
                        <a:spcAft>
                          <a:spcPts val="0"/>
                        </a:spcAft>
                      </a:pPr>
                      <a:r>
                        <a:rPr lang="en-US" sz="2800" b="1" i="0" u="none" strike="noStrike" dirty="0">
                          <a:effectLst/>
                          <a:latin typeface="+mn-lt"/>
                        </a:rPr>
                        <a:t>4</a:t>
                      </a:r>
                    </a:p>
                  </a:txBody>
                  <a:tcPr anchor="ctr"/>
                </a:tc>
                <a:tc>
                  <a:txBody>
                    <a:bodyPr/>
                    <a:lstStyle/>
                    <a:p>
                      <a:pPr algn="ctr" fontAlgn="t">
                        <a:spcBef>
                          <a:spcPts val="0"/>
                        </a:spcBef>
                        <a:spcAft>
                          <a:spcPts val="0"/>
                        </a:spcAft>
                      </a:pPr>
                      <a:r>
                        <a:rPr lang="en-US" sz="2800" b="1" i="0" u="none" strike="noStrike" dirty="0">
                          <a:effectLst/>
                          <a:latin typeface="+mn-lt"/>
                        </a:rPr>
                        <a:t>21</a:t>
                      </a:r>
                    </a:p>
                  </a:txBody>
                  <a:tcPr anchor="ctr"/>
                </a:tc>
                <a:extLst>
                  <a:ext uri="{0D108BD9-81ED-4DB2-BD59-A6C34878D82A}">
                    <a16:rowId xmlns:a16="http://schemas.microsoft.com/office/drawing/2014/main" val="2294720300"/>
                  </a:ext>
                </a:extLst>
              </a:tr>
              <a:tr h="846438">
                <a:tc>
                  <a:txBody>
                    <a:bodyPr/>
                    <a:lstStyle/>
                    <a:p>
                      <a:pPr algn="ctr" fontAlgn="t">
                        <a:spcBef>
                          <a:spcPts val="0"/>
                        </a:spcBef>
                        <a:spcAft>
                          <a:spcPts val="0"/>
                        </a:spcAft>
                      </a:pPr>
                      <a:r>
                        <a:rPr lang="en-US" sz="2800" b="1" i="0" u="none" strike="noStrike" dirty="0">
                          <a:effectLst/>
                          <a:latin typeface="+mn-lt"/>
                        </a:rPr>
                        <a:t>2</a:t>
                      </a:r>
                    </a:p>
                  </a:txBody>
                  <a:tcPr anchor="ctr"/>
                </a:tc>
                <a:tc>
                  <a:txBody>
                    <a:bodyPr/>
                    <a:lstStyle/>
                    <a:p>
                      <a:pPr algn="l" fontAlgn="t">
                        <a:spcBef>
                          <a:spcPts val="0"/>
                        </a:spcBef>
                        <a:spcAft>
                          <a:spcPts val="0"/>
                        </a:spcAft>
                      </a:pPr>
                      <a:r>
                        <a:rPr lang="en-GB" sz="2400" kern="1200" dirty="0">
                          <a:solidFill>
                            <a:schemeClr val="dk1"/>
                          </a:solidFill>
                          <a:effectLst/>
                          <a:latin typeface="+mn-lt"/>
                          <a:ea typeface="Calibri" panose="020F0502020204030204" pitchFamily="34" charset="0"/>
                          <a:cs typeface="Times New Roman" panose="02020603050405020304" pitchFamily="18" charset="0"/>
                        </a:rPr>
                        <a:t>Education and Skill Development</a:t>
                      </a:r>
                      <a:endParaRPr lang="en-US" sz="2400" b="1"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800" b="1" i="0" u="none" strike="noStrike" dirty="0">
                          <a:effectLst/>
                          <a:latin typeface="+mn-lt"/>
                        </a:rPr>
                        <a:t>3</a:t>
                      </a:r>
                    </a:p>
                  </a:txBody>
                  <a:tcPr anchor="ctr"/>
                </a:tc>
                <a:tc>
                  <a:txBody>
                    <a:bodyPr/>
                    <a:lstStyle/>
                    <a:p>
                      <a:pPr algn="ctr" fontAlgn="t">
                        <a:spcBef>
                          <a:spcPts val="0"/>
                        </a:spcBef>
                        <a:spcAft>
                          <a:spcPts val="0"/>
                        </a:spcAft>
                      </a:pPr>
                      <a:r>
                        <a:rPr lang="en-US" sz="2800" b="1" i="0" u="none" strike="noStrike" dirty="0">
                          <a:effectLst/>
                          <a:latin typeface="+mn-lt"/>
                        </a:rPr>
                        <a:t>7</a:t>
                      </a:r>
                    </a:p>
                  </a:txBody>
                  <a:tcPr anchor="ctr"/>
                </a:tc>
                <a:tc>
                  <a:txBody>
                    <a:bodyPr/>
                    <a:lstStyle/>
                    <a:p>
                      <a:pPr algn="ctr" fontAlgn="t">
                        <a:spcBef>
                          <a:spcPts val="0"/>
                        </a:spcBef>
                        <a:spcAft>
                          <a:spcPts val="0"/>
                        </a:spcAft>
                      </a:pPr>
                      <a:r>
                        <a:rPr lang="en-US" sz="2800" b="1" i="0" u="none" strike="noStrike" dirty="0">
                          <a:effectLst/>
                          <a:latin typeface="+mn-lt"/>
                        </a:rPr>
                        <a:t>20</a:t>
                      </a:r>
                    </a:p>
                  </a:txBody>
                  <a:tcPr anchor="ctr"/>
                </a:tc>
                <a:extLst>
                  <a:ext uri="{0D108BD9-81ED-4DB2-BD59-A6C34878D82A}">
                    <a16:rowId xmlns:a16="http://schemas.microsoft.com/office/drawing/2014/main" val="4028666766"/>
                  </a:ext>
                </a:extLst>
              </a:tr>
              <a:tr h="846438">
                <a:tc>
                  <a:txBody>
                    <a:bodyPr/>
                    <a:lstStyle/>
                    <a:p>
                      <a:pPr algn="ctr" fontAlgn="t">
                        <a:spcBef>
                          <a:spcPts val="0"/>
                        </a:spcBef>
                        <a:spcAft>
                          <a:spcPts val="0"/>
                        </a:spcAft>
                      </a:pPr>
                      <a:r>
                        <a:rPr lang="en-US" sz="2800" b="1" i="0" u="none" strike="noStrike" dirty="0">
                          <a:effectLst/>
                          <a:latin typeface="+mn-lt"/>
                        </a:rPr>
                        <a:t>3</a:t>
                      </a:r>
                    </a:p>
                  </a:txBody>
                  <a:tcPr anchor="ctr"/>
                </a:tc>
                <a:tc>
                  <a:txBody>
                    <a:bodyPr/>
                    <a:lstStyle/>
                    <a:p>
                      <a:pPr algn="l" fontAlgn="t">
                        <a:spcBef>
                          <a:spcPts val="0"/>
                        </a:spcBef>
                        <a:spcAft>
                          <a:spcPts val="0"/>
                        </a:spcAft>
                      </a:pPr>
                      <a:r>
                        <a:rPr lang="en-GB" sz="2400" kern="1200" dirty="0">
                          <a:solidFill>
                            <a:schemeClr val="dk1"/>
                          </a:solidFill>
                          <a:effectLst/>
                          <a:latin typeface="+mn-lt"/>
                          <a:ea typeface="Calibri" panose="020F0502020204030204" pitchFamily="34" charset="0"/>
                          <a:cs typeface="Times New Roman" panose="02020603050405020304" pitchFamily="18" charset="0"/>
                        </a:rPr>
                        <a:t>Employment and Entrepreneurship</a:t>
                      </a:r>
                      <a:endParaRPr lang="en-US" sz="2400" b="1"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800" b="1" i="0" u="none" strike="noStrike" dirty="0">
                          <a:effectLst/>
                          <a:latin typeface="+mn-lt"/>
                        </a:rPr>
                        <a:t>4</a:t>
                      </a:r>
                    </a:p>
                  </a:txBody>
                  <a:tcPr anchor="ctr"/>
                </a:tc>
                <a:tc>
                  <a:txBody>
                    <a:bodyPr/>
                    <a:lstStyle/>
                    <a:p>
                      <a:pPr algn="ctr" fontAlgn="t">
                        <a:spcBef>
                          <a:spcPts val="0"/>
                        </a:spcBef>
                        <a:spcAft>
                          <a:spcPts val="0"/>
                        </a:spcAft>
                      </a:pPr>
                      <a:r>
                        <a:rPr lang="en-US" sz="2800" b="1" i="0" u="none" strike="noStrike" dirty="0">
                          <a:effectLst/>
                          <a:latin typeface="+mn-lt"/>
                        </a:rPr>
                        <a:t>2</a:t>
                      </a:r>
                    </a:p>
                  </a:txBody>
                  <a:tcPr anchor="ctr"/>
                </a:tc>
                <a:tc>
                  <a:txBody>
                    <a:bodyPr/>
                    <a:lstStyle/>
                    <a:p>
                      <a:pPr algn="ctr" fontAlgn="t">
                        <a:spcBef>
                          <a:spcPts val="0"/>
                        </a:spcBef>
                        <a:spcAft>
                          <a:spcPts val="0"/>
                        </a:spcAft>
                      </a:pPr>
                      <a:r>
                        <a:rPr lang="en-US" sz="2800" b="1" i="0" u="none" strike="noStrike" dirty="0">
                          <a:effectLst/>
                          <a:latin typeface="+mn-lt"/>
                        </a:rPr>
                        <a:t>14</a:t>
                      </a:r>
                    </a:p>
                  </a:txBody>
                  <a:tcPr anchor="ctr"/>
                </a:tc>
                <a:extLst>
                  <a:ext uri="{0D108BD9-81ED-4DB2-BD59-A6C34878D82A}">
                    <a16:rowId xmlns:a16="http://schemas.microsoft.com/office/drawing/2014/main" val="1965585360"/>
                  </a:ext>
                </a:extLst>
              </a:tr>
              <a:tr h="846438">
                <a:tc>
                  <a:txBody>
                    <a:bodyPr/>
                    <a:lstStyle/>
                    <a:p>
                      <a:pPr algn="ctr" fontAlgn="t">
                        <a:spcBef>
                          <a:spcPts val="0"/>
                        </a:spcBef>
                        <a:spcAft>
                          <a:spcPts val="0"/>
                        </a:spcAft>
                      </a:pPr>
                      <a:r>
                        <a:rPr lang="en-US" sz="2800" b="1" i="0" u="none" strike="noStrike" dirty="0">
                          <a:effectLst/>
                          <a:latin typeface="+mn-lt"/>
                        </a:rPr>
                        <a:t>4</a:t>
                      </a:r>
                    </a:p>
                  </a:txBody>
                  <a:tcPr anchor="ctr"/>
                </a:tc>
                <a:tc>
                  <a:txBody>
                    <a:bodyPr/>
                    <a:lstStyle/>
                    <a:p>
                      <a:pPr algn="l" fontAlgn="t">
                        <a:spcBef>
                          <a:spcPts val="0"/>
                        </a:spcBef>
                        <a:spcAft>
                          <a:spcPts val="0"/>
                        </a:spcAft>
                      </a:pPr>
                      <a:r>
                        <a:rPr lang="en-GB" sz="2400" kern="1200" dirty="0">
                          <a:solidFill>
                            <a:schemeClr val="dk1"/>
                          </a:solidFill>
                          <a:effectLst/>
                          <a:latin typeface="+mn-lt"/>
                          <a:ea typeface="Calibri" panose="020F0502020204030204" pitchFamily="34" charset="0"/>
                          <a:cs typeface="Times New Roman" panose="02020603050405020304" pitchFamily="18" charset="0"/>
                        </a:rPr>
                        <a:t>Governance and Youth Participation</a:t>
                      </a:r>
                      <a:endParaRPr lang="en-US" sz="2400" b="1"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800" b="1" i="0" u="none" strike="noStrike" dirty="0">
                          <a:effectLst/>
                          <a:latin typeface="+mn-lt"/>
                        </a:rPr>
                        <a:t>5</a:t>
                      </a:r>
                    </a:p>
                  </a:txBody>
                  <a:tcPr anchor="ctr"/>
                </a:tc>
                <a:tc>
                  <a:txBody>
                    <a:bodyPr/>
                    <a:lstStyle/>
                    <a:p>
                      <a:pPr algn="ctr" fontAlgn="t">
                        <a:spcBef>
                          <a:spcPts val="0"/>
                        </a:spcBef>
                        <a:spcAft>
                          <a:spcPts val="0"/>
                        </a:spcAft>
                      </a:pPr>
                      <a:r>
                        <a:rPr lang="en-US" sz="2800" b="1" i="0" u="none" strike="noStrike" dirty="0">
                          <a:effectLst/>
                          <a:latin typeface="+mn-lt"/>
                        </a:rPr>
                        <a:t>3</a:t>
                      </a:r>
                    </a:p>
                  </a:txBody>
                  <a:tcPr anchor="ctr"/>
                </a:tc>
                <a:tc>
                  <a:txBody>
                    <a:bodyPr/>
                    <a:lstStyle/>
                    <a:p>
                      <a:pPr algn="ctr" fontAlgn="t">
                        <a:spcBef>
                          <a:spcPts val="0"/>
                        </a:spcBef>
                        <a:spcAft>
                          <a:spcPts val="0"/>
                        </a:spcAft>
                      </a:pPr>
                      <a:r>
                        <a:rPr lang="en-US" sz="2800" b="1" i="0" u="none" strike="noStrike" dirty="0">
                          <a:effectLst/>
                          <a:latin typeface="+mn-lt"/>
                        </a:rPr>
                        <a:t>26</a:t>
                      </a:r>
                    </a:p>
                  </a:txBody>
                  <a:tcPr anchor="ctr"/>
                </a:tc>
                <a:extLst>
                  <a:ext uri="{0D108BD9-81ED-4DB2-BD59-A6C34878D82A}">
                    <a16:rowId xmlns:a16="http://schemas.microsoft.com/office/drawing/2014/main" val="1208172704"/>
                  </a:ext>
                </a:extLst>
              </a:tr>
              <a:tr h="846438">
                <a:tc>
                  <a:txBody>
                    <a:bodyPr/>
                    <a:lstStyle/>
                    <a:p>
                      <a:pPr algn="ctr" fontAlgn="t">
                        <a:spcBef>
                          <a:spcPts val="0"/>
                        </a:spcBef>
                        <a:spcAft>
                          <a:spcPts val="0"/>
                        </a:spcAft>
                      </a:pPr>
                      <a:r>
                        <a:rPr lang="en-US" sz="2800" b="1" i="0" u="none" strike="noStrike" dirty="0">
                          <a:effectLst/>
                          <a:latin typeface="+mn-lt"/>
                        </a:rPr>
                        <a:t>5</a:t>
                      </a:r>
                    </a:p>
                  </a:txBody>
                  <a:tcPr anchor="ctr"/>
                </a:tc>
                <a:tc>
                  <a:txBody>
                    <a:bodyPr/>
                    <a:lstStyle/>
                    <a:p>
                      <a:pPr algn="l" fontAlgn="t">
                        <a:spcBef>
                          <a:spcPts val="0"/>
                        </a:spcBef>
                        <a:spcAft>
                          <a:spcPts val="0"/>
                        </a:spcAft>
                      </a:pPr>
                      <a:r>
                        <a:rPr lang="en-GB" sz="2400" kern="1200" dirty="0">
                          <a:solidFill>
                            <a:schemeClr val="dk1"/>
                          </a:solidFill>
                          <a:effectLst/>
                          <a:latin typeface="+mn-lt"/>
                          <a:ea typeface="Calibri" panose="020F0502020204030204" pitchFamily="34" charset="0"/>
                          <a:cs typeface="Times New Roman" panose="02020603050405020304" pitchFamily="18" charset="0"/>
                        </a:rPr>
                        <a:t>Practical Evidence-Building on DD</a:t>
                      </a:r>
                      <a:endParaRPr lang="en-US" sz="2400" b="1" i="0" u="none" strike="noStrike" dirty="0">
                        <a:effectLst/>
                        <a:latin typeface="Arial" panose="020B0604020202020204" pitchFamily="34" charset="0"/>
                      </a:endParaRPr>
                    </a:p>
                  </a:txBody>
                  <a:tcPr anchor="ctr"/>
                </a:tc>
                <a:tc>
                  <a:txBody>
                    <a:bodyPr/>
                    <a:lstStyle/>
                    <a:p>
                      <a:pPr algn="ctr" fontAlgn="t">
                        <a:spcBef>
                          <a:spcPts val="0"/>
                        </a:spcBef>
                        <a:spcAft>
                          <a:spcPts val="0"/>
                        </a:spcAft>
                      </a:pPr>
                      <a:r>
                        <a:rPr lang="en-US" sz="2800" b="1" i="0" u="none" strike="noStrike" dirty="0">
                          <a:effectLst/>
                          <a:latin typeface="+mn-lt"/>
                        </a:rPr>
                        <a:t>5</a:t>
                      </a:r>
                    </a:p>
                  </a:txBody>
                  <a:tcPr anchor="ctr"/>
                </a:tc>
                <a:tc>
                  <a:txBody>
                    <a:bodyPr/>
                    <a:lstStyle/>
                    <a:p>
                      <a:pPr algn="ctr" fontAlgn="t">
                        <a:spcBef>
                          <a:spcPts val="0"/>
                        </a:spcBef>
                        <a:spcAft>
                          <a:spcPts val="0"/>
                        </a:spcAft>
                      </a:pPr>
                      <a:r>
                        <a:rPr lang="en-US" sz="2800" b="1" i="0" u="none" strike="noStrike" dirty="0">
                          <a:effectLst/>
                          <a:latin typeface="+mn-lt"/>
                        </a:rPr>
                        <a:t>-</a:t>
                      </a:r>
                    </a:p>
                  </a:txBody>
                  <a:tcPr anchor="ctr"/>
                </a:tc>
                <a:tc>
                  <a:txBody>
                    <a:bodyPr/>
                    <a:lstStyle/>
                    <a:p>
                      <a:pPr algn="ctr" fontAlgn="t">
                        <a:spcBef>
                          <a:spcPts val="0"/>
                        </a:spcBef>
                        <a:spcAft>
                          <a:spcPts val="0"/>
                        </a:spcAft>
                      </a:pPr>
                      <a:r>
                        <a:rPr lang="en-US" sz="2800" b="1" i="0" u="none" strike="noStrike" dirty="0">
                          <a:effectLst/>
                          <a:latin typeface="+mn-lt"/>
                        </a:rPr>
                        <a:t>9</a:t>
                      </a:r>
                    </a:p>
                  </a:txBody>
                  <a:tcPr anchor="ctr"/>
                </a:tc>
                <a:extLst>
                  <a:ext uri="{0D108BD9-81ED-4DB2-BD59-A6C34878D82A}">
                    <a16:rowId xmlns:a16="http://schemas.microsoft.com/office/drawing/2014/main" val="4121111769"/>
                  </a:ext>
                </a:extLst>
              </a:tr>
              <a:tr h="577897">
                <a:tc>
                  <a:txBody>
                    <a:bodyPr/>
                    <a:lstStyle/>
                    <a:p>
                      <a:pPr algn="ctr" fontAlgn="t">
                        <a:spcBef>
                          <a:spcPts val="0"/>
                        </a:spcBef>
                        <a:spcAft>
                          <a:spcPts val="0"/>
                        </a:spcAft>
                      </a:pPr>
                      <a:endParaRPr lang="en-US" sz="2800" b="1" i="0" u="none" strike="noStrike" dirty="0">
                        <a:solidFill>
                          <a:srgbClr val="FF0000"/>
                        </a:solidFill>
                        <a:effectLst/>
                        <a:latin typeface="+mn-lt"/>
                      </a:endParaRPr>
                    </a:p>
                  </a:txBody>
                  <a:tcPr/>
                </a:tc>
                <a:tc>
                  <a:txBody>
                    <a:bodyPr/>
                    <a:lstStyle/>
                    <a:p>
                      <a:pPr algn="ctr" fontAlgn="t">
                        <a:spcBef>
                          <a:spcPts val="0"/>
                        </a:spcBef>
                        <a:spcAft>
                          <a:spcPts val="0"/>
                        </a:spcAft>
                      </a:pPr>
                      <a:r>
                        <a:rPr lang="en-US" sz="2800" b="1" i="0" u="none" strike="noStrike" dirty="0">
                          <a:solidFill>
                            <a:srgbClr val="FF0000"/>
                          </a:solidFill>
                          <a:effectLst/>
                          <a:latin typeface="+mn-lt"/>
                        </a:rPr>
                        <a:t>Total</a:t>
                      </a:r>
                    </a:p>
                  </a:txBody>
                  <a:tcPr anchor="ctr"/>
                </a:tc>
                <a:tc>
                  <a:txBody>
                    <a:bodyPr/>
                    <a:lstStyle/>
                    <a:p>
                      <a:pPr algn="ctr" fontAlgn="t">
                        <a:spcBef>
                          <a:spcPts val="0"/>
                        </a:spcBef>
                        <a:spcAft>
                          <a:spcPts val="0"/>
                        </a:spcAft>
                      </a:pPr>
                      <a:r>
                        <a:rPr lang="en-US" sz="2800" b="1" i="0" u="none" strike="noStrike" dirty="0">
                          <a:solidFill>
                            <a:srgbClr val="FF0000"/>
                          </a:solidFill>
                          <a:effectLst/>
                          <a:latin typeface="+mn-lt"/>
                        </a:rPr>
                        <a:t>24</a:t>
                      </a:r>
                    </a:p>
                  </a:txBody>
                  <a:tcPr/>
                </a:tc>
                <a:tc>
                  <a:txBody>
                    <a:bodyPr/>
                    <a:lstStyle/>
                    <a:p>
                      <a:pPr algn="ctr" fontAlgn="t">
                        <a:spcBef>
                          <a:spcPts val="0"/>
                        </a:spcBef>
                        <a:spcAft>
                          <a:spcPts val="0"/>
                        </a:spcAft>
                      </a:pPr>
                      <a:r>
                        <a:rPr lang="en-US" sz="2800" b="1" i="0" u="none" strike="noStrike" dirty="0">
                          <a:solidFill>
                            <a:srgbClr val="FF0000"/>
                          </a:solidFill>
                          <a:effectLst/>
                          <a:latin typeface="+mn-lt"/>
                        </a:rPr>
                        <a:t>16</a:t>
                      </a:r>
                    </a:p>
                  </a:txBody>
                  <a:tcPr/>
                </a:tc>
                <a:tc>
                  <a:txBody>
                    <a:bodyPr/>
                    <a:lstStyle/>
                    <a:p>
                      <a:pPr algn="ctr" fontAlgn="t">
                        <a:spcBef>
                          <a:spcPts val="0"/>
                        </a:spcBef>
                        <a:spcAft>
                          <a:spcPts val="0"/>
                        </a:spcAft>
                      </a:pPr>
                      <a:r>
                        <a:rPr lang="en-US" sz="2800" b="1" i="0" u="none" strike="noStrike" dirty="0">
                          <a:solidFill>
                            <a:srgbClr val="FF0000"/>
                          </a:solidFill>
                          <a:effectLst/>
                          <a:latin typeface="+mn-lt"/>
                        </a:rPr>
                        <a:t>90</a:t>
                      </a:r>
                    </a:p>
                  </a:txBody>
                  <a:tcPr/>
                </a:tc>
                <a:extLst>
                  <a:ext uri="{0D108BD9-81ED-4DB2-BD59-A6C34878D82A}">
                    <a16:rowId xmlns:a16="http://schemas.microsoft.com/office/drawing/2014/main" val="2182890232"/>
                  </a:ext>
                </a:extLst>
              </a:tr>
            </a:tbl>
          </a:graphicData>
        </a:graphic>
      </p:graphicFrame>
    </p:spTree>
    <p:extLst>
      <p:ext uri="{BB962C8B-B14F-4D97-AF65-F5344CB8AC3E}">
        <p14:creationId xmlns:p14="http://schemas.microsoft.com/office/powerpoint/2010/main" val="842054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199127"/>
            <a:ext cx="11106151" cy="5324476"/>
          </a:xfrm>
        </p:spPr>
        <p:txBody>
          <a:bodyPr>
            <a:noAutofit/>
          </a:bodyPr>
          <a:lstStyle/>
          <a:p>
            <a:pPr marL="685800" indent="-685800" algn="just">
              <a:buFont typeface="Wingdings" panose="05000000000000000000" pitchFamily="2" charset="2"/>
              <a:buChar char="Ø"/>
            </a:pPr>
            <a:r>
              <a:rPr lang="en-GB" sz="3200" dirty="0">
                <a:solidFill>
                  <a:schemeClr val="tx1"/>
                </a:solidFill>
                <a:latin typeface="Calibri" panose="020F0502020204030204" pitchFamily="34" charset="0"/>
                <a:ea typeface="Calibri" panose="020F0502020204030204" pitchFamily="34" charset="0"/>
                <a:cs typeface="Calibri" panose="020F0502020204030204" pitchFamily="34" charset="0"/>
              </a:rPr>
              <a:t>Data for the indicators utilized were sourced from both domestic and international databases for 2015/16 and 2021/22. </a:t>
            </a:r>
          </a:p>
          <a:p>
            <a:pPr marL="685800" indent="-685800" algn="just">
              <a:buFont typeface="Wingdings" panose="05000000000000000000" pitchFamily="2" charset="2"/>
              <a:buChar char="Ø"/>
            </a:pPr>
            <a:r>
              <a:rPr lang="en-GB" sz="3200" dirty="0">
                <a:solidFill>
                  <a:schemeClr val="tx1"/>
                </a:solidFill>
                <a:latin typeface="Calibri" panose="020F0502020204030204" pitchFamily="34" charset="0"/>
                <a:ea typeface="Calibri" panose="020F0502020204030204" pitchFamily="34" charset="0"/>
                <a:cs typeface="Calibri" panose="020F0502020204030204" pitchFamily="34" charset="0"/>
              </a:rPr>
              <a:t>These are official databases that are reliable, publicly available and easily accessible </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DHS, MICS, Digest of Education Statistics, WASH-NORM – NBS, CBN, </a:t>
            </a:r>
            <a:r>
              <a:rPr lang="en-US" sz="2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Worldbank</a:t>
            </a:r>
            <a:r>
              <a:rPr lang="en-US" sz="2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2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etc</a:t>
            </a:r>
            <a:r>
              <a:rPr lang="en-US" sz="2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a:p>
            <a:pPr marL="685800" indent="-685800" algn="just">
              <a:buFont typeface="Wingdings" panose="05000000000000000000" pitchFamily="2" charset="2"/>
              <a:buChar char="Ø"/>
            </a:pPr>
            <a:r>
              <a:rPr lang="en-US" sz="3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Selected indicators and data are validated through the National Transfer Account Global Network.</a:t>
            </a:r>
          </a:p>
          <a:p>
            <a:pPr marL="685800" indent="-685800" algn="just">
              <a:buFont typeface="Wingdings" panose="05000000000000000000" pitchFamily="2" charset="2"/>
              <a:buChar char="Ø"/>
            </a:pPr>
            <a:r>
              <a:rPr lang="en-US" sz="3200" dirty="0">
                <a:solidFill>
                  <a:schemeClr val="tx1"/>
                </a:solidFill>
                <a:latin typeface="Calibri" panose="020F0502020204030204" pitchFamily="34" charset="0"/>
                <a:ea typeface="Calibri" panose="020F0502020204030204" pitchFamily="34" charset="0"/>
                <a:cs typeface="Calibri" panose="020F0502020204030204" pitchFamily="34" charset="0"/>
              </a:rPr>
              <a:t>All indicators are adjusted and normalized to ensure that they all have common units</a:t>
            </a:r>
          </a:p>
          <a:p>
            <a:pPr marL="685800" indent="-685800" algn="just">
              <a:buFont typeface="Wingdings" panose="05000000000000000000" pitchFamily="2" charset="2"/>
              <a:buChar char="Ø"/>
            </a:pPr>
            <a:endParaRPr lang="en-US" sz="3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2"/>
          </p:nvPr>
        </p:nvSpPr>
        <p:spPr>
          <a:xfrm>
            <a:off x="-266930" y="334397"/>
            <a:ext cx="1884348" cy="604269"/>
          </a:xfrm>
        </p:spPr>
        <p:txBody>
          <a:bodyPr>
            <a:normAutofit/>
          </a:bodyPr>
          <a:lstStyle/>
          <a:p>
            <a:fld id="{7FAC2B6D-3672-4992-8835-362C8E4B9417}" type="slidenum">
              <a:rPr lang="en-GB" smtClean="0"/>
              <a:pPr/>
              <a:t>13</a:t>
            </a:fld>
            <a:endParaRPr lang="en-GB" dirty="0"/>
          </a:p>
        </p:txBody>
      </p:sp>
      <p:sp>
        <p:nvSpPr>
          <p:cNvPr id="8" name="TextBox 7">
            <a:extLst>
              <a:ext uri="{FF2B5EF4-FFF2-40B4-BE49-F238E27FC236}">
                <a16:creationId xmlns:a16="http://schemas.microsoft.com/office/drawing/2014/main" id="{B98E95CD-8FCA-4F9E-A8A2-13FA38B331E6}"/>
              </a:ext>
            </a:extLst>
          </p:cNvPr>
          <p:cNvSpPr txBox="1"/>
          <p:nvPr/>
        </p:nvSpPr>
        <p:spPr>
          <a:xfrm>
            <a:off x="1617418" y="552796"/>
            <a:ext cx="7382878" cy="646331"/>
          </a:xfrm>
          <a:prstGeom prst="rect">
            <a:avLst/>
          </a:prstGeom>
          <a:noFill/>
        </p:spPr>
        <p:txBody>
          <a:bodyPr wrap="square">
            <a:spAutoFit/>
          </a:bodyPr>
          <a:lstStyle/>
          <a:p>
            <a:r>
              <a:rPr lang="en-GB" sz="3600" b="1" dirty="0">
                <a:solidFill>
                  <a:srgbClr val="FF0000"/>
                </a:solidFill>
                <a:effectLst/>
                <a:ea typeface="Calibri" panose="020F0502020204030204" pitchFamily="34" charset="0"/>
                <a:cs typeface="Times New Roman" panose="02020603050405020304" pitchFamily="18" charset="0"/>
              </a:rPr>
              <a:t>Data and Sources</a:t>
            </a:r>
            <a:endParaRPr lang="x-none" sz="3600" dirty="0">
              <a:solidFill>
                <a:srgbClr val="FF0000"/>
              </a:solidFill>
            </a:endParaRPr>
          </a:p>
        </p:txBody>
      </p:sp>
    </p:spTree>
    <p:extLst>
      <p:ext uri="{BB962C8B-B14F-4D97-AF65-F5344CB8AC3E}">
        <p14:creationId xmlns:p14="http://schemas.microsoft.com/office/powerpoint/2010/main" val="617493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2514" y="253997"/>
            <a:ext cx="8897565" cy="646331"/>
          </a:xfrm>
        </p:spPr>
        <p:txBody>
          <a:bodyPr/>
          <a:lstStyle/>
          <a:p>
            <a:pPr marL="0" indent="0"/>
            <a:r>
              <a:rPr lang="en-GB"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Weights</a:t>
            </a:r>
          </a:p>
        </p:txBody>
      </p:sp>
      <p:sp>
        <p:nvSpPr>
          <p:cNvPr id="3" name="Content Placeholder 2"/>
          <p:cNvSpPr>
            <a:spLocks noGrp="1"/>
          </p:cNvSpPr>
          <p:nvPr>
            <p:ph idx="1"/>
          </p:nvPr>
        </p:nvSpPr>
        <p:spPr>
          <a:xfrm>
            <a:off x="1068774" y="1012461"/>
            <a:ext cx="10514186" cy="3313879"/>
          </a:xfrm>
          <a:solidFill>
            <a:schemeClr val="accent3">
              <a:lumMod val="20000"/>
              <a:lumOff val="80000"/>
            </a:schemeClr>
          </a:solidFill>
        </p:spPr>
        <p:txBody>
          <a:bodyPr>
            <a:normAutofit/>
          </a:bodyPr>
          <a:lstStyle/>
          <a:p>
            <a:pPr marL="0" indent="0">
              <a:buNone/>
            </a:pPr>
            <a:r>
              <a:rPr lang="en-GB" sz="3500" dirty="0">
                <a:ea typeface="Calibri" panose="020F0502020204030204" pitchFamily="34" charset="0"/>
                <a:cs typeface="Times New Roman" panose="02020603050405020304" pitchFamily="18" charset="0"/>
              </a:rPr>
              <a:t>Weights are assigned to Dimensions, Domains, Subdomains and Indicators based on:</a:t>
            </a:r>
          </a:p>
          <a:p>
            <a:pPr lvl="1"/>
            <a:r>
              <a:rPr lang="en-GB" sz="3500" i="1" dirty="0">
                <a:ea typeface="Calibri" panose="020F0502020204030204" pitchFamily="34" charset="0"/>
                <a:cs typeface="Times New Roman" panose="02020603050405020304" pitchFamily="18" charset="0"/>
              </a:rPr>
              <a:t>relative importance in DD achievement </a:t>
            </a:r>
          </a:p>
          <a:p>
            <a:pPr lvl="1"/>
            <a:r>
              <a:rPr lang="en-US" sz="3500" i="1" dirty="0">
                <a:ea typeface="Calibri" panose="020F0502020204030204" pitchFamily="34" charset="0"/>
                <a:cs typeface="Times New Roman" panose="02020603050405020304" pitchFamily="18" charset="0"/>
              </a:rPr>
              <a:t>peculiarity to the entity context </a:t>
            </a:r>
            <a:r>
              <a:rPr lang="en-GB" sz="3500" dirty="0">
                <a:ea typeface="Calibri" panose="020F0502020204030204" pitchFamily="34" charset="0"/>
                <a:cs typeface="Times New Roman" panose="02020603050405020304" pitchFamily="18" charset="0"/>
              </a:rPr>
              <a:t>and</a:t>
            </a:r>
            <a:endParaRPr lang="en-US" sz="3500" i="1" dirty="0">
              <a:ea typeface="Calibri" panose="020F0502020204030204" pitchFamily="34" charset="0"/>
              <a:cs typeface="Times New Roman" panose="02020603050405020304" pitchFamily="18" charset="0"/>
            </a:endParaRPr>
          </a:p>
          <a:p>
            <a:pPr lvl="1"/>
            <a:r>
              <a:rPr lang="en-US" sz="3500" i="1" dirty="0">
                <a:ea typeface="Calibri" panose="020F0502020204030204" pitchFamily="34" charset="0"/>
                <a:cs typeface="Times New Roman" panose="02020603050405020304" pitchFamily="18" charset="0"/>
              </a:rPr>
              <a:t>closeness to the Agenda 2030 and 2063</a:t>
            </a:r>
            <a:endParaRPr lang="en-US" dirty="0"/>
          </a:p>
        </p:txBody>
      </p:sp>
      <p:sp>
        <p:nvSpPr>
          <p:cNvPr id="4" name="Slide Number Placeholder 3"/>
          <p:cNvSpPr>
            <a:spLocks noGrp="1"/>
          </p:cNvSpPr>
          <p:nvPr>
            <p:ph type="sldNum" sz="quarter" idx="12"/>
          </p:nvPr>
        </p:nvSpPr>
        <p:spPr>
          <a:xfrm>
            <a:off x="-401401" y="275029"/>
            <a:ext cx="1884348" cy="604269"/>
          </a:xfrm>
        </p:spPr>
        <p:txBody>
          <a:bodyPr/>
          <a:lstStyle/>
          <a:p>
            <a:fld id="{FAEF9944-A4F6-4C59-AEBD-678D6480B8EA}" type="slidenum">
              <a:rPr lang="en-US" smtClean="0"/>
              <a:t>14</a:t>
            </a:fld>
            <a:endParaRPr lang="en-US" dirty="0"/>
          </a:p>
        </p:txBody>
      </p:sp>
      <p:graphicFrame>
        <p:nvGraphicFramePr>
          <p:cNvPr id="5" name="Table 4">
            <a:extLst>
              <a:ext uri="{FF2B5EF4-FFF2-40B4-BE49-F238E27FC236}">
                <a16:creationId xmlns:a16="http://schemas.microsoft.com/office/drawing/2014/main" id="{E19E4AB2-8649-4B6F-955A-FA965144A1D5}"/>
              </a:ext>
            </a:extLst>
          </p:cNvPr>
          <p:cNvGraphicFramePr>
            <a:graphicFrameLocks noGrp="1"/>
          </p:cNvGraphicFramePr>
          <p:nvPr>
            <p:extLst>
              <p:ext uri="{D42A27DB-BD31-4B8C-83A1-F6EECF244321}">
                <p14:modId xmlns:p14="http://schemas.microsoft.com/office/powerpoint/2010/main" val="2570979945"/>
              </p:ext>
            </p:extLst>
          </p:nvPr>
        </p:nvGraphicFramePr>
        <p:xfrm>
          <a:off x="763264" y="4326340"/>
          <a:ext cx="11125205" cy="1450228"/>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3900978881"/>
                    </a:ext>
                  </a:extLst>
                </a:gridCol>
                <a:gridCol w="1371600">
                  <a:extLst>
                    <a:ext uri="{9D8B030D-6E8A-4147-A177-3AD203B41FA5}">
                      <a16:colId xmlns:a16="http://schemas.microsoft.com/office/drawing/2014/main" val="3988363534"/>
                    </a:ext>
                  </a:extLst>
                </a:gridCol>
                <a:gridCol w="1447800">
                  <a:extLst>
                    <a:ext uri="{9D8B030D-6E8A-4147-A177-3AD203B41FA5}">
                      <a16:colId xmlns:a16="http://schemas.microsoft.com/office/drawing/2014/main" val="1931795102"/>
                    </a:ext>
                  </a:extLst>
                </a:gridCol>
                <a:gridCol w="1480460">
                  <a:extLst>
                    <a:ext uri="{9D8B030D-6E8A-4147-A177-3AD203B41FA5}">
                      <a16:colId xmlns:a16="http://schemas.microsoft.com/office/drawing/2014/main" val="589812252"/>
                    </a:ext>
                  </a:extLst>
                </a:gridCol>
                <a:gridCol w="1589315">
                  <a:extLst>
                    <a:ext uri="{9D8B030D-6E8A-4147-A177-3AD203B41FA5}">
                      <a16:colId xmlns:a16="http://schemas.microsoft.com/office/drawing/2014/main" val="683163072"/>
                    </a:ext>
                  </a:extLst>
                </a:gridCol>
                <a:gridCol w="1589315">
                  <a:extLst>
                    <a:ext uri="{9D8B030D-6E8A-4147-A177-3AD203B41FA5}">
                      <a16:colId xmlns:a16="http://schemas.microsoft.com/office/drawing/2014/main" val="1667214483"/>
                    </a:ext>
                  </a:extLst>
                </a:gridCol>
                <a:gridCol w="1589315">
                  <a:extLst>
                    <a:ext uri="{9D8B030D-6E8A-4147-A177-3AD203B41FA5}">
                      <a16:colId xmlns:a16="http://schemas.microsoft.com/office/drawing/2014/main" val="2993928477"/>
                    </a:ext>
                  </a:extLst>
                </a:gridCol>
              </a:tblGrid>
              <a:tr h="737651">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500" u="none" strike="noStrike" dirty="0">
                          <a:effectLst/>
                        </a:rPr>
                        <a:t>Dimension</a:t>
                      </a:r>
                      <a:endParaRPr lang="en-US" sz="2500" b="0" i="0" u="none" strike="noStrike" dirty="0">
                        <a:effectLst/>
                        <a:latin typeface="Arial" panose="020B0604020202020204" pitchFamily="34" charset="0"/>
                      </a:endParaRPr>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500" b="1" u="none" strike="noStrike" dirty="0">
                          <a:effectLst/>
                        </a:rPr>
                        <a:t>1</a:t>
                      </a:r>
                      <a:endParaRPr lang="en-US" sz="2500" b="1" i="0" u="none" strike="noStrike" dirty="0">
                        <a:effectLst/>
                        <a:latin typeface="Arial" panose="020B0604020202020204" pitchFamily="34" charset="0"/>
                      </a:endParaRPr>
                    </a:p>
                  </a:txBody>
                  <a:tcPr/>
                </a:tc>
                <a:tc>
                  <a:txBody>
                    <a:bodyPr/>
                    <a:lstStyle/>
                    <a:p>
                      <a:pPr algn="ctr" fontAlgn="t">
                        <a:spcBef>
                          <a:spcPts val="0"/>
                        </a:spcBef>
                        <a:spcAft>
                          <a:spcPts val="0"/>
                        </a:spcAft>
                      </a:pPr>
                      <a:r>
                        <a:rPr lang="en-US" sz="2500" b="1" i="0" u="none" strike="noStrike" dirty="0">
                          <a:effectLst/>
                          <a:latin typeface="+mn-lt"/>
                        </a:rPr>
                        <a:t>2</a:t>
                      </a:r>
                    </a:p>
                  </a:txBody>
                  <a:tcPr/>
                </a:tc>
                <a:tc>
                  <a:txBody>
                    <a:bodyPr/>
                    <a:lstStyle/>
                    <a:p>
                      <a:pPr algn="ctr" fontAlgn="t">
                        <a:spcBef>
                          <a:spcPts val="0"/>
                        </a:spcBef>
                        <a:spcAft>
                          <a:spcPts val="0"/>
                        </a:spcAft>
                      </a:pPr>
                      <a:r>
                        <a:rPr lang="en-US" sz="2500" b="1" i="0" u="none" strike="noStrike" dirty="0">
                          <a:effectLst/>
                          <a:latin typeface="+mn-lt"/>
                        </a:rPr>
                        <a:t>3</a:t>
                      </a:r>
                    </a:p>
                  </a:txBody>
                  <a:tcPr/>
                </a:tc>
                <a:tc>
                  <a:txBody>
                    <a:bodyPr/>
                    <a:lstStyle/>
                    <a:p>
                      <a:pPr algn="ctr" fontAlgn="t">
                        <a:spcBef>
                          <a:spcPts val="0"/>
                        </a:spcBef>
                        <a:spcAft>
                          <a:spcPts val="0"/>
                        </a:spcAft>
                      </a:pPr>
                      <a:r>
                        <a:rPr lang="en-US" sz="2500" b="1" i="0" u="none" strike="noStrike" dirty="0">
                          <a:effectLst/>
                          <a:latin typeface="+mn-lt"/>
                        </a:rPr>
                        <a:t>4</a:t>
                      </a:r>
                    </a:p>
                  </a:txBody>
                  <a:tcPr/>
                </a:tc>
                <a:tc>
                  <a:txBody>
                    <a:bodyPr/>
                    <a:lstStyle/>
                    <a:p>
                      <a:pPr algn="ctr" fontAlgn="t">
                        <a:spcBef>
                          <a:spcPts val="0"/>
                        </a:spcBef>
                        <a:spcAft>
                          <a:spcPts val="0"/>
                        </a:spcAft>
                      </a:pPr>
                      <a:r>
                        <a:rPr lang="en-US" sz="2500" b="1" i="0" u="none" strike="noStrike" dirty="0">
                          <a:effectLst/>
                          <a:latin typeface="+mn-lt"/>
                        </a:rPr>
                        <a:t>5</a:t>
                      </a:r>
                    </a:p>
                  </a:txBody>
                  <a:tcPr/>
                </a:tc>
                <a:tc>
                  <a:txBody>
                    <a:bodyPr/>
                    <a:lstStyle/>
                    <a:p>
                      <a:pPr algn="ctr" fontAlgn="t">
                        <a:spcBef>
                          <a:spcPts val="0"/>
                        </a:spcBef>
                        <a:spcAft>
                          <a:spcPts val="0"/>
                        </a:spcAft>
                      </a:pPr>
                      <a:r>
                        <a:rPr lang="en-US" sz="2500" b="1" i="0" u="none" strike="noStrike" dirty="0">
                          <a:effectLst/>
                          <a:latin typeface="+mn-lt"/>
                        </a:rPr>
                        <a:t>Total</a:t>
                      </a:r>
                    </a:p>
                  </a:txBody>
                  <a:tcPr/>
                </a:tc>
                <a:extLst>
                  <a:ext uri="{0D108BD9-81ED-4DB2-BD59-A6C34878D82A}">
                    <a16:rowId xmlns:a16="http://schemas.microsoft.com/office/drawing/2014/main" val="3008827783"/>
                  </a:ext>
                </a:extLst>
              </a:tr>
              <a:tr h="712577">
                <a:tc>
                  <a:txBody>
                    <a:bodyPr/>
                    <a:lstStyle/>
                    <a:p>
                      <a:pPr algn="ctr" fontAlgn="t">
                        <a:spcBef>
                          <a:spcPts val="0"/>
                        </a:spcBef>
                        <a:spcAft>
                          <a:spcPts val="0"/>
                        </a:spcAft>
                      </a:pPr>
                      <a:r>
                        <a:rPr lang="en-GB" sz="2500" b="1" dirty="0">
                          <a:solidFill>
                            <a:srgbClr val="FF0000"/>
                          </a:solidFill>
                        </a:rPr>
                        <a:t>Weight</a:t>
                      </a:r>
                      <a:endParaRPr lang="en-US" sz="2500" b="1" i="0" u="none" strike="noStrike" dirty="0">
                        <a:effectLst/>
                        <a:latin typeface="Arial" panose="020B0604020202020204" pitchFamily="34" charset="0"/>
                      </a:endParaRPr>
                    </a:p>
                  </a:txBody>
                  <a:tcPr/>
                </a:tc>
                <a:tc>
                  <a:txBody>
                    <a:bodyPr/>
                    <a:lstStyle/>
                    <a:p>
                      <a:pPr algn="ctr" fontAlgn="t">
                        <a:spcBef>
                          <a:spcPts val="0"/>
                        </a:spcBef>
                        <a:spcAft>
                          <a:spcPts val="0"/>
                        </a:spcAft>
                      </a:pPr>
                      <a:r>
                        <a:rPr lang="en-US" sz="2500" b="1" i="0" u="none" strike="noStrike" dirty="0">
                          <a:effectLst/>
                          <a:latin typeface="+mn-lt"/>
                        </a:rPr>
                        <a:t>28</a:t>
                      </a:r>
                    </a:p>
                  </a:txBody>
                  <a:tcPr/>
                </a:tc>
                <a:tc>
                  <a:txBody>
                    <a:bodyPr/>
                    <a:lstStyle/>
                    <a:p>
                      <a:pPr algn="ctr" fontAlgn="t">
                        <a:spcBef>
                          <a:spcPts val="0"/>
                        </a:spcBef>
                        <a:spcAft>
                          <a:spcPts val="0"/>
                        </a:spcAft>
                      </a:pPr>
                      <a:r>
                        <a:rPr lang="en-US" sz="2500" b="1" i="0" u="none" strike="noStrike" dirty="0">
                          <a:effectLst/>
                          <a:latin typeface="+mn-lt"/>
                        </a:rPr>
                        <a:t>22</a:t>
                      </a:r>
                    </a:p>
                  </a:txBody>
                  <a:tcPr/>
                </a:tc>
                <a:tc>
                  <a:txBody>
                    <a:bodyPr/>
                    <a:lstStyle/>
                    <a:p>
                      <a:pPr algn="ctr" fontAlgn="t">
                        <a:spcBef>
                          <a:spcPts val="0"/>
                        </a:spcBef>
                        <a:spcAft>
                          <a:spcPts val="0"/>
                        </a:spcAft>
                      </a:pPr>
                      <a:r>
                        <a:rPr lang="en-US" sz="2500" b="1" i="0" u="none" strike="noStrike" dirty="0">
                          <a:effectLst/>
                          <a:latin typeface="+mn-lt"/>
                        </a:rPr>
                        <a:t>35</a:t>
                      </a:r>
                    </a:p>
                  </a:txBody>
                  <a:tcPr/>
                </a:tc>
                <a:tc>
                  <a:txBody>
                    <a:bodyPr/>
                    <a:lstStyle/>
                    <a:p>
                      <a:pPr algn="ctr" fontAlgn="t">
                        <a:spcBef>
                          <a:spcPts val="0"/>
                        </a:spcBef>
                        <a:spcAft>
                          <a:spcPts val="0"/>
                        </a:spcAft>
                      </a:pPr>
                      <a:r>
                        <a:rPr lang="en-US" sz="2500" b="1" i="0" u="none" strike="noStrike" dirty="0">
                          <a:effectLst/>
                          <a:latin typeface="+mn-lt"/>
                        </a:rPr>
                        <a:t>10</a:t>
                      </a:r>
                    </a:p>
                  </a:txBody>
                  <a:tcPr/>
                </a:tc>
                <a:tc>
                  <a:txBody>
                    <a:bodyPr/>
                    <a:lstStyle/>
                    <a:p>
                      <a:pPr algn="ctr" fontAlgn="t">
                        <a:spcBef>
                          <a:spcPts val="0"/>
                        </a:spcBef>
                        <a:spcAft>
                          <a:spcPts val="0"/>
                        </a:spcAft>
                      </a:pPr>
                      <a:r>
                        <a:rPr lang="en-US" sz="2500" b="1" i="0" u="none" strike="noStrike" dirty="0">
                          <a:effectLst/>
                          <a:latin typeface="+mn-lt"/>
                        </a:rPr>
                        <a:t>5</a:t>
                      </a:r>
                    </a:p>
                  </a:txBody>
                  <a:tcPr/>
                </a:tc>
                <a:tc>
                  <a:txBody>
                    <a:bodyPr/>
                    <a:lstStyle/>
                    <a:p>
                      <a:pPr algn="ctr" fontAlgn="t">
                        <a:spcBef>
                          <a:spcPts val="0"/>
                        </a:spcBef>
                        <a:spcAft>
                          <a:spcPts val="0"/>
                        </a:spcAft>
                      </a:pPr>
                      <a:r>
                        <a:rPr lang="en-US" sz="2500" b="1" i="0" u="none" strike="noStrike" dirty="0">
                          <a:effectLst/>
                          <a:latin typeface="+mn-lt"/>
                        </a:rPr>
                        <a:t>100</a:t>
                      </a:r>
                    </a:p>
                  </a:txBody>
                  <a:tcPr/>
                </a:tc>
                <a:extLst>
                  <a:ext uri="{0D108BD9-81ED-4DB2-BD59-A6C34878D82A}">
                    <a16:rowId xmlns:a16="http://schemas.microsoft.com/office/drawing/2014/main" val="1833666219"/>
                  </a:ext>
                </a:extLst>
              </a:tr>
            </a:tbl>
          </a:graphicData>
        </a:graphic>
      </p:graphicFrame>
      <p:sp>
        <p:nvSpPr>
          <p:cNvPr id="6" name="Rectangle 5"/>
          <p:cNvSpPr/>
          <p:nvPr/>
        </p:nvSpPr>
        <p:spPr>
          <a:xfrm>
            <a:off x="618978" y="6031915"/>
            <a:ext cx="10781769" cy="646331"/>
          </a:xfrm>
          <a:prstGeom prst="rect">
            <a:avLst/>
          </a:prstGeom>
        </p:spPr>
        <p:txBody>
          <a:bodyPr wrap="square">
            <a:spAutoFit/>
          </a:bodyPr>
          <a:lstStyle/>
          <a:p>
            <a:pPr algn="just"/>
            <a:r>
              <a:rPr lang="en-GB" sz="3600" b="1" u="sng" dirty="0">
                <a:solidFill>
                  <a:srgbClr val="FF0000"/>
                </a:solidFill>
                <a:ea typeface="Calibri" panose="020F0502020204030204" pitchFamily="34" charset="0"/>
                <a:cs typeface="Times New Roman" panose="02020603050405020304" pitchFamily="18" charset="0"/>
              </a:rPr>
              <a:t>Range</a:t>
            </a:r>
            <a:r>
              <a:rPr lang="en-GB" sz="3600" b="1" dirty="0">
                <a:solidFill>
                  <a:srgbClr val="FF0000"/>
                </a:solidFill>
                <a:ea typeface="Calibri" panose="020F0502020204030204" pitchFamily="34" charset="0"/>
                <a:cs typeface="Times New Roman" panose="02020603050405020304" pitchFamily="18" charset="0"/>
              </a:rPr>
              <a:t>: </a:t>
            </a:r>
            <a:r>
              <a:rPr lang="en-GB" sz="3600" b="1" i="1" dirty="0">
                <a:ea typeface="Calibri" panose="020F0502020204030204" pitchFamily="34" charset="0"/>
                <a:cs typeface="Times New Roman" panose="02020603050405020304" pitchFamily="18" charset="0"/>
              </a:rPr>
              <a:t>DDMI ranges from worst (0) to best (100)</a:t>
            </a:r>
          </a:p>
        </p:txBody>
      </p:sp>
    </p:spTree>
    <p:extLst>
      <p:ext uri="{BB962C8B-B14F-4D97-AF65-F5344CB8AC3E}">
        <p14:creationId xmlns:p14="http://schemas.microsoft.com/office/powerpoint/2010/main" val="107909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05B09-8DC3-4396-9305-2C453A4EB1A4}"/>
              </a:ext>
            </a:extLst>
          </p:cNvPr>
          <p:cNvSpPr>
            <a:spLocks noGrp="1"/>
          </p:cNvSpPr>
          <p:nvPr>
            <p:ph type="title"/>
          </p:nvPr>
        </p:nvSpPr>
        <p:spPr>
          <a:xfrm>
            <a:off x="1662112" y="463249"/>
            <a:ext cx="8867775" cy="1014190"/>
          </a:xfrm>
        </p:spPr>
        <p:txBody>
          <a:bodyPr>
            <a:normAutofit/>
          </a:bodyPr>
          <a:lstStyle/>
          <a:p>
            <a:r>
              <a:rPr lang="en-GB" sz="3000" b="1" dirty="0">
                <a:solidFill>
                  <a:schemeClr val="tx1"/>
                </a:solidFill>
                <a:latin typeface="Book Antiqua" panose="02040602050305030304" pitchFamily="18" charset="0"/>
                <a:ea typeface="Calibri" panose="020F0502020204030204" pitchFamily="34" charset="0"/>
                <a:cs typeface="Times New Roman" panose="02020603050405020304" pitchFamily="18" charset="0"/>
              </a:rPr>
              <a:t>Classification of the Performance of the various indicators with the DDMI</a:t>
            </a:r>
            <a:endParaRPr lang="x-none" sz="3000" dirty="0">
              <a:solidFill>
                <a:schemeClr val="tx1"/>
              </a:solidFill>
            </a:endParaRPr>
          </a:p>
        </p:txBody>
      </p:sp>
      <p:graphicFrame>
        <p:nvGraphicFramePr>
          <p:cNvPr id="5" name="Table 5">
            <a:extLst>
              <a:ext uri="{FF2B5EF4-FFF2-40B4-BE49-F238E27FC236}">
                <a16:creationId xmlns:a16="http://schemas.microsoft.com/office/drawing/2014/main" id="{B038DF10-2061-4F44-97A0-B4B11604D5B4}"/>
              </a:ext>
            </a:extLst>
          </p:cNvPr>
          <p:cNvGraphicFramePr>
            <a:graphicFrameLocks noGrp="1"/>
          </p:cNvGraphicFramePr>
          <p:nvPr>
            <p:ph idx="1"/>
            <p:extLst>
              <p:ext uri="{D42A27DB-BD31-4B8C-83A1-F6EECF244321}">
                <p14:modId xmlns:p14="http://schemas.microsoft.com/office/powerpoint/2010/main" val="1650470641"/>
              </p:ext>
            </p:extLst>
          </p:nvPr>
        </p:nvGraphicFramePr>
        <p:xfrm>
          <a:off x="1381125" y="1584377"/>
          <a:ext cx="10323146" cy="4705278"/>
        </p:xfrm>
        <a:graphic>
          <a:graphicData uri="http://schemas.openxmlformats.org/drawingml/2006/table">
            <a:tbl>
              <a:tblPr firstRow="1" bandRow="1">
                <a:tableStyleId>{7DF18680-E054-41AD-8BC1-D1AEF772440D}</a:tableStyleId>
              </a:tblPr>
              <a:tblGrid>
                <a:gridCol w="2982637">
                  <a:extLst>
                    <a:ext uri="{9D8B030D-6E8A-4147-A177-3AD203B41FA5}">
                      <a16:colId xmlns:a16="http://schemas.microsoft.com/office/drawing/2014/main" val="4192105051"/>
                    </a:ext>
                  </a:extLst>
                </a:gridCol>
                <a:gridCol w="7340509">
                  <a:extLst>
                    <a:ext uri="{9D8B030D-6E8A-4147-A177-3AD203B41FA5}">
                      <a16:colId xmlns:a16="http://schemas.microsoft.com/office/drawing/2014/main" val="3100093565"/>
                    </a:ext>
                  </a:extLst>
                </a:gridCol>
              </a:tblGrid>
              <a:tr h="593066">
                <a:tc>
                  <a:txBody>
                    <a:bodyPr/>
                    <a:lstStyle/>
                    <a:p>
                      <a:pPr algn="ctr">
                        <a:lnSpc>
                          <a:spcPct val="100000"/>
                        </a:lnSpc>
                        <a:spcAft>
                          <a:spcPts val="0"/>
                        </a:spcAft>
                      </a:pPr>
                      <a:r>
                        <a:rPr lang="en-GB" sz="3200" dirty="0">
                          <a:effectLst/>
                          <a:latin typeface="+mn-lt"/>
                        </a:rPr>
                        <a:t>Index Score</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ctr">
                    <a:solidFill>
                      <a:schemeClr val="tx1">
                        <a:lumMod val="75000"/>
                        <a:lumOff val="25000"/>
                      </a:schemeClr>
                    </a:solidFill>
                  </a:tcPr>
                </a:tc>
                <a:tc>
                  <a:txBody>
                    <a:bodyPr/>
                    <a:lstStyle/>
                    <a:p>
                      <a:pPr>
                        <a:lnSpc>
                          <a:spcPct val="100000"/>
                        </a:lnSpc>
                        <a:spcAft>
                          <a:spcPts val="0"/>
                        </a:spcAft>
                      </a:pPr>
                      <a:r>
                        <a:rPr lang="en-GB" sz="3200" dirty="0">
                          <a:effectLst/>
                          <a:latin typeface="+mn-lt"/>
                        </a:rPr>
                        <a:t>Performance</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ctr">
                    <a:solidFill>
                      <a:schemeClr val="tx1">
                        <a:lumMod val="75000"/>
                        <a:lumOff val="25000"/>
                      </a:schemeClr>
                    </a:solidFill>
                  </a:tcPr>
                </a:tc>
                <a:extLst>
                  <a:ext uri="{0D108BD9-81ED-4DB2-BD59-A6C34878D82A}">
                    <a16:rowId xmlns:a16="http://schemas.microsoft.com/office/drawing/2014/main" val="1234315677"/>
                  </a:ext>
                </a:extLst>
              </a:tr>
              <a:tr h="593066">
                <a:tc>
                  <a:txBody>
                    <a:bodyPr/>
                    <a:lstStyle/>
                    <a:p>
                      <a:pPr algn="ctr">
                        <a:lnSpc>
                          <a:spcPct val="100000"/>
                        </a:lnSpc>
                        <a:spcAft>
                          <a:spcPts val="0"/>
                        </a:spcAft>
                      </a:pPr>
                      <a:r>
                        <a:rPr lang="en-GB" sz="3200" dirty="0">
                          <a:effectLst/>
                          <a:latin typeface="+mn-lt"/>
                        </a:rPr>
                        <a:t>81 - 100</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0000"/>
                        </a:lnSpc>
                        <a:spcAft>
                          <a:spcPts val="0"/>
                        </a:spcAft>
                      </a:pPr>
                      <a:r>
                        <a:rPr lang="en-GB" sz="3200" dirty="0">
                          <a:effectLst/>
                          <a:latin typeface="+mn-lt"/>
                        </a:rPr>
                        <a:t>Optimal progress</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00B050"/>
                    </a:solidFill>
                  </a:tcPr>
                </a:tc>
                <a:extLst>
                  <a:ext uri="{0D108BD9-81ED-4DB2-BD59-A6C34878D82A}">
                    <a16:rowId xmlns:a16="http://schemas.microsoft.com/office/drawing/2014/main" val="2797786286"/>
                  </a:ext>
                </a:extLst>
              </a:tr>
              <a:tr h="593066">
                <a:tc>
                  <a:txBody>
                    <a:bodyPr/>
                    <a:lstStyle/>
                    <a:p>
                      <a:pPr algn="ctr">
                        <a:lnSpc>
                          <a:spcPct val="100000"/>
                        </a:lnSpc>
                        <a:spcAft>
                          <a:spcPts val="0"/>
                        </a:spcAft>
                      </a:pPr>
                      <a:r>
                        <a:rPr lang="en-GB" sz="3200" dirty="0">
                          <a:effectLst/>
                          <a:latin typeface="+mn-lt"/>
                        </a:rPr>
                        <a:t>61 - 80</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0000"/>
                        </a:lnSpc>
                        <a:spcAft>
                          <a:spcPts val="0"/>
                        </a:spcAft>
                      </a:pPr>
                      <a:r>
                        <a:rPr lang="en-GB" sz="3200" dirty="0">
                          <a:effectLst/>
                          <a:latin typeface="+mn-lt"/>
                        </a:rPr>
                        <a:t>Good progress</a:t>
                      </a:r>
                      <a:endParaRPr lang="x-none" sz="32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92D050"/>
                    </a:solidFill>
                  </a:tcPr>
                </a:tc>
                <a:extLst>
                  <a:ext uri="{0D108BD9-81ED-4DB2-BD59-A6C34878D82A}">
                    <a16:rowId xmlns:a16="http://schemas.microsoft.com/office/drawing/2014/main" val="1847244445"/>
                  </a:ext>
                </a:extLst>
              </a:tr>
              <a:tr h="662010">
                <a:tc>
                  <a:txBody>
                    <a:bodyPr/>
                    <a:lstStyle/>
                    <a:p>
                      <a:pPr algn="ctr">
                        <a:lnSpc>
                          <a:spcPct val="100000"/>
                        </a:lnSpc>
                        <a:spcAft>
                          <a:spcPts val="0"/>
                        </a:spcAft>
                      </a:pPr>
                      <a:r>
                        <a:rPr lang="en-GB" sz="3200">
                          <a:effectLst/>
                          <a:latin typeface="+mn-lt"/>
                        </a:rPr>
                        <a:t>41 - 60</a:t>
                      </a:r>
                      <a:endParaRPr lang="x-none"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0000"/>
                        </a:lnSpc>
                        <a:spcAft>
                          <a:spcPts val="0"/>
                        </a:spcAft>
                      </a:pPr>
                      <a:r>
                        <a:rPr lang="en-GB" sz="3200" dirty="0">
                          <a:effectLst/>
                          <a:latin typeface="+mn-lt"/>
                        </a:rPr>
                        <a:t>Average progress </a:t>
                      </a:r>
                    </a:p>
                    <a:p>
                      <a:pPr>
                        <a:lnSpc>
                          <a:spcPct val="100000"/>
                        </a:lnSpc>
                        <a:spcAft>
                          <a:spcPts val="0"/>
                        </a:spcAft>
                      </a:pPr>
                      <a:r>
                        <a:rPr lang="en-GB" sz="3200" b="1" dirty="0">
                          <a:effectLst/>
                          <a:latin typeface="+mn-lt"/>
                        </a:rPr>
                        <a:t>(intervention needs to be scaled up)</a:t>
                      </a:r>
                      <a:endParaRPr lang="x-none" sz="3200" b="1" dirty="0">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3675981795"/>
                  </a:ext>
                </a:extLst>
              </a:tr>
              <a:tr h="593066">
                <a:tc>
                  <a:txBody>
                    <a:bodyPr/>
                    <a:lstStyle/>
                    <a:p>
                      <a:pPr algn="ctr">
                        <a:lnSpc>
                          <a:spcPct val="100000"/>
                        </a:lnSpc>
                        <a:spcAft>
                          <a:spcPts val="0"/>
                        </a:spcAft>
                      </a:pPr>
                      <a:r>
                        <a:rPr lang="en-GB" sz="3200">
                          <a:effectLst/>
                          <a:latin typeface="+mn-lt"/>
                        </a:rPr>
                        <a:t>21 - 40</a:t>
                      </a:r>
                      <a:endParaRPr lang="x-none"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0000"/>
                        </a:lnSpc>
                        <a:spcAft>
                          <a:spcPts val="0"/>
                        </a:spcAft>
                      </a:pPr>
                      <a:r>
                        <a:rPr lang="en-GB" sz="3200" dirty="0">
                          <a:effectLst/>
                          <a:latin typeface="+mn-lt"/>
                        </a:rPr>
                        <a:t>Deficient </a:t>
                      </a:r>
                    </a:p>
                    <a:p>
                      <a:pPr>
                        <a:lnSpc>
                          <a:spcPct val="100000"/>
                        </a:lnSpc>
                        <a:spcAft>
                          <a:spcPts val="0"/>
                        </a:spcAft>
                      </a:pPr>
                      <a:r>
                        <a:rPr lang="en-GB" sz="3200" b="1" dirty="0">
                          <a:effectLst/>
                          <a:latin typeface="+mn-lt"/>
                        </a:rPr>
                        <a:t>(Intervention required)</a:t>
                      </a:r>
                      <a:endParaRPr lang="x-none" sz="3200" b="1" dirty="0">
                        <a:effectLst/>
                        <a:latin typeface="+mn-lt"/>
                        <a:ea typeface="Calibri" panose="020F0502020204030204" pitchFamily="34" charset="0"/>
                        <a:cs typeface="Times New Roman" panose="02020603050405020304" pitchFamily="18" charset="0"/>
                      </a:endParaRPr>
                    </a:p>
                  </a:txBody>
                  <a:tcPr marL="68580" marR="68580" marT="0" marB="0" anchor="b">
                    <a:solidFill>
                      <a:srgbClr val="FFC000"/>
                    </a:solidFill>
                  </a:tcPr>
                </a:tc>
                <a:extLst>
                  <a:ext uri="{0D108BD9-81ED-4DB2-BD59-A6C34878D82A}">
                    <a16:rowId xmlns:a16="http://schemas.microsoft.com/office/drawing/2014/main" val="4006383481"/>
                  </a:ext>
                </a:extLst>
              </a:tr>
              <a:tr h="662010">
                <a:tc>
                  <a:txBody>
                    <a:bodyPr/>
                    <a:lstStyle/>
                    <a:p>
                      <a:pPr algn="ctr">
                        <a:lnSpc>
                          <a:spcPct val="100000"/>
                        </a:lnSpc>
                        <a:spcAft>
                          <a:spcPts val="0"/>
                        </a:spcAft>
                      </a:pPr>
                      <a:r>
                        <a:rPr lang="en-GB" sz="3200">
                          <a:effectLst/>
                          <a:latin typeface="+mn-lt"/>
                        </a:rPr>
                        <a:t>0 - 20</a:t>
                      </a:r>
                      <a:endParaRPr lang="x-none"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0000"/>
                        </a:lnSpc>
                        <a:spcAft>
                          <a:spcPts val="0"/>
                        </a:spcAft>
                      </a:pPr>
                      <a:r>
                        <a:rPr lang="en-GB" sz="3200" dirty="0">
                          <a:solidFill>
                            <a:schemeClr val="tx1"/>
                          </a:solidFill>
                          <a:effectLst/>
                          <a:latin typeface="+mn-lt"/>
                        </a:rPr>
                        <a:t>Critically Deficient </a:t>
                      </a:r>
                    </a:p>
                    <a:p>
                      <a:pPr>
                        <a:lnSpc>
                          <a:spcPct val="100000"/>
                        </a:lnSpc>
                        <a:spcAft>
                          <a:spcPts val="0"/>
                        </a:spcAft>
                      </a:pPr>
                      <a:r>
                        <a:rPr lang="en-GB" sz="3200" b="1" dirty="0">
                          <a:effectLst/>
                          <a:latin typeface="+mn-lt"/>
                        </a:rPr>
                        <a:t>(Serious Intervention required)</a:t>
                      </a:r>
                      <a:endParaRPr lang="x-none" sz="3200" b="1" dirty="0">
                        <a:effectLst/>
                        <a:latin typeface="+mn-lt"/>
                        <a:ea typeface="Calibri" panose="020F0502020204030204" pitchFamily="34" charset="0"/>
                        <a:cs typeface="Times New Roman" panose="02020603050405020304" pitchFamily="18" charset="0"/>
                      </a:endParaRPr>
                    </a:p>
                  </a:txBody>
                  <a:tcPr marL="68580" marR="68580" marT="0" marB="0" anchor="b">
                    <a:solidFill>
                      <a:srgbClr val="FF0000"/>
                    </a:solidFill>
                  </a:tcPr>
                </a:tc>
                <a:extLst>
                  <a:ext uri="{0D108BD9-81ED-4DB2-BD59-A6C34878D82A}">
                    <a16:rowId xmlns:a16="http://schemas.microsoft.com/office/drawing/2014/main" val="3152545639"/>
                  </a:ext>
                </a:extLst>
              </a:tr>
            </a:tbl>
          </a:graphicData>
        </a:graphic>
      </p:graphicFrame>
      <p:sp>
        <p:nvSpPr>
          <p:cNvPr id="4" name="Slide Number Placeholder 3">
            <a:extLst>
              <a:ext uri="{FF2B5EF4-FFF2-40B4-BE49-F238E27FC236}">
                <a16:creationId xmlns:a16="http://schemas.microsoft.com/office/drawing/2014/main" id="{2D36D767-8A33-4E8E-B208-ECE819EC0861}"/>
              </a:ext>
            </a:extLst>
          </p:cNvPr>
          <p:cNvSpPr>
            <a:spLocks noGrp="1"/>
          </p:cNvSpPr>
          <p:nvPr>
            <p:ph type="sldNum" sz="quarter" idx="12"/>
          </p:nvPr>
        </p:nvSpPr>
        <p:spPr/>
        <p:txBody>
          <a:bodyPr/>
          <a:lstStyle/>
          <a:p>
            <a:fld id="{C1BA6B61-2E08-4492-9B7D-528BEF9E432C}" type="slidenum">
              <a:rPr lang="en-US" smtClean="0"/>
              <a:pPr/>
              <a:t>15</a:t>
            </a:fld>
            <a:endParaRPr lang="en-US"/>
          </a:p>
        </p:txBody>
      </p:sp>
    </p:spTree>
    <p:extLst>
      <p:ext uri="{BB962C8B-B14F-4D97-AF65-F5344CB8AC3E}">
        <p14:creationId xmlns:p14="http://schemas.microsoft.com/office/powerpoint/2010/main" val="1903838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16</a:t>
            </a:fld>
            <a:endParaRPr lang="en-GB" dirty="0"/>
          </a:p>
        </p:txBody>
      </p:sp>
      <p:sp>
        <p:nvSpPr>
          <p:cNvPr id="10" name="Title 2">
            <a:extLst>
              <a:ext uri="{FF2B5EF4-FFF2-40B4-BE49-F238E27FC236}">
                <a16:creationId xmlns:a16="http://schemas.microsoft.com/office/drawing/2014/main" id="{3ADDC650-589F-42CA-B3E3-277C9DD7CD7A}"/>
              </a:ext>
            </a:extLst>
          </p:cNvPr>
          <p:cNvSpPr txBox="1">
            <a:spLocks/>
          </p:cNvSpPr>
          <p:nvPr/>
        </p:nvSpPr>
        <p:spPr>
          <a:xfrm>
            <a:off x="3461854" y="0"/>
            <a:ext cx="5119134" cy="616181"/>
          </a:xfrm>
          <a:prstGeom prst="rect">
            <a:avLst/>
          </a:prstGeom>
        </p:spPr>
        <p:txBody>
          <a:bodyPr vert="horz" anchor="ctr">
            <a:normAutofit/>
          </a:bodyPr>
          <a:lstStyle/>
          <a:p>
            <a:pPr lvl="0" algn="ctr">
              <a:spcBef>
                <a:spcPct val="0"/>
              </a:spcBef>
            </a:pPr>
            <a:r>
              <a:rPr lang="en-US" sz="3200" b="1" dirty="0"/>
              <a:t>Health and Wellbeing</a:t>
            </a:r>
            <a:endParaRPr lang="en-US" sz="3200" b="1" dirty="0">
              <a:latin typeface="+mj-lt"/>
              <a:ea typeface="+mj-ea"/>
              <a:cs typeface="+mj-cs"/>
            </a:endParaRPr>
          </a:p>
        </p:txBody>
      </p:sp>
      <p:sp>
        <p:nvSpPr>
          <p:cNvPr id="5" name="Title 2">
            <a:extLst>
              <a:ext uri="{FF2B5EF4-FFF2-40B4-BE49-F238E27FC236}">
                <a16:creationId xmlns:a16="http://schemas.microsoft.com/office/drawing/2014/main" id="{15DC3320-5ABC-314E-8827-E7C1F3D53756}"/>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7" name="Title 2">
            <a:extLst>
              <a:ext uri="{FF2B5EF4-FFF2-40B4-BE49-F238E27FC236}">
                <a16:creationId xmlns:a16="http://schemas.microsoft.com/office/drawing/2014/main" id="{CE6876FF-D383-7800-80DA-0B957D56613C}"/>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graphicFrame>
        <p:nvGraphicFramePr>
          <p:cNvPr id="4" name="Chart 3">
            <a:extLst>
              <a:ext uri="{FF2B5EF4-FFF2-40B4-BE49-F238E27FC236}">
                <a16:creationId xmlns:a16="http://schemas.microsoft.com/office/drawing/2014/main" id="{DFD792B8-5635-A9D2-7FA1-760E23ADFFC3}"/>
              </a:ext>
            </a:extLst>
          </p:cNvPr>
          <p:cNvGraphicFramePr>
            <a:graphicFrameLocks/>
          </p:cNvGraphicFramePr>
          <p:nvPr>
            <p:extLst>
              <p:ext uri="{D42A27DB-BD31-4B8C-83A1-F6EECF244321}">
                <p14:modId xmlns:p14="http://schemas.microsoft.com/office/powerpoint/2010/main" val="3436077434"/>
              </p:ext>
            </p:extLst>
          </p:nvPr>
        </p:nvGraphicFramePr>
        <p:xfrm>
          <a:off x="223243" y="1069828"/>
          <a:ext cx="576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88040658-0DA8-EF11-0137-EEAB32B90CC9}"/>
              </a:ext>
            </a:extLst>
          </p:cNvPr>
          <p:cNvGraphicFramePr>
            <a:graphicFrameLocks/>
          </p:cNvGraphicFramePr>
          <p:nvPr>
            <p:extLst>
              <p:ext uri="{D42A27DB-BD31-4B8C-83A1-F6EECF244321}">
                <p14:modId xmlns:p14="http://schemas.microsoft.com/office/powerpoint/2010/main" val="2688525128"/>
              </p:ext>
            </p:extLst>
          </p:nvPr>
        </p:nvGraphicFramePr>
        <p:xfrm>
          <a:off x="6331274" y="1042353"/>
          <a:ext cx="5760000" cy="5040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2">
            <a:extLst>
              <a:ext uri="{FF2B5EF4-FFF2-40B4-BE49-F238E27FC236}">
                <a16:creationId xmlns:a16="http://schemas.microsoft.com/office/drawing/2014/main" id="{CC51954B-644C-B25E-1816-AC8EC880B8BD}"/>
              </a:ext>
            </a:extLst>
          </p:cNvPr>
          <p:cNvSpPr txBox="1">
            <a:spLocks/>
          </p:cNvSpPr>
          <p:nvPr/>
        </p:nvSpPr>
        <p:spPr>
          <a:xfrm>
            <a:off x="8218170" y="6183800"/>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sp>
        <p:nvSpPr>
          <p:cNvPr id="11" name="Title 2">
            <a:extLst>
              <a:ext uri="{FF2B5EF4-FFF2-40B4-BE49-F238E27FC236}">
                <a16:creationId xmlns:a16="http://schemas.microsoft.com/office/drawing/2014/main" id="{4ED9F4A2-182C-736E-D272-39FB0B3C289C}"/>
              </a:ext>
            </a:extLst>
          </p:cNvPr>
          <p:cNvSpPr txBox="1">
            <a:spLocks/>
          </p:cNvSpPr>
          <p:nvPr/>
        </p:nvSpPr>
        <p:spPr>
          <a:xfrm>
            <a:off x="1998864" y="6183800"/>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spTree>
    <p:extLst>
      <p:ext uri="{BB962C8B-B14F-4D97-AF65-F5344CB8AC3E}">
        <p14:creationId xmlns:p14="http://schemas.microsoft.com/office/powerpoint/2010/main" val="298425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BBC7E-CCA1-6309-876B-D3C751CDD24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B0F4E2-5562-E58E-F36B-BD65D2B97BAA}"/>
              </a:ext>
            </a:extLst>
          </p:cNvPr>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17</a:t>
            </a:fld>
            <a:endParaRPr lang="en-GB" dirty="0"/>
          </a:p>
        </p:txBody>
      </p:sp>
      <p:sp>
        <p:nvSpPr>
          <p:cNvPr id="10" name="Title 2">
            <a:extLst>
              <a:ext uri="{FF2B5EF4-FFF2-40B4-BE49-F238E27FC236}">
                <a16:creationId xmlns:a16="http://schemas.microsoft.com/office/drawing/2014/main" id="{88562196-CBDD-8C13-C3F1-0CDC9475B586}"/>
              </a:ext>
            </a:extLst>
          </p:cNvPr>
          <p:cNvSpPr txBox="1">
            <a:spLocks/>
          </p:cNvSpPr>
          <p:nvPr/>
        </p:nvSpPr>
        <p:spPr>
          <a:xfrm>
            <a:off x="3152275" y="0"/>
            <a:ext cx="6069578" cy="616181"/>
          </a:xfrm>
          <a:prstGeom prst="rect">
            <a:avLst/>
          </a:prstGeom>
        </p:spPr>
        <p:txBody>
          <a:bodyPr vert="horz" anchor="ctr">
            <a:normAutofit fontScale="85000" lnSpcReduction="10000"/>
          </a:bodyPr>
          <a:lstStyle/>
          <a:p>
            <a:pPr lvl="0" algn="ctr">
              <a:spcBef>
                <a:spcPct val="0"/>
              </a:spcBef>
            </a:pPr>
            <a:r>
              <a:rPr lang="en-US" sz="3200" b="1" dirty="0"/>
              <a:t>Education and Skill Development</a:t>
            </a:r>
            <a:endParaRPr lang="en-US" sz="3200" b="1" dirty="0">
              <a:latin typeface="+mj-lt"/>
              <a:ea typeface="+mj-ea"/>
              <a:cs typeface="+mj-cs"/>
            </a:endParaRPr>
          </a:p>
        </p:txBody>
      </p:sp>
      <p:sp>
        <p:nvSpPr>
          <p:cNvPr id="5" name="Title 2">
            <a:extLst>
              <a:ext uri="{FF2B5EF4-FFF2-40B4-BE49-F238E27FC236}">
                <a16:creationId xmlns:a16="http://schemas.microsoft.com/office/drawing/2014/main" id="{DB64C50D-6842-728D-0B5D-0BB94C7C8BE5}"/>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7" name="Title 2">
            <a:extLst>
              <a:ext uri="{FF2B5EF4-FFF2-40B4-BE49-F238E27FC236}">
                <a16:creationId xmlns:a16="http://schemas.microsoft.com/office/drawing/2014/main" id="{34598762-A3EB-D138-7491-AC0D40E008B1}"/>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graphicFrame>
        <p:nvGraphicFramePr>
          <p:cNvPr id="3" name="Chart 2">
            <a:extLst>
              <a:ext uri="{FF2B5EF4-FFF2-40B4-BE49-F238E27FC236}">
                <a16:creationId xmlns:a16="http://schemas.microsoft.com/office/drawing/2014/main" id="{AB4E8501-637A-2A09-24D2-D45DE600B13B}"/>
              </a:ext>
            </a:extLst>
          </p:cNvPr>
          <p:cNvGraphicFramePr>
            <a:graphicFrameLocks/>
          </p:cNvGraphicFramePr>
          <p:nvPr>
            <p:extLst>
              <p:ext uri="{D42A27DB-BD31-4B8C-83A1-F6EECF244321}">
                <p14:modId xmlns:p14="http://schemas.microsoft.com/office/powerpoint/2010/main" val="522250816"/>
              </p:ext>
            </p:extLst>
          </p:nvPr>
        </p:nvGraphicFramePr>
        <p:xfrm>
          <a:off x="427064" y="1099316"/>
          <a:ext cx="576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C008D490-F400-EED1-8192-5651B92A9D1D}"/>
              </a:ext>
            </a:extLst>
          </p:cNvPr>
          <p:cNvGraphicFramePr>
            <a:graphicFrameLocks/>
          </p:cNvGraphicFramePr>
          <p:nvPr>
            <p:extLst>
              <p:ext uri="{D42A27DB-BD31-4B8C-83A1-F6EECF244321}">
                <p14:modId xmlns:p14="http://schemas.microsoft.com/office/powerpoint/2010/main" val="3510013805"/>
              </p:ext>
            </p:extLst>
          </p:nvPr>
        </p:nvGraphicFramePr>
        <p:xfrm>
          <a:off x="6341853" y="1115849"/>
          <a:ext cx="5760000" cy="50400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itle 2">
            <a:extLst>
              <a:ext uri="{FF2B5EF4-FFF2-40B4-BE49-F238E27FC236}">
                <a16:creationId xmlns:a16="http://schemas.microsoft.com/office/drawing/2014/main" id="{E3EC9A59-530C-D122-FB4F-CB0E3FC3E4FC}"/>
              </a:ext>
            </a:extLst>
          </p:cNvPr>
          <p:cNvSpPr txBox="1">
            <a:spLocks/>
          </p:cNvSpPr>
          <p:nvPr/>
        </p:nvSpPr>
        <p:spPr>
          <a:xfrm>
            <a:off x="7608168" y="6145245"/>
            <a:ext cx="2235667" cy="593725"/>
          </a:xfrm>
          <a:prstGeom prst="rect">
            <a:avLst/>
          </a:prstGeom>
          <a:solidFill>
            <a:srgbClr val="FFFF00"/>
          </a:solidFill>
        </p:spPr>
        <p:txBody>
          <a:bodyPr vert="horz" anchor="ctr">
            <a:normAutofit/>
          </a:bodyPr>
          <a:lstStyle/>
          <a:p>
            <a:pPr lvl="0" algn="ctr">
              <a:spcBef>
                <a:spcPct val="0"/>
              </a:spcBef>
            </a:pPr>
            <a:r>
              <a:rPr lang="en-US" sz="3200" b="1" dirty="0">
                <a:latin typeface="Arial Black" panose="020B0A04020102020204" pitchFamily="34" charset="0"/>
              </a:rPr>
              <a:t>Average</a:t>
            </a:r>
            <a:endParaRPr lang="en-US" sz="3200" b="1" dirty="0">
              <a:latin typeface="Arial Black" panose="020B0A04020102020204" pitchFamily="34" charset="0"/>
              <a:ea typeface="+mj-ea"/>
              <a:cs typeface="+mj-cs"/>
            </a:endParaRPr>
          </a:p>
        </p:txBody>
      </p:sp>
      <p:sp>
        <p:nvSpPr>
          <p:cNvPr id="13" name="Title 2">
            <a:extLst>
              <a:ext uri="{FF2B5EF4-FFF2-40B4-BE49-F238E27FC236}">
                <a16:creationId xmlns:a16="http://schemas.microsoft.com/office/drawing/2014/main" id="{02FCCB59-30F9-43C7-C50C-FFE2FB610484}"/>
              </a:ext>
            </a:extLst>
          </p:cNvPr>
          <p:cNvSpPr txBox="1">
            <a:spLocks/>
          </p:cNvSpPr>
          <p:nvPr/>
        </p:nvSpPr>
        <p:spPr>
          <a:xfrm>
            <a:off x="2217018" y="6183801"/>
            <a:ext cx="2235667" cy="593725"/>
          </a:xfrm>
          <a:prstGeom prst="rect">
            <a:avLst/>
          </a:prstGeom>
          <a:solidFill>
            <a:srgbClr val="FFFF00"/>
          </a:solidFill>
        </p:spPr>
        <p:txBody>
          <a:bodyPr vert="horz" anchor="ctr">
            <a:normAutofit/>
          </a:bodyPr>
          <a:lstStyle/>
          <a:p>
            <a:pPr lvl="0" algn="ctr">
              <a:spcBef>
                <a:spcPct val="0"/>
              </a:spcBef>
            </a:pPr>
            <a:r>
              <a:rPr lang="en-US" sz="3200" b="1" dirty="0">
                <a:latin typeface="Arial Black" panose="020B0A04020102020204" pitchFamily="34" charset="0"/>
              </a:rPr>
              <a:t>Average</a:t>
            </a:r>
            <a:endParaRPr lang="en-US" sz="3200" b="1" dirty="0">
              <a:latin typeface="Arial Black" panose="020B0A04020102020204" pitchFamily="34" charset="0"/>
              <a:ea typeface="+mj-ea"/>
              <a:cs typeface="+mj-cs"/>
            </a:endParaRPr>
          </a:p>
        </p:txBody>
      </p:sp>
    </p:spTree>
    <p:extLst>
      <p:ext uri="{BB962C8B-B14F-4D97-AF65-F5344CB8AC3E}">
        <p14:creationId xmlns:p14="http://schemas.microsoft.com/office/powerpoint/2010/main" val="832591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18</a:t>
            </a:fld>
            <a:endParaRPr lang="en-GB" dirty="0"/>
          </a:p>
        </p:txBody>
      </p:sp>
      <p:sp>
        <p:nvSpPr>
          <p:cNvPr id="10" name="Title 2">
            <a:extLst>
              <a:ext uri="{FF2B5EF4-FFF2-40B4-BE49-F238E27FC236}">
                <a16:creationId xmlns:a16="http://schemas.microsoft.com/office/drawing/2014/main" id="{3ADDC650-589F-42CA-B3E3-277C9DD7CD7A}"/>
              </a:ext>
            </a:extLst>
          </p:cNvPr>
          <p:cNvSpPr txBox="1">
            <a:spLocks/>
          </p:cNvSpPr>
          <p:nvPr/>
        </p:nvSpPr>
        <p:spPr>
          <a:xfrm>
            <a:off x="3063240" y="0"/>
            <a:ext cx="6160770" cy="616181"/>
          </a:xfrm>
          <a:prstGeom prst="rect">
            <a:avLst/>
          </a:prstGeom>
        </p:spPr>
        <p:txBody>
          <a:bodyPr vert="horz" anchor="ctr">
            <a:normAutofit fontScale="85000" lnSpcReduction="10000"/>
          </a:bodyPr>
          <a:lstStyle/>
          <a:p>
            <a:pPr lvl="0" algn="ctr">
              <a:spcBef>
                <a:spcPct val="0"/>
              </a:spcBef>
            </a:pPr>
            <a:r>
              <a:rPr lang="en-US" sz="3200" b="1" dirty="0"/>
              <a:t>Employment and Entrepreneurship</a:t>
            </a:r>
            <a:endParaRPr lang="en-US" sz="3200" b="1" dirty="0">
              <a:latin typeface="+mj-lt"/>
              <a:ea typeface="+mj-ea"/>
              <a:cs typeface="+mj-cs"/>
            </a:endParaRPr>
          </a:p>
        </p:txBody>
      </p:sp>
      <p:sp>
        <p:nvSpPr>
          <p:cNvPr id="8" name="Title 2">
            <a:extLst>
              <a:ext uri="{FF2B5EF4-FFF2-40B4-BE49-F238E27FC236}">
                <a16:creationId xmlns:a16="http://schemas.microsoft.com/office/drawing/2014/main" id="{7B515E8E-C694-5E7A-F83C-20F52E6CDEEA}"/>
              </a:ext>
            </a:extLst>
          </p:cNvPr>
          <p:cNvSpPr txBox="1">
            <a:spLocks/>
          </p:cNvSpPr>
          <p:nvPr/>
        </p:nvSpPr>
        <p:spPr>
          <a:xfrm>
            <a:off x="8218170" y="6183800"/>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graphicFrame>
        <p:nvGraphicFramePr>
          <p:cNvPr id="3" name="Chart 2">
            <a:extLst>
              <a:ext uri="{FF2B5EF4-FFF2-40B4-BE49-F238E27FC236}">
                <a16:creationId xmlns:a16="http://schemas.microsoft.com/office/drawing/2014/main" id="{0483AF51-E7AD-6648-4DB0-3914948D84A9}"/>
              </a:ext>
            </a:extLst>
          </p:cNvPr>
          <p:cNvGraphicFramePr>
            <a:graphicFrameLocks/>
          </p:cNvGraphicFramePr>
          <p:nvPr>
            <p:extLst>
              <p:ext uri="{D42A27DB-BD31-4B8C-83A1-F6EECF244321}">
                <p14:modId xmlns:p14="http://schemas.microsoft.com/office/powerpoint/2010/main" val="3342260208"/>
              </p:ext>
            </p:extLst>
          </p:nvPr>
        </p:nvGraphicFramePr>
        <p:xfrm>
          <a:off x="336000" y="1114429"/>
          <a:ext cx="576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FA02B2BE-3CDF-4881-2A10-B1DCE085D1BF}"/>
              </a:ext>
            </a:extLst>
          </p:cNvPr>
          <p:cNvGraphicFramePr>
            <a:graphicFrameLocks/>
          </p:cNvGraphicFramePr>
          <p:nvPr>
            <p:extLst>
              <p:ext uri="{D42A27DB-BD31-4B8C-83A1-F6EECF244321}">
                <p14:modId xmlns:p14="http://schemas.microsoft.com/office/powerpoint/2010/main" val="4270798953"/>
              </p:ext>
            </p:extLst>
          </p:nvPr>
        </p:nvGraphicFramePr>
        <p:xfrm>
          <a:off x="6227846" y="1114429"/>
          <a:ext cx="5760000" cy="5040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2">
            <a:extLst>
              <a:ext uri="{FF2B5EF4-FFF2-40B4-BE49-F238E27FC236}">
                <a16:creationId xmlns:a16="http://schemas.microsoft.com/office/drawing/2014/main" id="{E501868E-875B-6E39-F6D7-E6CE3728788D}"/>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12" name="Title 2">
            <a:extLst>
              <a:ext uri="{FF2B5EF4-FFF2-40B4-BE49-F238E27FC236}">
                <a16:creationId xmlns:a16="http://schemas.microsoft.com/office/drawing/2014/main" id="{DA91162D-CC81-4333-EBE0-21984371D3FF}"/>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sp>
        <p:nvSpPr>
          <p:cNvPr id="14" name="Title 2">
            <a:extLst>
              <a:ext uri="{FF2B5EF4-FFF2-40B4-BE49-F238E27FC236}">
                <a16:creationId xmlns:a16="http://schemas.microsoft.com/office/drawing/2014/main" id="{2CE942C9-7D6A-EE9F-65B3-82D57E213AE0}"/>
              </a:ext>
            </a:extLst>
          </p:cNvPr>
          <p:cNvSpPr txBox="1">
            <a:spLocks/>
          </p:cNvSpPr>
          <p:nvPr/>
        </p:nvSpPr>
        <p:spPr>
          <a:xfrm>
            <a:off x="2098166" y="6216149"/>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spTree>
    <p:extLst>
      <p:ext uri="{BB962C8B-B14F-4D97-AF65-F5344CB8AC3E}">
        <p14:creationId xmlns:p14="http://schemas.microsoft.com/office/powerpoint/2010/main" val="2186230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19</a:t>
            </a:fld>
            <a:endParaRPr lang="en-GB" dirty="0"/>
          </a:p>
        </p:txBody>
      </p:sp>
      <p:sp>
        <p:nvSpPr>
          <p:cNvPr id="10" name="Title 2">
            <a:extLst>
              <a:ext uri="{FF2B5EF4-FFF2-40B4-BE49-F238E27FC236}">
                <a16:creationId xmlns:a16="http://schemas.microsoft.com/office/drawing/2014/main" id="{3ADDC650-589F-42CA-B3E3-277C9DD7CD7A}"/>
              </a:ext>
            </a:extLst>
          </p:cNvPr>
          <p:cNvSpPr txBox="1">
            <a:spLocks/>
          </p:cNvSpPr>
          <p:nvPr/>
        </p:nvSpPr>
        <p:spPr>
          <a:xfrm>
            <a:off x="3063240" y="0"/>
            <a:ext cx="6560820" cy="616181"/>
          </a:xfrm>
          <a:prstGeom prst="rect">
            <a:avLst/>
          </a:prstGeom>
        </p:spPr>
        <p:txBody>
          <a:bodyPr vert="horz" anchor="ctr">
            <a:normAutofit fontScale="85000" lnSpcReduction="10000"/>
          </a:bodyPr>
          <a:lstStyle/>
          <a:p>
            <a:pPr lvl="0" algn="ctr">
              <a:spcBef>
                <a:spcPct val="0"/>
              </a:spcBef>
            </a:pPr>
            <a:r>
              <a:rPr lang="en-US" sz="3200" b="1" dirty="0"/>
              <a:t>Governance and Youth Participation</a:t>
            </a:r>
            <a:endParaRPr lang="en-US" sz="3200" b="1" dirty="0">
              <a:latin typeface="+mj-lt"/>
              <a:ea typeface="+mj-ea"/>
              <a:cs typeface="+mj-cs"/>
            </a:endParaRPr>
          </a:p>
        </p:txBody>
      </p:sp>
      <p:sp>
        <p:nvSpPr>
          <p:cNvPr id="13" name="Title 2">
            <a:extLst>
              <a:ext uri="{FF2B5EF4-FFF2-40B4-BE49-F238E27FC236}">
                <a16:creationId xmlns:a16="http://schemas.microsoft.com/office/drawing/2014/main" id="{00D8081A-82C7-F61F-F5F2-458F342BD10F}"/>
              </a:ext>
            </a:extLst>
          </p:cNvPr>
          <p:cNvSpPr txBox="1">
            <a:spLocks/>
          </p:cNvSpPr>
          <p:nvPr/>
        </p:nvSpPr>
        <p:spPr>
          <a:xfrm>
            <a:off x="2217018" y="6183801"/>
            <a:ext cx="2235667" cy="593725"/>
          </a:xfrm>
          <a:prstGeom prst="rect">
            <a:avLst/>
          </a:prstGeom>
          <a:solidFill>
            <a:srgbClr val="FFFF00"/>
          </a:solidFill>
        </p:spPr>
        <p:txBody>
          <a:bodyPr vert="horz" anchor="ctr">
            <a:normAutofit/>
          </a:bodyPr>
          <a:lstStyle/>
          <a:p>
            <a:pPr lvl="0" algn="ctr">
              <a:spcBef>
                <a:spcPct val="0"/>
              </a:spcBef>
            </a:pPr>
            <a:r>
              <a:rPr lang="en-US" sz="3200" b="1" dirty="0">
                <a:latin typeface="Arial Black" panose="020B0A04020102020204" pitchFamily="34" charset="0"/>
              </a:rPr>
              <a:t>Average</a:t>
            </a:r>
            <a:endParaRPr lang="en-US" sz="3200" b="1" dirty="0">
              <a:latin typeface="Arial Black" panose="020B0A04020102020204" pitchFamily="34" charset="0"/>
              <a:ea typeface="+mj-ea"/>
              <a:cs typeface="+mj-cs"/>
            </a:endParaRPr>
          </a:p>
        </p:txBody>
      </p:sp>
      <p:sp>
        <p:nvSpPr>
          <p:cNvPr id="4" name="Title 2">
            <a:extLst>
              <a:ext uri="{FF2B5EF4-FFF2-40B4-BE49-F238E27FC236}">
                <a16:creationId xmlns:a16="http://schemas.microsoft.com/office/drawing/2014/main" id="{18A02670-3C3B-B076-035E-F8049B1B25E9}"/>
              </a:ext>
            </a:extLst>
          </p:cNvPr>
          <p:cNvSpPr txBox="1">
            <a:spLocks/>
          </p:cNvSpPr>
          <p:nvPr/>
        </p:nvSpPr>
        <p:spPr>
          <a:xfrm>
            <a:off x="8313018" y="6229095"/>
            <a:ext cx="2235667" cy="593725"/>
          </a:xfrm>
          <a:prstGeom prst="rect">
            <a:avLst/>
          </a:prstGeom>
          <a:solidFill>
            <a:srgbClr val="FFFF00"/>
          </a:solidFill>
        </p:spPr>
        <p:txBody>
          <a:bodyPr vert="horz" anchor="ctr">
            <a:normAutofit/>
          </a:bodyPr>
          <a:lstStyle/>
          <a:p>
            <a:pPr lvl="0" algn="ctr">
              <a:spcBef>
                <a:spcPct val="0"/>
              </a:spcBef>
            </a:pPr>
            <a:r>
              <a:rPr lang="en-US" sz="3200" b="1" dirty="0">
                <a:latin typeface="Arial Black" panose="020B0A04020102020204" pitchFamily="34" charset="0"/>
              </a:rPr>
              <a:t>Average</a:t>
            </a:r>
            <a:endParaRPr lang="en-US" sz="3200" b="1" dirty="0">
              <a:latin typeface="Arial Black" panose="020B0A04020102020204" pitchFamily="34" charset="0"/>
              <a:ea typeface="+mj-ea"/>
              <a:cs typeface="+mj-cs"/>
            </a:endParaRPr>
          </a:p>
        </p:txBody>
      </p:sp>
      <p:sp>
        <p:nvSpPr>
          <p:cNvPr id="6" name="Title 2">
            <a:extLst>
              <a:ext uri="{FF2B5EF4-FFF2-40B4-BE49-F238E27FC236}">
                <a16:creationId xmlns:a16="http://schemas.microsoft.com/office/drawing/2014/main" id="{AC3B1F63-39D0-45F6-4B62-F3D80F1E08EF}"/>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8" name="Title 2">
            <a:extLst>
              <a:ext uri="{FF2B5EF4-FFF2-40B4-BE49-F238E27FC236}">
                <a16:creationId xmlns:a16="http://schemas.microsoft.com/office/drawing/2014/main" id="{6AD88848-3ED0-3A28-42FD-626CE0E37491}"/>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graphicFrame>
        <p:nvGraphicFramePr>
          <p:cNvPr id="11" name="Chart 10">
            <a:extLst>
              <a:ext uri="{FF2B5EF4-FFF2-40B4-BE49-F238E27FC236}">
                <a16:creationId xmlns:a16="http://schemas.microsoft.com/office/drawing/2014/main" id="{02A7277B-7819-5866-D070-D233A6325464}"/>
              </a:ext>
            </a:extLst>
          </p:cNvPr>
          <p:cNvGraphicFramePr>
            <a:graphicFrameLocks/>
          </p:cNvGraphicFramePr>
          <p:nvPr>
            <p:extLst>
              <p:ext uri="{D42A27DB-BD31-4B8C-83A1-F6EECF244321}">
                <p14:modId xmlns:p14="http://schemas.microsoft.com/office/powerpoint/2010/main" val="3195507922"/>
              </p:ext>
            </p:extLst>
          </p:nvPr>
        </p:nvGraphicFramePr>
        <p:xfrm>
          <a:off x="378463" y="1143801"/>
          <a:ext cx="576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D9D100A4-F695-B481-2A77-244905D172F3}"/>
              </a:ext>
            </a:extLst>
          </p:cNvPr>
          <p:cNvGraphicFramePr>
            <a:graphicFrameLocks/>
          </p:cNvGraphicFramePr>
          <p:nvPr>
            <p:extLst>
              <p:ext uri="{D42A27DB-BD31-4B8C-83A1-F6EECF244321}">
                <p14:modId xmlns:p14="http://schemas.microsoft.com/office/powerpoint/2010/main" val="1929538902"/>
              </p:ext>
            </p:extLst>
          </p:nvPr>
        </p:nvGraphicFramePr>
        <p:xfrm>
          <a:off x="6255388" y="1102959"/>
          <a:ext cx="5760000" cy="504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9358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1"/>
                </a:solidFill>
              </a:rPr>
              <a:t>Outline of  Presentation</a:t>
            </a:r>
          </a:p>
        </p:txBody>
      </p:sp>
      <p:sp>
        <p:nvSpPr>
          <p:cNvPr id="3" name="Content Placeholder 2"/>
          <p:cNvSpPr>
            <a:spLocks noGrp="1"/>
          </p:cNvSpPr>
          <p:nvPr>
            <p:ph idx="1"/>
          </p:nvPr>
        </p:nvSpPr>
        <p:spPr>
          <a:xfrm>
            <a:off x="1957928" y="1685366"/>
            <a:ext cx="6395498" cy="4201084"/>
          </a:xfrm>
        </p:spPr>
        <p:txBody>
          <a:bodyPr>
            <a:normAutofit/>
          </a:bodyPr>
          <a:lstStyle/>
          <a:p>
            <a:pPr>
              <a:lnSpc>
                <a:spcPct val="150000"/>
              </a:lnSpc>
              <a:buFont typeface="Wingdings" panose="05000000000000000000" pitchFamily="2" charset="2"/>
              <a:buChar char="Ø"/>
            </a:pPr>
            <a:r>
              <a:rPr lang="en-GB" sz="2800" dirty="0">
                <a:solidFill>
                  <a:schemeClr val="tx1"/>
                </a:solidFill>
                <a:ea typeface="Tahoma" panose="020B0604030504040204" pitchFamily="34" charset="0"/>
                <a:cs typeface="Tahoma" panose="020B0604030504040204" pitchFamily="34" charset="0"/>
              </a:rPr>
              <a:t>Introduction</a:t>
            </a:r>
          </a:p>
          <a:p>
            <a:pPr>
              <a:lnSpc>
                <a:spcPct val="150000"/>
              </a:lnSpc>
              <a:buFont typeface="Wingdings" panose="05000000000000000000" pitchFamily="2" charset="2"/>
              <a:buChar char="Ø"/>
            </a:pPr>
            <a:r>
              <a:rPr lang="en-GB" sz="2800" dirty="0">
                <a:solidFill>
                  <a:schemeClr val="tx1"/>
                </a:solidFill>
                <a:ea typeface="Tahoma" panose="020B0604030504040204" pitchFamily="34" charset="0"/>
                <a:cs typeface="Tahoma" panose="020B0604030504040204" pitchFamily="34" charset="0"/>
              </a:rPr>
              <a:t>DD Roadmaps in Nigeria</a:t>
            </a:r>
          </a:p>
          <a:p>
            <a:pPr>
              <a:lnSpc>
                <a:spcPct val="150000"/>
              </a:lnSpc>
              <a:buFont typeface="Wingdings" panose="05000000000000000000" pitchFamily="2" charset="2"/>
              <a:buChar char="Ø"/>
            </a:pPr>
            <a:r>
              <a:rPr lang="en-GB" sz="2800" dirty="0">
                <a:solidFill>
                  <a:schemeClr val="tx1"/>
                </a:solidFill>
              </a:rPr>
              <a:t>Methodology of the Evaluation</a:t>
            </a:r>
          </a:p>
          <a:p>
            <a:pPr>
              <a:lnSpc>
                <a:spcPct val="150000"/>
              </a:lnSpc>
              <a:buFont typeface="Wingdings" panose="05000000000000000000" pitchFamily="2" charset="2"/>
              <a:buChar char="Ø"/>
            </a:pPr>
            <a:r>
              <a:rPr lang="en-GB" sz="2800" dirty="0">
                <a:solidFill>
                  <a:schemeClr val="tx1"/>
                </a:solidFill>
              </a:rPr>
              <a:t>Results</a:t>
            </a:r>
          </a:p>
          <a:p>
            <a:pPr>
              <a:lnSpc>
                <a:spcPct val="150000"/>
              </a:lnSpc>
              <a:buFont typeface="Wingdings" panose="05000000000000000000" pitchFamily="2" charset="2"/>
              <a:buChar char="Ø"/>
            </a:pPr>
            <a:r>
              <a:rPr lang="en-GB" sz="2800" dirty="0">
                <a:solidFill>
                  <a:schemeClr val="tx1"/>
                </a:solidFill>
              </a:rPr>
              <a:t>Conclusion </a:t>
            </a:r>
          </a:p>
        </p:txBody>
      </p:sp>
      <p:sp>
        <p:nvSpPr>
          <p:cNvPr id="4" name="Slide Number Placeholder 3"/>
          <p:cNvSpPr>
            <a:spLocks noGrp="1"/>
          </p:cNvSpPr>
          <p:nvPr>
            <p:ph type="sldNum" sz="quarter" idx="12"/>
          </p:nvPr>
        </p:nvSpPr>
        <p:spPr/>
        <p:txBody>
          <a:bodyPr/>
          <a:lstStyle/>
          <a:p>
            <a:fld id="{FAEF9944-A4F6-4C59-AEBD-678D6480B8EA}" type="slidenum">
              <a:rPr lang="en-US" smtClean="0"/>
              <a:t>2</a:t>
            </a:fld>
            <a:endParaRPr lang="en-US" dirty="0"/>
          </a:p>
        </p:txBody>
      </p:sp>
    </p:spTree>
    <p:extLst>
      <p:ext uri="{BB962C8B-B14F-4D97-AF65-F5344CB8AC3E}">
        <p14:creationId xmlns:p14="http://schemas.microsoft.com/office/powerpoint/2010/main" val="3135808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20</a:t>
            </a:fld>
            <a:endParaRPr lang="en-GB" dirty="0"/>
          </a:p>
        </p:txBody>
      </p:sp>
      <p:sp>
        <p:nvSpPr>
          <p:cNvPr id="10" name="Title 2">
            <a:extLst>
              <a:ext uri="{FF2B5EF4-FFF2-40B4-BE49-F238E27FC236}">
                <a16:creationId xmlns:a16="http://schemas.microsoft.com/office/drawing/2014/main" id="{3ADDC650-589F-42CA-B3E3-277C9DD7CD7A}"/>
              </a:ext>
            </a:extLst>
          </p:cNvPr>
          <p:cNvSpPr txBox="1">
            <a:spLocks/>
          </p:cNvSpPr>
          <p:nvPr/>
        </p:nvSpPr>
        <p:spPr>
          <a:xfrm>
            <a:off x="3063240" y="0"/>
            <a:ext cx="6560820" cy="616181"/>
          </a:xfrm>
          <a:prstGeom prst="rect">
            <a:avLst/>
          </a:prstGeom>
        </p:spPr>
        <p:txBody>
          <a:bodyPr vert="horz" anchor="ctr">
            <a:normAutofit fontScale="92500"/>
          </a:bodyPr>
          <a:lstStyle/>
          <a:p>
            <a:pPr lvl="0" algn="ctr">
              <a:spcBef>
                <a:spcPct val="0"/>
              </a:spcBef>
            </a:pPr>
            <a:r>
              <a:rPr lang="en-US" sz="3200" b="1" dirty="0"/>
              <a:t>Practical Evidence Building on DD</a:t>
            </a:r>
            <a:endParaRPr lang="en-US" sz="3200" b="1" dirty="0">
              <a:latin typeface="+mj-lt"/>
              <a:ea typeface="+mj-ea"/>
              <a:cs typeface="+mj-cs"/>
            </a:endParaRPr>
          </a:p>
        </p:txBody>
      </p:sp>
      <p:sp>
        <p:nvSpPr>
          <p:cNvPr id="8" name="Title 2">
            <a:extLst>
              <a:ext uri="{FF2B5EF4-FFF2-40B4-BE49-F238E27FC236}">
                <a16:creationId xmlns:a16="http://schemas.microsoft.com/office/drawing/2014/main" id="{76FF632E-CE41-10CF-D1A3-DF0922B48831}"/>
              </a:ext>
            </a:extLst>
          </p:cNvPr>
          <p:cNvSpPr txBox="1">
            <a:spLocks/>
          </p:cNvSpPr>
          <p:nvPr/>
        </p:nvSpPr>
        <p:spPr>
          <a:xfrm>
            <a:off x="6876520" y="6160941"/>
            <a:ext cx="4457700" cy="593725"/>
          </a:xfrm>
          <a:prstGeom prst="rect">
            <a:avLst/>
          </a:prstGeom>
          <a:solidFill>
            <a:srgbClr val="FF0000"/>
          </a:solidFill>
        </p:spPr>
        <p:txBody>
          <a:bodyPr vert="horz" anchor="ctr">
            <a:normAutofit/>
          </a:bodyPr>
          <a:lstStyle/>
          <a:p>
            <a:pPr lvl="0" algn="ctr">
              <a:spcBef>
                <a:spcPct val="0"/>
              </a:spcBef>
            </a:pPr>
            <a:r>
              <a:rPr lang="en-US" sz="3200" b="1" dirty="0">
                <a:latin typeface="Arial Black" panose="020B0A04020102020204" pitchFamily="34" charset="0"/>
              </a:rPr>
              <a:t>Critically Deficient</a:t>
            </a:r>
            <a:endParaRPr lang="en-US" sz="3200" b="1" dirty="0">
              <a:latin typeface="Arial Black" panose="020B0A04020102020204" pitchFamily="34" charset="0"/>
              <a:ea typeface="+mj-ea"/>
              <a:cs typeface="+mj-cs"/>
            </a:endParaRPr>
          </a:p>
        </p:txBody>
      </p:sp>
      <p:graphicFrame>
        <p:nvGraphicFramePr>
          <p:cNvPr id="3" name="Chart 2">
            <a:extLst>
              <a:ext uri="{FF2B5EF4-FFF2-40B4-BE49-F238E27FC236}">
                <a16:creationId xmlns:a16="http://schemas.microsoft.com/office/drawing/2014/main" id="{49501EF9-CB0B-1D81-E907-8C6CAAD26A5E}"/>
              </a:ext>
            </a:extLst>
          </p:cNvPr>
          <p:cNvGraphicFramePr>
            <a:graphicFrameLocks/>
          </p:cNvGraphicFramePr>
          <p:nvPr>
            <p:extLst>
              <p:ext uri="{D42A27DB-BD31-4B8C-83A1-F6EECF244321}">
                <p14:modId xmlns:p14="http://schemas.microsoft.com/office/powerpoint/2010/main" val="2362800690"/>
              </p:ext>
            </p:extLst>
          </p:nvPr>
        </p:nvGraphicFramePr>
        <p:xfrm>
          <a:off x="303883" y="997844"/>
          <a:ext cx="5896891" cy="5040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2">
            <a:extLst>
              <a:ext uri="{FF2B5EF4-FFF2-40B4-BE49-F238E27FC236}">
                <a16:creationId xmlns:a16="http://schemas.microsoft.com/office/drawing/2014/main" id="{3896C3AF-10C9-2555-2CF3-101872A8AF0E}"/>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9" name="Title 2">
            <a:extLst>
              <a:ext uri="{FF2B5EF4-FFF2-40B4-BE49-F238E27FC236}">
                <a16:creationId xmlns:a16="http://schemas.microsoft.com/office/drawing/2014/main" id="{75A2779C-EC3B-ED34-5C17-962FC85FE030}"/>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graphicFrame>
        <p:nvGraphicFramePr>
          <p:cNvPr id="12" name="Chart 11">
            <a:extLst>
              <a:ext uri="{FF2B5EF4-FFF2-40B4-BE49-F238E27FC236}">
                <a16:creationId xmlns:a16="http://schemas.microsoft.com/office/drawing/2014/main" id="{99B8B845-A0B1-359B-609B-3A9855730647}"/>
              </a:ext>
            </a:extLst>
          </p:cNvPr>
          <p:cNvGraphicFramePr>
            <a:graphicFrameLocks/>
          </p:cNvGraphicFramePr>
          <p:nvPr>
            <p:extLst>
              <p:ext uri="{D42A27DB-BD31-4B8C-83A1-F6EECF244321}">
                <p14:modId xmlns:p14="http://schemas.microsoft.com/office/powerpoint/2010/main" val="1273293588"/>
              </p:ext>
            </p:extLst>
          </p:nvPr>
        </p:nvGraphicFramePr>
        <p:xfrm>
          <a:off x="6349195" y="997844"/>
          <a:ext cx="5760000" cy="5040000"/>
        </p:xfrm>
        <a:graphic>
          <a:graphicData uri="http://schemas.openxmlformats.org/drawingml/2006/chart">
            <c:chart xmlns:c="http://schemas.openxmlformats.org/drawingml/2006/chart" xmlns:r="http://schemas.openxmlformats.org/officeDocument/2006/relationships" r:id="rId4"/>
          </a:graphicData>
        </a:graphic>
      </p:graphicFrame>
      <p:sp>
        <p:nvSpPr>
          <p:cNvPr id="14" name="Title 2">
            <a:extLst>
              <a:ext uri="{FF2B5EF4-FFF2-40B4-BE49-F238E27FC236}">
                <a16:creationId xmlns:a16="http://schemas.microsoft.com/office/drawing/2014/main" id="{C2070E88-2090-E88B-A9BC-D3EB3B028BF8}"/>
              </a:ext>
            </a:extLst>
          </p:cNvPr>
          <p:cNvSpPr txBox="1">
            <a:spLocks/>
          </p:cNvSpPr>
          <p:nvPr/>
        </p:nvSpPr>
        <p:spPr>
          <a:xfrm>
            <a:off x="1151995" y="6149682"/>
            <a:ext cx="4457700" cy="593725"/>
          </a:xfrm>
          <a:prstGeom prst="rect">
            <a:avLst/>
          </a:prstGeom>
          <a:solidFill>
            <a:srgbClr val="FF0000"/>
          </a:solidFill>
        </p:spPr>
        <p:txBody>
          <a:bodyPr vert="horz" anchor="ctr">
            <a:normAutofit/>
          </a:bodyPr>
          <a:lstStyle/>
          <a:p>
            <a:pPr lvl="0" algn="ctr">
              <a:spcBef>
                <a:spcPct val="0"/>
              </a:spcBef>
            </a:pPr>
            <a:r>
              <a:rPr lang="en-US" sz="3200" b="1" dirty="0">
                <a:latin typeface="Arial Black" panose="020B0A04020102020204" pitchFamily="34" charset="0"/>
              </a:rPr>
              <a:t>Critically Deficient</a:t>
            </a:r>
            <a:endParaRPr lang="en-US" sz="3200" b="1" dirty="0">
              <a:latin typeface="Arial Black" panose="020B0A04020102020204" pitchFamily="34" charset="0"/>
              <a:ea typeface="+mj-ea"/>
              <a:cs typeface="+mj-cs"/>
            </a:endParaRPr>
          </a:p>
        </p:txBody>
      </p:sp>
    </p:spTree>
    <p:extLst>
      <p:ext uri="{BB962C8B-B14F-4D97-AF65-F5344CB8AC3E}">
        <p14:creationId xmlns:p14="http://schemas.microsoft.com/office/powerpoint/2010/main" val="1693502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7607" y="94555"/>
            <a:ext cx="1884348" cy="604269"/>
          </a:xfrm>
        </p:spPr>
        <p:txBody>
          <a:bodyPr>
            <a:normAutofit/>
          </a:bodyPr>
          <a:lstStyle/>
          <a:p>
            <a:fld id="{7FAC2B6D-3672-4992-8835-362C8E4B9417}" type="slidenum">
              <a:rPr lang="en-GB" smtClean="0"/>
              <a:pPr/>
              <a:t>21</a:t>
            </a:fld>
            <a:endParaRPr lang="en-GB" dirty="0"/>
          </a:p>
        </p:txBody>
      </p:sp>
      <p:sp>
        <p:nvSpPr>
          <p:cNvPr id="10" name="Title 2">
            <a:extLst>
              <a:ext uri="{FF2B5EF4-FFF2-40B4-BE49-F238E27FC236}">
                <a16:creationId xmlns:a16="http://schemas.microsoft.com/office/drawing/2014/main" id="{3ADDC650-589F-42CA-B3E3-277C9DD7CD7A}"/>
              </a:ext>
            </a:extLst>
          </p:cNvPr>
          <p:cNvSpPr txBox="1">
            <a:spLocks/>
          </p:cNvSpPr>
          <p:nvPr/>
        </p:nvSpPr>
        <p:spPr>
          <a:xfrm>
            <a:off x="3615690" y="47625"/>
            <a:ext cx="4909185" cy="616181"/>
          </a:xfrm>
          <a:prstGeom prst="rect">
            <a:avLst/>
          </a:prstGeom>
        </p:spPr>
        <p:txBody>
          <a:bodyPr vert="horz" anchor="ctr">
            <a:normAutofit fontScale="92500"/>
          </a:bodyPr>
          <a:lstStyle/>
          <a:p>
            <a:pPr lvl="0" algn="ctr">
              <a:spcBef>
                <a:spcPct val="0"/>
              </a:spcBef>
            </a:pPr>
            <a:r>
              <a:rPr lang="en-US" sz="3200" b="1" dirty="0"/>
              <a:t>DEMOGRAPHIC DIVIDEND</a:t>
            </a:r>
            <a:endParaRPr lang="en-US" sz="3200" b="1" dirty="0">
              <a:latin typeface="+mj-lt"/>
              <a:ea typeface="+mj-ea"/>
              <a:cs typeface="+mj-cs"/>
            </a:endParaRPr>
          </a:p>
        </p:txBody>
      </p:sp>
      <p:graphicFrame>
        <p:nvGraphicFramePr>
          <p:cNvPr id="6" name="Chart 5">
            <a:extLst>
              <a:ext uri="{FF2B5EF4-FFF2-40B4-BE49-F238E27FC236}">
                <a16:creationId xmlns:a16="http://schemas.microsoft.com/office/drawing/2014/main" id="{29B1FC1D-24B7-131A-9148-392D9840BA4A}"/>
              </a:ext>
            </a:extLst>
          </p:cNvPr>
          <p:cNvGraphicFramePr>
            <a:graphicFrameLocks/>
          </p:cNvGraphicFramePr>
          <p:nvPr>
            <p:extLst>
              <p:ext uri="{D42A27DB-BD31-4B8C-83A1-F6EECF244321}">
                <p14:modId xmlns:p14="http://schemas.microsoft.com/office/powerpoint/2010/main" val="1529529103"/>
              </p:ext>
            </p:extLst>
          </p:nvPr>
        </p:nvGraphicFramePr>
        <p:xfrm>
          <a:off x="336000" y="1089975"/>
          <a:ext cx="576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29B52190-4354-45D9-82E6-4D5706E845B1}"/>
              </a:ext>
            </a:extLst>
          </p:cNvPr>
          <p:cNvGraphicFramePr>
            <a:graphicFrameLocks/>
          </p:cNvGraphicFramePr>
          <p:nvPr>
            <p:extLst>
              <p:ext uri="{D42A27DB-BD31-4B8C-83A1-F6EECF244321}">
                <p14:modId xmlns:p14="http://schemas.microsoft.com/office/powerpoint/2010/main" val="3600700307"/>
              </p:ext>
            </p:extLst>
          </p:nvPr>
        </p:nvGraphicFramePr>
        <p:xfrm>
          <a:off x="6118879" y="1115849"/>
          <a:ext cx="5760000" cy="50400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itle 2">
            <a:extLst>
              <a:ext uri="{FF2B5EF4-FFF2-40B4-BE49-F238E27FC236}">
                <a16:creationId xmlns:a16="http://schemas.microsoft.com/office/drawing/2014/main" id="{806B9A31-01AE-6DA2-ABBA-E34720707278}"/>
              </a:ext>
            </a:extLst>
          </p:cNvPr>
          <p:cNvSpPr txBox="1">
            <a:spLocks/>
          </p:cNvSpPr>
          <p:nvPr/>
        </p:nvSpPr>
        <p:spPr>
          <a:xfrm>
            <a:off x="1971955" y="617731"/>
            <a:ext cx="2262576"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2016</a:t>
            </a:r>
          </a:p>
        </p:txBody>
      </p:sp>
      <p:sp>
        <p:nvSpPr>
          <p:cNvPr id="12" name="Title 2">
            <a:extLst>
              <a:ext uri="{FF2B5EF4-FFF2-40B4-BE49-F238E27FC236}">
                <a16:creationId xmlns:a16="http://schemas.microsoft.com/office/drawing/2014/main" id="{989AA9FF-EBC5-4BEA-1813-050966523A73}"/>
              </a:ext>
            </a:extLst>
          </p:cNvPr>
          <p:cNvSpPr txBox="1">
            <a:spLocks/>
          </p:cNvSpPr>
          <p:nvPr/>
        </p:nvSpPr>
        <p:spPr>
          <a:xfrm>
            <a:off x="8054927" y="604841"/>
            <a:ext cx="1973499" cy="498118"/>
          </a:xfrm>
          <a:prstGeom prst="rect">
            <a:avLst/>
          </a:prstGeom>
        </p:spPr>
        <p:txBody>
          <a:bodyPr vert="horz" anchor="ctr">
            <a:normAutofit lnSpcReduction="10000"/>
          </a:bodyPr>
          <a:lstStyle/>
          <a:p>
            <a:pPr lvl="0" algn="ctr">
              <a:spcBef>
                <a:spcPct val="0"/>
              </a:spcBef>
            </a:pPr>
            <a:r>
              <a:rPr lang="en-US" sz="2800" b="1" dirty="0">
                <a:solidFill>
                  <a:srgbClr val="FF0000"/>
                </a:solidFill>
                <a:latin typeface="+mj-lt"/>
                <a:ea typeface="+mj-ea"/>
                <a:cs typeface="+mj-cs"/>
              </a:rPr>
              <a:t>2022</a:t>
            </a:r>
          </a:p>
        </p:txBody>
      </p:sp>
      <p:sp>
        <p:nvSpPr>
          <p:cNvPr id="4" name="TextBox 3">
            <a:extLst>
              <a:ext uri="{FF2B5EF4-FFF2-40B4-BE49-F238E27FC236}">
                <a16:creationId xmlns:a16="http://schemas.microsoft.com/office/drawing/2014/main" id="{6176B389-0FAB-8D99-2C2E-48F788152878}"/>
              </a:ext>
            </a:extLst>
          </p:cNvPr>
          <p:cNvSpPr txBox="1"/>
          <p:nvPr/>
        </p:nvSpPr>
        <p:spPr>
          <a:xfrm>
            <a:off x="10792544" y="1236351"/>
            <a:ext cx="1048936" cy="584775"/>
          </a:xfrm>
          <a:prstGeom prst="rect">
            <a:avLst/>
          </a:prstGeom>
          <a:noFill/>
          <a:ln>
            <a:noFill/>
          </a:ln>
        </p:spPr>
        <p:txBody>
          <a:bodyPr wrap="square" rtlCol="0">
            <a:spAutoFit/>
          </a:bodyPr>
          <a:lstStyle/>
          <a:p>
            <a:pPr algn="ctr"/>
            <a:r>
              <a:rPr lang="en-US" sz="3200" b="1" dirty="0">
                <a:solidFill>
                  <a:srgbClr val="FF0000"/>
                </a:solidFill>
              </a:rPr>
              <a:t>38.7</a:t>
            </a:r>
            <a:endParaRPr lang="x-none" sz="3200" b="1" dirty="0">
              <a:solidFill>
                <a:srgbClr val="FF0000"/>
              </a:solidFill>
            </a:endParaRPr>
          </a:p>
        </p:txBody>
      </p:sp>
      <p:sp>
        <p:nvSpPr>
          <p:cNvPr id="16" name="TextBox 15">
            <a:extLst>
              <a:ext uri="{FF2B5EF4-FFF2-40B4-BE49-F238E27FC236}">
                <a16:creationId xmlns:a16="http://schemas.microsoft.com/office/drawing/2014/main" id="{D7D51563-984D-7792-B803-B51D101254D3}"/>
              </a:ext>
            </a:extLst>
          </p:cNvPr>
          <p:cNvSpPr txBox="1"/>
          <p:nvPr/>
        </p:nvSpPr>
        <p:spPr>
          <a:xfrm>
            <a:off x="365477" y="1171068"/>
            <a:ext cx="1048936" cy="584775"/>
          </a:xfrm>
          <a:prstGeom prst="rect">
            <a:avLst/>
          </a:prstGeom>
          <a:noFill/>
          <a:ln>
            <a:noFill/>
          </a:ln>
        </p:spPr>
        <p:txBody>
          <a:bodyPr wrap="square" rtlCol="0">
            <a:spAutoFit/>
          </a:bodyPr>
          <a:lstStyle/>
          <a:p>
            <a:pPr algn="ctr"/>
            <a:r>
              <a:rPr lang="en-US" sz="3200" b="1" dirty="0">
                <a:solidFill>
                  <a:srgbClr val="FF0000"/>
                </a:solidFill>
              </a:rPr>
              <a:t>37.4</a:t>
            </a:r>
            <a:endParaRPr lang="x-none" sz="3200" b="1" dirty="0">
              <a:solidFill>
                <a:srgbClr val="FF0000"/>
              </a:solidFill>
            </a:endParaRPr>
          </a:p>
        </p:txBody>
      </p:sp>
      <p:sp>
        <p:nvSpPr>
          <p:cNvPr id="17" name="Title 2">
            <a:extLst>
              <a:ext uri="{FF2B5EF4-FFF2-40B4-BE49-F238E27FC236}">
                <a16:creationId xmlns:a16="http://schemas.microsoft.com/office/drawing/2014/main" id="{93C71787-AA28-E402-66AF-5ED6B1C8E08E}"/>
              </a:ext>
            </a:extLst>
          </p:cNvPr>
          <p:cNvSpPr txBox="1">
            <a:spLocks/>
          </p:cNvSpPr>
          <p:nvPr/>
        </p:nvSpPr>
        <p:spPr>
          <a:xfrm>
            <a:off x="8218170" y="6207864"/>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sp>
        <p:nvSpPr>
          <p:cNvPr id="18" name="Title 2">
            <a:extLst>
              <a:ext uri="{FF2B5EF4-FFF2-40B4-BE49-F238E27FC236}">
                <a16:creationId xmlns:a16="http://schemas.microsoft.com/office/drawing/2014/main" id="{789CBE65-6F6E-ADF2-2872-7B6013DBBE69}"/>
              </a:ext>
            </a:extLst>
          </p:cNvPr>
          <p:cNvSpPr txBox="1">
            <a:spLocks/>
          </p:cNvSpPr>
          <p:nvPr/>
        </p:nvSpPr>
        <p:spPr>
          <a:xfrm>
            <a:off x="2098166" y="6216149"/>
            <a:ext cx="2235667" cy="593725"/>
          </a:xfrm>
          <a:prstGeom prst="rect">
            <a:avLst/>
          </a:prstGeom>
          <a:solidFill>
            <a:srgbClr val="FFC000"/>
          </a:solidFill>
        </p:spPr>
        <p:txBody>
          <a:bodyPr vert="horz" anchor="ctr">
            <a:normAutofit/>
          </a:bodyPr>
          <a:lstStyle/>
          <a:p>
            <a:pPr lvl="0" algn="ctr">
              <a:spcBef>
                <a:spcPct val="0"/>
              </a:spcBef>
            </a:pPr>
            <a:r>
              <a:rPr lang="en-US" sz="3200" b="1" dirty="0">
                <a:latin typeface="Arial Black" panose="020B0A04020102020204" pitchFamily="34" charset="0"/>
              </a:rPr>
              <a:t>Deficient</a:t>
            </a:r>
            <a:endParaRPr lang="en-US" sz="3200" b="1" dirty="0">
              <a:latin typeface="Arial Black" panose="020B0A04020102020204" pitchFamily="34" charset="0"/>
              <a:ea typeface="+mj-ea"/>
              <a:cs typeface="+mj-cs"/>
            </a:endParaRPr>
          </a:p>
        </p:txBody>
      </p:sp>
    </p:spTree>
    <p:extLst>
      <p:ext uri="{BB962C8B-B14F-4D97-AF65-F5344CB8AC3E}">
        <p14:creationId xmlns:p14="http://schemas.microsoft.com/office/powerpoint/2010/main" val="20103830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5" y="117067"/>
            <a:ext cx="5734050" cy="521107"/>
          </a:xfrm>
          <a:solidFill>
            <a:schemeClr val="bg1"/>
          </a:solidFill>
        </p:spPr>
        <p:txBody>
          <a:bodyPr>
            <a:normAutofit fontScale="90000"/>
          </a:bodyPr>
          <a:lstStyle/>
          <a:p>
            <a:pPr marL="109728"/>
            <a:r>
              <a:rPr lang="en-US" sz="3000" b="1" dirty="0">
                <a:solidFill>
                  <a:srgbClr val="FF0000"/>
                </a:solidFill>
                <a:effectLst/>
                <a:ea typeface="Calibri" panose="020F0502020204030204" pitchFamily="34" charset="0"/>
                <a:cs typeface="Times New Roman" panose="02020603050405020304" pitchFamily="18" charset="0"/>
              </a:rPr>
              <a:t>Methodology</a:t>
            </a:r>
            <a:r>
              <a:rPr lang="en-US" sz="3000" b="1" dirty="0">
                <a:solidFill>
                  <a:srgbClr val="FF0000"/>
                </a:solidFill>
              </a:rPr>
              <a:t> of the Index</a:t>
            </a:r>
          </a:p>
        </p:txBody>
      </p:sp>
      <p:graphicFrame>
        <p:nvGraphicFramePr>
          <p:cNvPr id="4" name="Table 3">
            <a:extLst>
              <a:ext uri="{FF2B5EF4-FFF2-40B4-BE49-F238E27FC236}">
                <a16:creationId xmlns:a16="http://schemas.microsoft.com/office/drawing/2014/main" id="{1DE36A60-C1FB-4500-B284-D0470B10E87D}"/>
              </a:ext>
            </a:extLst>
          </p:cNvPr>
          <p:cNvGraphicFramePr/>
          <p:nvPr>
            <p:extLst>
              <p:ext uri="{D42A27DB-BD31-4B8C-83A1-F6EECF244321}">
                <p14:modId xmlns:p14="http://schemas.microsoft.com/office/powerpoint/2010/main" val="4208362211"/>
              </p:ext>
            </p:extLst>
          </p:nvPr>
        </p:nvGraphicFramePr>
        <p:xfrm>
          <a:off x="657225" y="739976"/>
          <a:ext cx="10820399" cy="5594469"/>
        </p:xfrm>
        <a:graphic>
          <a:graphicData uri="http://schemas.openxmlformats.org/drawingml/2006/table">
            <a:tbl>
              <a:tblPr firstRow="1" bandRow="1">
                <a:tableStyleId>{5C22544A-7EE6-4342-B048-85BDC9FD1C3A}</a:tableStyleId>
              </a:tblPr>
              <a:tblGrid>
                <a:gridCol w="904874">
                  <a:extLst>
                    <a:ext uri="{9D8B030D-6E8A-4147-A177-3AD203B41FA5}">
                      <a16:colId xmlns:a16="http://schemas.microsoft.com/office/drawing/2014/main" val="3027542593"/>
                    </a:ext>
                  </a:extLst>
                </a:gridCol>
                <a:gridCol w="5381625">
                  <a:extLst>
                    <a:ext uri="{9D8B030D-6E8A-4147-A177-3AD203B41FA5}">
                      <a16:colId xmlns:a16="http://schemas.microsoft.com/office/drawing/2014/main" val="1726119140"/>
                    </a:ext>
                  </a:extLst>
                </a:gridCol>
                <a:gridCol w="1381125">
                  <a:extLst>
                    <a:ext uri="{9D8B030D-6E8A-4147-A177-3AD203B41FA5}">
                      <a16:colId xmlns:a16="http://schemas.microsoft.com/office/drawing/2014/main" val="2063884441"/>
                    </a:ext>
                  </a:extLst>
                </a:gridCol>
                <a:gridCol w="1533525">
                  <a:extLst>
                    <a:ext uri="{9D8B030D-6E8A-4147-A177-3AD203B41FA5}">
                      <a16:colId xmlns:a16="http://schemas.microsoft.com/office/drawing/2014/main" val="20003"/>
                    </a:ext>
                  </a:extLst>
                </a:gridCol>
                <a:gridCol w="1619250">
                  <a:extLst>
                    <a:ext uri="{9D8B030D-6E8A-4147-A177-3AD203B41FA5}">
                      <a16:colId xmlns:a16="http://schemas.microsoft.com/office/drawing/2014/main" val="1359989341"/>
                    </a:ext>
                  </a:extLst>
                </a:gridCol>
              </a:tblGrid>
              <a:tr h="857617">
                <a:tc>
                  <a:txBody>
                    <a:bodyPr/>
                    <a:lstStyle/>
                    <a:p>
                      <a:pPr algn="ctr" fontAlgn="t">
                        <a:spcBef>
                          <a:spcPts val="0"/>
                        </a:spcBef>
                        <a:spcAft>
                          <a:spcPts val="0"/>
                        </a:spcAft>
                      </a:pPr>
                      <a:r>
                        <a:rPr lang="en-US" sz="3200" u="none" strike="noStrike" dirty="0">
                          <a:effectLst/>
                          <a:latin typeface="Calibri" panose="020F0502020204030204" pitchFamily="34" charset="0"/>
                          <a:ea typeface="Calibri" panose="020F0502020204030204" pitchFamily="34" charset="0"/>
                          <a:cs typeface="Calibri" panose="020F0502020204030204" pitchFamily="34" charset="0"/>
                        </a:rPr>
                        <a:t>S/N</a:t>
                      </a:r>
                      <a:endParaRPr lang="en-US" sz="3200" b="0"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3200" u="none" strike="noStrike" dirty="0">
                          <a:effectLst/>
                          <a:latin typeface="Calibri" panose="020F0502020204030204" pitchFamily="34" charset="0"/>
                          <a:ea typeface="Calibri" panose="020F0502020204030204" pitchFamily="34" charset="0"/>
                          <a:cs typeface="Calibri" panose="020F0502020204030204" pitchFamily="34" charset="0"/>
                        </a:rPr>
                        <a:t>Dimension</a:t>
                      </a:r>
                      <a:endParaRPr lang="en-US" sz="3200" b="0"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3200" u="none" strike="noStrike" dirty="0">
                          <a:effectLst/>
                          <a:latin typeface="Calibri" panose="020F0502020204030204" pitchFamily="34" charset="0"/>
                          <a:ea typeface="Calibri" panose="020F0502020204030204" pitchFamily="34" charset="0"/>
                          <a:cs typeface="Calibri" panose="020F0502020204030204" pitchFamily="34" charset="0"/>
                        </a:rPr>
                        <a:t>2016</a:t>
                      </a:r>
                      <a:endParaRPr lang="en-US" sz="3200" b="0"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3200" u="none" strike="noStrike" dirty="0">
                          <a:effectLst/>
                          <a:latin typeface="Calibri" panose="020F0502020204030204" pitchFamily="34" charset="0"/>
                          <a:ea typeface="Calibri" panose="020F0502020204030204" pitchFamily="34" charset="0"/>
                          <a:cs typeface="Calibri" panose="020F0502020204030204" pitchFamily="34" charset="0"/>
                        </a:rPr>
                        <a:t>2022</a:t>
                      </a:r>
                      <a:endParaRPr lang="en-US" sz="3200" b="0"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3200" b="1" i="0" u="none" strike="noStrike" dirty="0">
                          <a:effectLst/>
                          <a:latin typeface="Calibri" panose="020F0502020204030204" pitchFamily="34" charset="0"/>
                          <a:ea typeface="Calibri" panose="020F0502020204030204" pitchFamily="34" charset="0"/>
                          <a:cs typeface="Calibri" panose="020F0502020204030204" pitchFamily="34" charset="0"/>
                        </a:rPr>
                        <a:t>Remark</a:t>
                      </a:r>
                    </a:p>
                  </a:txBody>
                  <a:tcPr anchor="ctr"/>
                </a:tc>
                <a:extLst>
                  <a:ext uri="{0D108BD9-81ED-4DB2-BD59-A6C34878D82A}">
                    <a16:rowId xmlns:a16="http://schemas.microsoft.com/office/drawing/2014/main" val="2033686765"/>
                  </a:ext>
                </a:extLst>
              </a:tr>
              <a:tr h="688000">
                <a:tc>
                  <a:txBody>
                    <a:bodyPr/>
                    <a:lstStyle/>
                    <a:p>
                      <a:pPr algn="ctr" fontAlgn="t">
                        <a:spcBef>
                          <a:spcPts val="0"/>
                        </a:spcBef>
                        <a:spcAft>
                          <a:spcPts val="0"/>
                        </a:spcAft>
                      </a:pPr>
                      <a:r>
                        <a:rPr lang="en-US" sz="2800" b="0" i="0" u="none" strike="noStrike" dirty="0">
                          <a:effectLst/>
                          <a:latin typeface="Calibri" panose="020F0502020204030204" pitchFamily="34" charset="0"/>
                          <a:ea typeface="Calibri" panose="020F0502020204030204" pitchFamily="34" charset="0"/>
                          <a:cs typeface="Calibri" panose="020F0502020204030204" pitchFamily="34" charset="0"/>
                        </a:rPr>
                        <a:t>1</a:t>
                      </a:r>
                    </a:p>
                  </a:txBody>
                  <a:tcPr anchor="ctr"/>
                </a:tc>
                <a:tc>
                  <a:txBody>
                    <a:bodyPr/>
                    <a:lstStyle/>
                    <a:p>
                      <a:pPr algn="l" fontAlgn="t">
                        <a:spcBef>
                          <a:spcPts val="0"/>
                        </a:spcBef>
                        <a:spcAft>
                          <a:spcPts val="0"/>
                        </a:spcAft>
                      </a:pPr>
                      <a:r>
                        <a:rPr lang="en-GB" sz="28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Health and wellbeing</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32.7</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39.6</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 21%</a:t>
                      </a:r>
                    </a:p>
                  </a:txBody>
                  <a:tcPr anchor="ctr"/>
                </a:tc>
                <a:extLst>
                  <a:ext uri="{0D108BD9-81ED-4DB2-BD59-A6C34878D82A}">
                    <a16:rowId xmlns:a16="http://schemas.microsoft.com/office/drawing/2014/main" val="2294720300"/>
                  </a:ext>
                </a:extLst>
              </a:tr>
              <a:tr h="829425">
                <a:tc>
                  <a:txBody>
                    <a:bodyPr/>
                    <a:lstStyle/>
                    <a:p>
                      <a:pPr algn="ctr" fontAlgn="t">
                        <a:spcBef>
                          <a:spcPts val="0"/>
                        </a:spcBef>
                        <a:spcAft>
                          <a:spcPts val="0"/>
                        </a:spcAft>
                      </a:pPr>
                      <a:r>
                        <a:rPr lang="en-US" sz="2800" b="0" i="0" u="none" strike="noStrike" dirty="0">
                          <a:effectLst/>
                          <a:latin typeface="Calibri" panose="020F0502020204030204" pitchFamily="34" charset="0"/>
                          <a:ea typeface="Calibri" panose="020F0502020204030204" pitchFamily="34" charset="0"/>
                          <a:cs typeface="Calibri" panose="020F0502020204030204" pitchFamily="34" charset="0"/>
                        </a:rPr>
                        <a:t>2</a:t>
                      </a:r>
                    </a:p>
                  </a:txBody>
                  <a:tcPr anchor="ctr"/>
                </a:tc>
                <a:tc>
                  <a:txBody>
                    <a:bodyPr/>
                    <a:lstStyle/>
                    <a:p>
                      <a:pPr algn="l" fontAlgn="t">
                        <a:spcBef>
                          <a:spcPts val="0"/>
                        </a:spcBef>
                        <a:spcAft>
                          <a:spcPts val="0"/>
                        </a:spcAft>
                      </a:pPr>
                      <a:r>
                        <a:rPr lang="en-GB" sz="28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Education and Skill Development</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45.1</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43.6</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3%</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4028666766"/>
                  </a:ext>
                </a:extLst>
              </a:tr>
              <a:tr h="829425">
                <a:tc>
                  <a:txBody>
                    <a:bodyPr/>
                    <a:lstStyle/>
                    <a:p>
                      <a:pPr algn="ctr" fontAlgn="t">
                        <a:spcBef>
                          <a:spcPts val="0"/>
                        </a:spcBef>
                        <a:spcAft>
                          <a:spcPts val="0"/>
                        </a:spcAft>
                      </a:pPr>
                      <a:r>
                        <a:rPr lang="en-US" sz="2800" b="0" i="0" u="none" strike="noStrike" dirty="0">
                          <a:effectLst/>
                          <a:latin typeface="Calibri" panose="020F0502020204030204" pitchFamily="34" charset="0"/>
                          <a:ea typeface="Calibri" panose="020F0502020204030204" pitchFamily="34" charset="0"/>
                          <a:cs typeface="Calibri" panose="020F0502020204030204" pitchFamily="34" charset="0"/>
                        </a:rPr>
                        <a:t>3</a:t>
                      </a:r>
                    </a:p>
                  </a:txBody>
                  <a:tcPr anchor="ctr"/>
                </a:tc>
                <a:tc>
                  <a:txBody>
                    <a:bodyPr/>
                    <a:lstStyle/>
                    <a:p>
                      <a:pPr algn="l" fontAlgn="t">
                        <a:spcBef>
                          <a:spcPts val="0"/>
                        </a:spcBef>
                        <a:spcAft>
                          <a:spcPts val="0"/>
                        </a:spcAft>
                      </a:pPr>
                      <a:r>
                        <a:rPr lang="en-GB" sz="28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Employment and Entrepreneurship</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34.2</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38.3</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 12%</a:t>
                      </a:r>
                    </a:p>
                  </a:txBody>
                  <a:tcPr anchor="ctr"/>
                </a:tc>
                <a:extLst>
                  <a:ext uri="{0D108BD9-81ED-4DB2-BD59-A6C34878D82A}">
                    <a16:rowId xmlns:a16="http://schemas.microsoft.com/office/drawing/2014/main" val="1965585360"/>
                  </a:ext>
                </a:extLst>
              </a:tr>
              <a:tr h="998709">
                <a:tc>
                  <a:txBody>
                    <a:bodyPr/>
                    <a:lstStyle/>
                    <a:p>
                      <a:pPr algn="ctr" fontAlgn="t">
                        <a:spcBef>
                          <a:spcPts val="0"/>
                        </a:spcBef>
                        <a:spcAft>
                          <a:spcPts val="0"/>
                        </a:spcAft>
                      </a:pPr>
                      <a:r>
                        <a:rPr lang="en-US" sz="2800" b="0" i="0" u="none" strike="noStrike" dirty="0">
                          <a:effectLst/>
                          <a:latin typeface="Calibri" panose="020F0502020204030204" pitchFamily="34" charset="0"/>
                          <a:ea typeface="Calibri" panose="020F0502020204030204" pitchFamily="34" charset="0"/>
                          <a:cs typeface="Calibri" panose="020F0502020204030204" pitchFamily="34" charset="0"/>
                        </a:rPr>
                        <a:t>4</a:t>
                      </a:r>
                    </a:p>
                  </a:txBody>
                  <a:tcPr anchor="ctr"/>
                </a:tc>
                <a:tc>
                  <a:txBody>
                    <a:bodyPr/>
                    <a:lstStyle/>
                    <a:p>
                      <a:pPr algn="l" fontAlgn="t">
                        <a:spcBef>
                          <a:spcPts val="0"/>
                        </a:spcBef>
                        <a:spcAft>
                          <a:spcPts val="0"/>
                        </a:spcAft>
                      </a:pPr>
                      <a:r>
                        <a:rPr lang="en-GB" sz="28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Governance and Youth Participation</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51.1</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40.6</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20%</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208172704"/>
                  </a:ext>
                </a:extLst>
              </a:tr>
              <a:tr h="829425">
                <a:tc>
                  <a:txBody>
                    <a:bodyPr/>
                    <a:lstStyle/>
                    <a:p>
                      <a:pPr algn="ctr" fontAlgn="t">
                        <a:spcBef>
                          <a:spcPts val="0"/>
                        </a:spcBef>
                        <a:spcAft>
                          <a:spcPts val="0"/>
                        </a:spcAft>
                      </a:pPr>
                      <a:r>
                        <a:rPr lang="en-US" sz="2800" b="0" i="0" u="none" strike="noStrike" dirty="0">
                          <a:effectLst/>
                          <a:latin typeface="Calibri" panose="020F0502020204030204" pitchFamily="34" charset="0"/>
                          <a:ea typeface="Calibri" panose="020F0502020204030204" pitchFamily="34" charset="0"/>
                          <a:cs typeface="Calibri" panose="020F0502020204030204" pitchFamily="34" charset="0"/>
                        </a:rPr>
                        <a:t>5</a:t>
                      </a:r>
                    </a:p>
                  </a:txBody>
                  <a:tcPr anchor="ctr"/>
                </a:tc>
                <a:tc>
                  <a:txBody>
                    <a:bodyPr/>
                    <a:lstStyle/>
                    <a:p>
                      <a:pPr algn="l" fontAlgn="t">
                        <a:spcBef>
                          <a:spcPts val="0"/>
                        </a:spcBef>
                        <a:spcAft>
                          <a:spcPts val="0"/>
                        </a:spcAft>
                      </a:pPr>
                      <a:r>
                        <a:rPr lang="en-GB" sz="28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Practical Evidence-Building on DD</a:t>
                      </a:r>
                      <a:endPar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8.1</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10.6</a:t>
                      </a:r>
                    </a:p>
                  </a:txBody>
                  <a:tcPr anchor="ctr"/>
                </a:tc>
                <a:tc>
                  <a:txBody>
                    <a:bodyPr/>
                    <a:lstStyle/>
                    <a:p>
                      <a:pPr algn="ctr" fontAlgn="t">
                        <a:spcBef>
                          <a:spcPts val="0"/>
                        </a:spcBef>
                        <a:spcAft>
                          <a:spcPts val="0"/>
                        </a:spcAft>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 30%</a:t>
                      </a:r>
                    </a:p>
                  </a:txBody>
                  <a:tcPr anchor="ctr"/>
                </a:tc>
                <a:extLst>
                  <a:ext uri="{0D108BD9-81ED-4DB2-BD59-A6C34878D82A}">
                    <a16:rowId xmlns:a16="http://schemas.microsoft.com/office/drawing/2014/main" val="4121111769"/>
                  </a:ext>
                </a:extLst>
              </a:tr>
              <a:tr h="561868">
                <a:tc>
                  <a:txBody>
                    <a:bodyPr/>
                    <a:lstStyle/>
                    <a:p>
                      <a:pPr algn="ctr" fontAlgn="t">
                        <a:spcBef>
                          <a:spcPts val="0"/>
                        </a:spcBef>
                        <a:spcAft>
                          <a:spcPts val="0"/>
                        </a:spcAft>
                      </a:pPr>
                      <a:endParaRPr lang="en-US" sz="28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l" rtl="0" fontAlgn="t">
                        <a:spcBef>
                          <a:spcPts val="0"/>
                        </a:spcBef>
                        <a:spcAft>
                          <a:spcPts val="0"/>
                        </a:spcAft>
                      </a:pPr>
                      <a:r>
                        <a:rPr lang="en-US" sz="28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DD</a:t>
                      </a:r>
                    </a:p>
                  </a:txBody>
                  <a:tcPr/>
                </a:tc>
                <a:tc>
                  <a:txBody>
                    <a:bodyPr/>
                    <a:lstStyle/>
                    <a:p>
                      <a:pPr algn="ctr" fontAlgn="t">
                        <a:spcBef>
                          <a:spcPts val="0"/>
                        </a:spcBef>
                        <a:spcAft>
                          <a:spcPts val="0"/>
                        </a:spcAft>
                      </a:pPr>
                      <a:r>
                        <a:rPr lang="en-US" sz="28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37.4</a:t>
                      </a:r>
                    </a:p>
                  </a:txBody>
                  <a:tcPr/>
                </a:tc>
                <a:tc>
                  <a:txBody>
                    <a:bodyPr/>
                    <a:lstStyle/>
                    <a:p>
                      <a:pPr algn="ctr" fontAlgn="t">
                        <a:spcBef>
                          <a:spcPts val="0"/>
                        </a:spcBef>
                        <a:spcAft>
                          <a:spcPts val="0"/>
                        </a:spcAft>
                      </a:pPr>
                      <a:r>
                        <a:rPr lang="en-US" sz="28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38.7</a:t>
                      </a:r>
                    </a:p>
                  </a:txBody>
                  <a:tcPr/>
                </a:tc>
                <a:tc>
                  <a:txBody>
                    <a:bodyPr/>
                    <a:lstStyle/>
                    <a:p>
                      <a:pPr marL="0" marR="0" lvl="0" indent="0" algn="ctr" defTabSz="457200" rtl="0" eaLnBrk="1" fontAlgn="t" latinLnBrk="0" hangingPunct="1">
                        <a:lnSpc>
                          <a:spcPct val="100000"/>
                        </a:lnSpc>
                        <a:spcBef>
                          <a:spcPts val="0"/>
                        </a:spcBef>
                        <a:spcAft>
                          <a:spcPts val="0"/>
                        </a:spcAft>
                        <a:buClrTx/>
                        <a:buSzTx/>
                        <a:buFontTx/>
                        <a:buNone/>
                        <a:tabLst/>
                        <a:defRPr/>
                      </a:pPr>
                      <a:r>
                        <a:rPr lang="en-US" sz="2800" b="1" i="0" u="none" strike="noStrike" dirty="0">
                          <a:effectLst/>
                          <a:latin typeface="Calibri" panose="020F0502020204030204" pitchFamily="34" charset="0"/>
                          <a:ea typeface="Calibri" panose="020F0502020204030204" pitchFamily="34" charset="0"/>
                          <a:cs typeface="Calibri" panose="020F0502020204030204" pitchFamily="34" charset="0"/>
                        </a:rPr>
                        <a:t>↑ 3%</a:t>
                      </a:r>
                    </a:p>
                  </a:txBody>
                  <a:tcPr/>
                </a:tc>
                <a:extLst>
                  <a:ext uri="{0D108BD9-81ED-4DB2-BD59-A6C34878D82A}">
                    <a16:rowId xmlns:a16="http://schemas.microsoft.com/office/drawing/2014/main" val="2182890232"/>
                  </a:ext>
                </a:extLst>
              </a:tr>
            </a:tbl>
          </a:graphicData>
        </a:graphic>
      </p:graphicFrame>
    </p:spTree>
    <p:extLst>
      <p:ext uri="{BB962C8B-B14F-4D97-AF65-F5344CB8AC3E}">
        <p14:creationId xmlns:p14="http://schemas.microsoft.com/office/powerpoint/2010/main" val="2787143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432" y="631365"/>
            <a:ext cx="5903644" cy="640445"/>
          </a:xfrm>
        </p:spPr>
        <p:txBody>
          <a:bodyPr>
            <a:normAutofit/>
          </a:bodyPr>
          <a:lstStyle/>
          <a:p>
            <a:r>
              <a:rPr lang="en-US" b="1" dirty="0">
                <a:solidFill>
                  <a:srgbClr val="FF0000"/>
                </a:solidFill>
              </a:rPr>
              <a:t>CONCLUSION</a:t>
            </a:r>
          </a:p>
        </p:txBody>
      </p:sp>
      <p:sp>
        <p:nvSpPr>
          <p:cNvPr id="3" name="Content Placeholder 2"/>
          <p:cNvSpPr>
            <a:spLocks noGrp="1"/>
          </p:cNvSpPr>
          <p:nvPr>
            <p:ph idx="1"/>
          </p:nvPr>
        </p:nvSpPr>
        <p:spPr>
          <a:xfrm>
            <a:off x="804761" y="1271810"/>
            <a:ext cx="10787975" cy="5241020"/>
          </a:xfrm>
          <a:solidFill>
            <a:schemeClr val="bg1"/>
          </a:solidFill>
        </p:spPr>
        <p:txBody>
          <a:bodyPr>
            <a:noAutofit/>
          </a:bodyPr>
          <a:lstStyle/>
          <a:p>
            <a:pPr algn="just">
              <a:spcBef>
                <a:spcPts val="0"/>
              </a:spcBef>
              <a:spcAft>
                <a:spcPts val="2400"/>
              </a:spcAft>
            </a:pPr>
            <a:r>
              <a:rPr lang="en-GB" sz="2800" dirty="0">
                <a:solidFill>
                  <a:schemeClr val="tx1"/>
                </a:solidFill>
              </a:rPr>
              <a:t>There is progress in the overall performance of the National Roadmap though minimal.</a:t>
            </a:r>
          </a:p>
          <a:p>
            <a:pPr algn="just">
              <a:spcBef>
                <a:spcPts val="0"/>
              </a:spcBef>
              <a:spcAft>
                <a:spcPts val="2400"/>
              </a:spcAft>
            </a:pPr>
            <a:r>
              <a:rPr lang="en-GB" sz="2800" kern="1200" dirty="0" err="1">
                <a:solidFill>
                  <a:schemeClr val="dk1"/>
                </a:solidFill>
                <a:effectLst/>
                <a:ea typeface="Calibri" panose="020F0502020204030204" pitchFamily="34" charset="0"/>
                <a:cs typeface="Calibri" panose="020F0502020204030204" pitchFamily="34" charset="0"/>
              </a:rPr>
              <a:t>HPTRP</a:t>
            </a:r>
            <a:r>
              <a:rPr lang="en-GB" sz="2800" kern="1200" dirty="0">
                <a:solidFill>
                  <a:schemeClr val="dk1"/>
                </a:solidFill>
                <a:effectLst/>
                <a:ea typeface="Calibri" panose="020F0502020204030204" pitchFamily="34" charset="0"/>
                <a:cs typeface="Calibri" panose="020F0502020204030204" pitchFamily="34" charset="0"/>
              </a:rPr>
              <a:t>/</a:t>
            </a:r>
            <a:r>
              <a:rPr lang="en-GB" sz="2800" kern="1200" dirty="0" err="1">
                <a:solidFill>
                  <a:schemeClr val="dk1"/>
                </a:solidFill>
                <a:effectLst/>
                <a:ea typeface="Calibri" panose="020F0502020204030204" pitchFamily="34" charset="0"/>
                <a:cs typeface="Calibri" panose="020F0502020204030204" pitchFamily="34" charset="0"/>
              </a:rPr>
              <a:t>UNFPA</a:t>
            </a:r>
            <a:r>
              <a:rPr lang="en-GB" sz="2800" kern="1200" dirty="0">
                <a:solidFill>
                  <a:schemeClr val="dk1"/>
                </a:solidFill>
                <a:effectLst/>
                <a:ea typeface="Calibri" panose="020F0502020204030204" pitchFamily="34" charset="0"/>
                <a:cs typeface="Calibri" panose="020F0502020204030204" pitchFamily="34" charset="0"/>
              </a:rPr>
              <a:t> collaboration is yielding much fruits as Practical Evidence-Building on DD leads the pack</a:t>
            </a:r>
          </a:p>
          <a:p>
            <a:pPr algn="just">
              <a:spcBef>
                <a:spcPts val="0"/>
              </a:spcBef>
              <a:spcAft>
                <a:spcPts val="2400"/>
              </a:spcAft>
            </a:pPr>
            <a:r>
              <a:rPr lang="en-US" sz="2800" dirty="0">
                <a:solidFill>
                  <a:schemeClr val="tx1"/>
                </a:solidFill>
                <a:ea typeface="Calibri" panose="020F0502020204030204" pitchFamily="34" charset="0"/>
                <a:cs typeface="Times New Roman" panose="02020603050405020304" pitchFamily="18" charset="0"/>
              </a:rPr>
              <a:t>Some progress have been recorded Health and Wellbeing and Employment and Entrepreneurship.</a:t>
            </a:r>
          </a:p>
          <a:p>
            <a:pPr algn="just">
              <a:spcBef>
                <a:spcPts val="0"/>
              </a:spcBef>
              <a:spcAft>
                <a:spcPts val="2400"/>
              </a:spcAft>
            </a:pPr>
            <a:r>
              <a:rPr lang="en-US" sz="2800" dirty="0">
                <a:solidFill>
                  <a:schemeClr val="tx1"/>
                </a:solidFill>
                <a:ea typeface="Calibri" panose="020F0502020204030204" pitchFamily="34" charset="0"/>
                <a:cs typeface="Times New Roman" panose="02020603050405020304" pitchFamily="18" charset="0"/>
              </a:rPr>
              <a:t>Efforts are still far from enough in education and skill development and governance and youth participation.</a:t>
            </a:r>
          </a:p>
          <a:p>
            <a:pPr algn="just">
              <a:spcBef>
                <a:spcPts val="0"/>
              </a:spcBef>
              <a:spcAft>
                <a:spcPts val="2400"/>
              </a:spcAft>
            </a:pPr>
            <a:r>
              <a:rPr lang="en-US" sz="2800" dirty="0">
                <a:solidFill>
                  <a:schemeClr val="tx1"/>
                </a:solidFill>
                <a:ea typeface="Calibri" panose="020F0502020204030204" pitchFamily="34" charset="0"/>
                <a:cs typeface="Times New Roman" panose="02020603050405020304" pitchFamily="18" charset="0"/>
              </a:rPr>
              <a:t>Work in progress – </a:t>
            </a:r>
            <a:r>
              <a:rPr lang="en-US" sz="2800" dirty="0" err="1">
                <a:solidFill>
                  <a:schemeClr val="tx1"/>
                </a:solidFill>
                <a:ea typeface="Calibri" panose="020F0502020204030204" pitchFamily="34" charset="0"/>
                <a:cs typeface="Times New Roman" panose="02020603050405020304" pitchFamily="18" charset="0"/>
              </a:rPr>
              <a:t>FGD</a:t>
            </a:r>
            <a:r>
              <a:rPr lang="en-US" sz="2800" dirty="0">
                <a:solidFill>
                  <a:schemeClr val="tx1"/>
                </a:solidFill>
                <a:ea typeface="Calibri" panose="020F0502020204030204" pitchFamily="34" charset="0"/>
                <a:cs typeface="Times New Roman" panose="02020603050405020304" pitchFamily="18" charset="0"/>
              </a:rPr>
              <a:t> for triangulation</a:t>
            </a:r>
          </a:p>
        </p:txBody>
      </p:sp>
      <p:sp>
        <p:nvSpPr>
          <p:cNvPr id="4" name="Slide Number Placeholder 3"/>
          <p:cNvSpPr>
            <a:spLocks noGrp="1"/>
          </p:cNvSpPr>
          <p:nvPr>
            <p:ph type="sldNum" sz="quarter" idx="12"/>
          </p:nvPr>
        </p:nvSpPr>
        <p:spPr/>
        <p:txBody>
          <a:bodyPr/>
          <a:lstStyle/>
          <a:p>
            <a:fld id="{FAEF9944-A4F6-4C59-AEBD-678D6480B8EA}" type="slidenum">
              <a:rPr lang="en-US" smtClean="0"/>
              <a:t>23</a:t>
            </a:fld>
            <a:endParaRPr lang="en-US" dirty="0"/>
          </a:p>
        </p:txBody>
      </p:sp>
    </p:spTree>
    <p:extLst>
      <p:ext uri="{BB962C8B-B14F-4D97-AF65-F5344CB8AC3E}">
        <p14:creationId xmlns:p14="http://schemas.microsoft.com/office/powerpoint/2010/main" val="259453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2"/>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12228C47-14E6-944E-B14D-68769B8F8673}" type="slidenum">
              <a:rPr lang="en-GB">
                <a:solidFill>
                  <a:srgbClr val="FFFFFF"/>
                </a:solidFill>
              </a:rPr>
              <a:pPr fontAlgn="base">
                <a:spcBef>
                  <a:spcPct val="0"/>
                </a:spcBef>
                <a:spcAft>
                  <a:spcPct val="0"/>
                </a:spcAft>
              </a:pPr>
              <a:t>24</a:t>
            </a:fld>
            <a:endParaRPr lang="en-GB">
              <a:solidFill>
                <a:srgbClr val="FFFFFF"/>
              </a:solidFill>
            </a:endParaRPr>
          </a:p>
        </p:txBody>
      </p:sp>
      <p:sp>
        <p:nvSpPr>
          <p:cNvPr id="4" name="TextBox 3">
            <a:extLst>
              <a:ext uri="{FF2B5EF4-FFF2-40B4-BE49-F238E27FC236}">
                <a16:creationId xmlns:a16="http://schemas.microsoft.com/office/drawing/2014/main" id="{6BAD4B4B-0B6D-48A7-9357-E00E0066AE65}"/>
              </a:ext>
            </a:extLst>
          </p:cNvPr>
          <p:cNvSpPr txBox="1"/>
          <p:nvPr/>
        </p:nvSpPr>
        <p:spPr>
          <a:xfrm>
            <a:off x="3680848" y="2395258"/>
            <a:ext cx="6415652" cy="830997"/>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a:defRPr/>
            </a:pPr>
            <a:r>
              <a:rPr lang="en-GB" sz="4800" b="1" dirty="0">
                <a:latin typeface="Agency FB" panose="020B0503020202020204" pitchFamily="34" charset="0"/>
              </a:rPr>
              <a:t>Thank you for your attention</a:t>
            </a:r>
            <a:endParaRPr lang="en-US" sz="4800" b="1" dirty="0">
              <a:latin typeface="Agency FB" panose="020B0503020202020204" pitchFamily="34" charset="0"/>
            </a:endParaRPr>
          </a:p>
        </p:txBody>
      </p:sp>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4336" y="3954971"/>
            <a:ext cx="1742506" cy="1921606"/>
          </a:xfrm>
          <a:prstGeom prst="rect">
            <a:avLst/>
          </a:prstGeom>
          <a:noFill/>
          <a:ln>
            <a:noFill/>
          </a:ln>
        </p:spPr>
      </p:pic>
      <p:sp>
        <p:nvSpPr>
          <p:cNvPr id="2" name="Rectangle 1"/>
          <p:cNvSpPr/>
          <p:nvPr/>
        </p:nvSpPr>
        <p:spPr>
          <a:xfrm>
            <a:off x="0" y="5876577"/>
            <a:ext cx="3833247" cy="981423"/>
          </a:xfrm>
          <a:prstGeom prst="rect">
            <a:avLst/>
          </a:prstGeom>
        </p:spPr>
        <p:txBody>
          <a:bodyPr wrap="square">
            <a:spAutoFit/>
          </a:bodyPr>
          <a:lstStyle/>
          <a:p>
            <a:pPr algn="ctr">
              <a:lnSpc>
                <a:spcPct val="107000"/>
              </a:lnSpc>
              <a:spcAft>
                <a:spcPts val="0"/>
              </a:spcAft>
            </a:pPr>
            <a:r>
              <a:rPr lang="en-GB" b="1" dirty="0">
                <a:solidFill>
                  <a:srgbClr val="000000"/>
                </a:solidFill>
                <a:latin typeface="Calibri" panose="020F0502020204030204" pitchFamily="34" charset="0"/>
                <a:ea typeface="Calibri" panose="020F0502020204030204" pitchFamily="34" charset="0"/>
                <a:cs typeface="Calibri" panose="020F0502020204030204" pitchFamily="34" charset="0"/>
              </a:rPr>
              <a:t>Health Policy Training and Research Programme (HPTRP)</a:t>
            </a:r>
          </a:p>
          <a:p>
            <a:pPr algn="ctr">
              <a:lnSpc>
                <a:spcPct val="107000"/>
              </a:lnSpc>
              <a:spcAft>
                <a:spcPts val="0"/>
              </a:spcAft>
            </a:pPr>
            <a:r>
              <a:rPr lang="en-GB" b="1" dirty="0">
                <a:solidFill>
                  <a:srgbClr val="000000"/>
                </a:solidFill>
                <a:latin typeface="Calibri" panose="020F0502020204030204" pitchFamily="34" charset="0"/>
                <a:ea typeface="Calibri" panose="020F0502020204030204" pitchFamily="34" charset="0"/>
                <a:cs typeface="Calibri" panose="020F0502020204030204" pitchFamily="34" charset="0"/>
              </a:rPr>
              <a:t>University of Ibadan, Nigeria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69675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AF491C-7D08-4B67-8421-2AB4C5DE6588}"/>
              </a:ext>
            </a:extLst>
          </p:cNvPr>
          <p:cNvSpPr>
            <a:spLocks noGrp="1"/>
          </p:cNvSpPr>
          <p:nvPr>
            <p:ph type="title"/>
          </p:nvPr>
        </p:nvSpPr>
        <p:spPr>
          <a:xfrm>
            <a:off x="1286582" y="1149203"/>
            <a:ext cx="3012216" cy="3721678"/>
          </a:xfrm>
        </p:spPr>
        <p:txBody>
          <a:bodyPr>
            <a:normAutofit/>
          </a:bodyPr>
          <a:lstStyle/>
          <a:p>
            <a:r>
              <a:rPr lang="en-GB" sz="3300" b="1" dirty="0"/>
              <a:t>How is the concept of demographic dividend shaping policy and practice?</a:t>
            </a:r>
          </a:p>
        </p:txBody>
      </p:sp>
      <p:sp>
        <p:nvSpPr>
          <p:cNvPr id="11"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NG"/>
          </a:p>
        </p:txBody>
      </p:sp>
      <p:sp>
        <p:nvSpPr>
          <p:cNvPr id="4" name="Slide Number Placeholder 3"/>
          <p:cNvSpPr>
            <a:spLocks noGrp="1"/>
          </p:cNvSpPr>
          <p:nvPr>
            <p:ph type="sldNum" sz="quarter" idx="12"/>
          </p:nvPr>
        </p:nvSpPr>
        <p:spPr>
          <a:xfrm>
            <a:off x="188548" y="1223674"/>
            <a:ext cx="596886" cy="365125"/>
          </a:xfrm>
        </p:spPr>
        <p:txBody>
          <a:bodyPr>
            <a:normAutofit/>
          </a:bodyPr>
          <a:lstStyle/>
          <a:p>
            <a:pPr>
              <a:lnSpc>
                <a:spcPct val="90000"/>
              </a:lnSpc>
              <a:spcAft>
                <a:spcPts val="600"/>
              </a:spcAft>
            </a:pPr>
            <a:fld id="{FAEF9944-A4F6-4C59-AEBD-678D6480B8EA}" type="slidenum">
              <a:rPr lang="en-US" sz="1900">
                <a:solidFill>
                  <a:srgbClr val="FFFFFF"/>
                </a:solidFill>
              </a:rPr>
              <a:pPr>
                <a:lnSpc>
                  <a:spcPct val="90000"/>
                </a:lnSpc>
                <a:spcAft>
                  <a:spcPts val="600"/>
                </a:spcAft>
              </a:pPr>
              <a:t>3</a:t>
            </a:fld>
            <a:endParaRPr lang="en-US" sz="1900">
              <a:solidFill>
                <a:srgbClr val="FFFFFF"/>
              </a:solidFill>
            </a:endParaRPr>
          </a:p>
        </p:txBody>
      </p:sp>
      <p:sp>
        <p:nvSpPr>
          <p:cNvPr id="3" name="Content Placeholder 2">
            <a:extLst>
              <a:ext uri="{FF2B5EF4-FFF2-40B4-BE49-F238E27FC236}">
                <a16:creationId xmlns:a16="http://schemas.microsoft.com/office/drawing/2014/main" id="{35D1779A-E3B7-4224-AB78-DAFA74317F5E}"/>
              </a:ext>
            </a:extLst>
          </p:cNvPr>
          <p:cNvSpPr>
            <a:spLocks noGrp="1"/>
          </p:cNvSpPr>
          <p:nvPr>
            <p:ph idx="1"/>
          </p:nvPr>
        </p:nvSpPr>
        <p:spPr>
          <a:xfrm>
            <a:off x="4781959" y="457199"/>
            <a:ext cx="7305266" cy="6076951"/>
          </a:xfrm>
        </p:spPr>
        <p:txBody>
          <a:bodyPr>
            <a:normAutofit fontScale="85000" lnSpcReduction="10000"/>
          </a:bodyPr>
          <a:lstStyle/>
          <a:p>
            <a:pPr algn="just">
              <a:lnSpc>
                <a:spcPct val="110000"/>
              </a:lnSpc>
              <a:spcBef>
                <a:spcPts val="600"/>
              </a:spcBef>
            </a:pPr>
            <a:r>
              <a:rPr lang="en-GB" sz="2400" i="1" dirty="0">
                <a:latin typeface="+mj-lt"/>
              </a:rPr>
              <a:t>“…</a:t>
            </a:r>
            <a:r>
              <a:rPr lang="en-US" sz="2400" i="1" dirty="0">
                <a:latin typeface="+mj-lt"/>
              </a:rPr>
              <a:t>demographic dividend lens offers a strategic basis for focusing and prioritizing investments in people in general and the youth in particular, in order to achieve sustainable development, inclusive economic growth, and to build "an integrated, prosperous and peaceful Africa, which is driven by its own citizens and representing a dynamic force in the international arena”</a:t>
            </a:r>
            <a:endParaRPr lang="en-US" sz="2400" i="1" u="sng" dirty="0">
              <a:latin typeface="+mj-lt"/>
            </a:endParaRPr>
          </a:p>
          <a:p>
            <a:pPr lvl="8" algn="r">
              <a:lnSpc>
                <a:spcPct val="90000"/>
              </a:lnSpc>
            </a:pPr>
            <a:r>
              <a:rPr lang="en-US" sz="2400" i="1" dirty="0">
                <a:latin typeface="+mj-lt"/>
              </a:rPr>
              <a:t>(African Union, 2016)</a:t>
            </a:r>
          </a:p>
          <a:p>
            <a:pPr marL="3657600" lvl="8" indent="0">
              <a:lnSpc>
                <a:spcPct val="90000"/>
              </a:lnSpc>
              <a:buNone/>
            </a:pPr>
            <a:endParaRPr lang="en-US" sz="2400" i="1" u="sng" dirty="0">
              <a:latin typeface="+mj-lt"/>
            </a:endParaRPr>
          </a:p>
          <a:p>
            <a:pPr algn="just">
              <a:spcBef>
                <a:spcPts val="600"/>
              </a:spcBef>
            </a:pPr>
            <a:r>
              <a:rPr lang="en-GB" sz="2400" dirty="0">
                <a:latin typeface="+mj-lt"/>
              </a:rPr>
              <a:t>“</a:t>
            </a:r>
            <a:r>
              <a:rPr lang="en-GB" sz="2400" i="1" dirty="0">
                <a:latin typeface="+mj-lt"/>
              </a:rPr>
              <a:t>In the next 50 years Africa’s biggest single asset but also its potential Achilles heel will be its youthful population. The upside risk of the youth population is their contribution to economic growth resulting in increased incomes and employment. The downside risk is the inability to provide gainful employment for them thus creating a potential source of instability.”</a:t>
            </a:r>
          </a:p>
          <a:p>
            <a:pPr marL="2152650" lvl="5" algn="r">
              <a:lnSpc>
                <a:spcPct val="120000"/>
              </a:lnSpc>
              <a:spcBef>
                <a:spcPts val="600"/>
              </a:spcBef>
            </a:pPr>
            <a:r>
              <a:rPr lang="en-GB" sz="2200" i="1" dirty="0">
                <a:latin typeface="+mj-lt"/>
              </a:rPr>
              <a:t>(Agenda 2063, First Ten-Year Implementation Plan 2014–2023, p. 127)</a:t>
            </a:r>
          </a:p>
        </p:txBody>
      </p:sp>
    </p:spTree>
    <p:extLst>
      <p:ext uri="{BB962C8B-B14F-4D97-AF65-F5344CB8AC3E}">
        <p14:creationId xmlns:p14="http://schemas.microsoft.com/office/powerpoint/2010/main" val="19854475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192" y="17080"/>
            <a:ext cx="8897565" cy="623319"/>
          </a:xfrm>
        </p:spPr>
        <p:txBody>
          <a:bodyPr>
            <a:normAutofit fontScale="90000"/>
          </a:bodyPr>
          <a:lstStyle/>
          <a:p>
            <a:r>
              <a:rPr lang="en-US" b="1" dirty="0">
                <a:solidFill>
                  <a:schemeClr val="tx1"/>
                </a:solidFill>
              </a:rPr>
              <a:t>Introduction</a:t>
            </a:r>
          </a:p>
        </p:txBody>
      </p:sp>
      <p:sp>
        <p:nvSpPr>
          <p:cNvPr id="5" name="Content Placeholder 2">
            <a:extLst>
              <a:ext uri="{FF2B5EF4-FFF2-40B4-BE49-F238E27FC236}">
                <a16:creationId xmlns:a16="http://schemas.microsoft.com/office/drawing/2014/main" id="{7303F992-3176-0279-296F-0AA363E1B953}"/>
              </a:ext>
            </a:extLst>
          </p:cNvPr>
          <p:cNvSpPr>
            <a:spLocks noGrp="1"/>
          </p:cNvSpPr>
          <p:nvPr>
            <p:ph idx="1"/>
          </p:nvPr>
        </p:nvSpPr>
        <p:spPr>
          <a:xfrm>
            <a:off x="531812" y="640399"/>
            <a:ext cx="11270457" cy="5931282"/>
          </a:xfrm>
          <a:solidFill>
            <a:schemeClr val="bg1">
              <a:lumMod val="95000"/>
            </a:schemeClr>
          </a:solidFill>
        </p:spPr>
        <p:txBody>
          <a:bodyPr>
            <a:noAutofit/>
          </a:bodyPr>
          <a:lstStyle/>
          <a:p>
            <a:pPr algn="just">
              <a:spcBef>
                <a:spcPts val="0"/>
              </a:spcBef>
              <a:spcAft>
                <a:spcPts val="600"/>
              </a:spcAft>
            </a:pPr>
            <a:r>
              <a:rPr lang="en-GB" sz="2800" b="1" i="1" dirty="0">
                <a:solidFill>
                  <a:schemeClr val="tx1"/>
                </a:solidFill>
                <a:latin typeface="Calibri" panose="020F0502020204030204" pitchFamily="34" charset="0"/>
                <a:ea typeface="Calibri" panose="020F0502020204030204" pitchFamily="34" charset="0"/>
                <a:cs typeface="Calibri" panose="020F0502020204030204" pitchFamily="34" charset="0"/>
              </a:rPr>
              <a:t>Roadmaps for harnessing DD in Africa and Nigeria</a:t>
            </a:r>
          </a:p>
          <a:p>
            <a:pPr lvl="1" algn="just">
              <a:spcBef>
                <a:spcPts val="0"/>
              </a:spcBef>
              <a:spcAft>
                <a:spcPts val="600"/>
              </a:spcAft>
            </a:pP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A continental initiative, following AU Assembly Decision </a:t>
            </a:r>
            <a:r>
              <a:rPr lang="en-GB" sz="2800" dirty="0">
                <a:solidFill>
                  <a:srgbClr val="000000"/>
                </a:solidFill>
                <a:latin typeface="Calibri" panose="020F0502020204030204" pitchFamily="34" charset="0"/>
                <a:ea typeface="Calibri" panose="020F0502020204030204" pitchFamily="34" charset="0"/>
                <a:cs typeface="Calibri" panose="020F0502020204030204" pitchFamily="34" charset="0"/>
              </a:rPr>
              <a:t>(Assembly/AU/</a:t>
            </a:r>
            <a:r>
              <a:rPr lang="en-GB" sz="2800" dirty="0" err="1">
                <a:solidFill>
                  <a:srgbClr val="000000"/>
                </a:solidFill>
                <a:latin typeface="Calibri" panose="020F0502020204030204" pitchFamily="34" charset="0"/>
                <a:ea typeface="Calibri" panose="020F0502020204030204" pitchFamily="34" charset="0"/>
                <a:cs typeface="Calibri" panose="020F0502020204030204" pitchFamily="34" charset="0"/>
              </a:rPr>
              <a:t>Dec.601</a:t>
            </a:r>
            <a:r>
              <a:rPr lang="en-GB" sz="2800" dirty="0">
                <a:solidFill>
                  <a:srgbClr val="000000"/>
                </a:solidFill>
                <a:latin typeface="Calibri" panose="020F0502020204030204" pitchFamily="34" charset="0"/>
                <a:ea typeface="Calibri" panose="020F0502020204030204" pitchFamily="34" charset="0"/>
                <a:cs typeface="Calibri" panose="020F0502020204030204" pitchFamily="34" charset="0"/>
              </a:rPr>
              <a:t> (XXVI).</a:t>
            </a:r>
          </a:p>
          <a:p>
            <a:pPr lvl="1" algn="just">
              <a:spcBef>
                <a:spcPts val="0"/>
              </a:spcBef>
              <a:spcAft>
                <a:spcPts val="600"/>
              </a:spcAft>
            </a:pPr>
            <a:r>
              <a:rPr lang="en-GB" sz="2800" dirty="0">
                <a:solidFill>
                  <a:srgbClr val="000000"/>
                </a:solidFill>
                <a:latin typeface="Calibri" panose="020F0502020204030204" pitchFamily="34" charset="0"/>
                <a:ea typeface="Calibri" panose="020F0502020204030204" pitchFamily="34" charset="0"/>
                <a:cs typeface="Calibri" panose="020F0502020204030204" pitchFamily="34" charset="0"/>
              </a:rPr>
              <a:t>Contains key deliverables and milestones to be delivered over a given timeline.</a:t>
            </a:r>
            <a:endPar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lgn="just">
              <a:spcBef>
                <a:spcPts val="0"/>
              </a:spcBef>
              <a:spcAft>
                <a:spcPts val="600"/>
              </a:spcAft>
            </a:pP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Nigeria is a federation of 36 States and a Federal Capital Territory (FCT). </a:t>
            </a:r>
          </a:p>
          <a:p>
            <a:pPr lvl="1" algn="just">
              <a:spcBef>
                <a:spcPts val="0"/>
              </a:spcBef>
              <a:spcAft>
                <a:spcPts val="600"/>
              </a:spcAft>
            </a:pP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Creating and harnessing the demographic dividend (DD) in the country requires in-depth consideration of the peculiarity of each federating unit.</a:t>
            </a:r>
          </a:p>
          <a:p>
            <a:pPr lvl="1" algn="just">
              <a:spcBef>
                <a:spcPts val="0"/>
              </a:spcBef>
              <a:spcAft>
                <a:spcPts val="600"/>
              </a:spcAft>
            </a:pP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The heterogeneity necessitates that distinct roadmap be prepared </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for national and each subnational.</a:t>
            </a:r>
          </a:p>
          <a:p>
            <a:pPr lvl="1" algn="just">
              <a:spcBef>
                <a:spcPts val="0"/>
              </a:spcBef>
              <a:spcAft>
                <a:spcPts val="600"/>
              </a:spcAft>
            </a:pP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Developed in July 2017 with 5-year implementation cycle.</a:t>
            </a:r>
          </a:p>
        </p:txBody>
      </p:sp>
      <p:sp>
        <p:nvSpPr>
          <p:cNvPr id="4" name="Slide Number Placeholder 3"/>
          <p:cNvSpPr>
            <a:spLocks noGrp="1"/>
          </p:cNvSpPr>
          <p:nvPr>
            <p:ph type="sldNum" sz="quarter" idx="12"/>
          </p:nvPr>
        </p:nvSpPr>
        <p:spPr/>
        <p:txBody>
          <a:bodyPr/>
          <a:lstStyle/>
          <a:p>
            <a:fld id="{FAEF9944-A4F6-4C59-AEBD-678D6480B8EA}" type="slidenum">
              <a:rPr lang="en-US" smtClean="0"/>
              <a:t>4</a:t>
            </a:fld>
            <a:endParaRPr lang="en-US" dirty="0"/>
          </a:p>
        </p:txBody>
      </p:sp>
    </p:spTree>
    <p:extLst>
      <p:ext uri="{BB962C8B-B14F-4D97-AF65-F5344CB8AC3E}">
        <p14:creationId xmlns:p14="http://schemas.microsoft.com/office/powerpoint/2010/main" val="284121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8492EF-2C91-44A4-AE08-9507AAFD8CBB}"/>
              </a:ext>
            </a:extLst>
          </p:cNvPr>
          <p:cNvSpPr>
            <a:spLocks noGrp="1"/>
          </p:cNvSpPr>
          <p:nvPr>
            <p:ph type="sldNum" sz="quarter" idx="12"/>
          </p:nvPr>
        </p:nvSpPr>
        <p:spPr>
          <a:xfrm>
            <a:off x="531812" y="787782"/>
            <a:ext cx="779767" cy="365125"/>
          </a:xfrm>
        </p:spPr>
        <p:txBody>
          <a:bodyPr/>
          <a:lstStyle/>
          <a:p>
            <a:fld id="{7FAC2B6D-3672-4992-8835-362C8E4B9417}" type="slidenum">
              <a:rPr lang="en-GB" smtClean="0"/>
              <a:pPr/>
              <a:t>5</a:t>
            </a:fld>
            <a:endParaRPr lang="en-GB" dirty="0"/>
          </a:p>
        </p:txBody>
      </p:sp>
      <p:sp>
        <p:nvSpPr>
          <p:cNvPr id="5" name="Title 1">
            <a:extLst>
              <a:ext uri="{FF2B5EF4-FFF2-40B4-BE49-F238E27FC236}">
                <a16:creationId xmlns:a16="http://schemas.microsoft.com/office/drawing/2014/main" id="{657A5D41-7B4B-4875-BBA5-CE79395C8F56}"/>
              </a:ext>
            </a:extLst>
          </p:cNvPr>
          <p:cNvSpPr txBox="1">
            <a:spLocks/>
          </p:cNvSpPr>
          <p:nvPr/>
        </p:nvSpPr>
        <p:spPr>
          <a:xfrm>
            <a:off x="3145697" y="677527"/>
            <a:ext cx="6134099" cy="700267"/>
          </a:xfrm>
          <a:prstGeom prst="rect">
            <a:avLst/>
          </a:prstGeom>
        </p:spPr>
        <p:txBody>
          <a:bodyPr vert="horz" lIns="91440" tIns="45720" rIns="91440" bIns="45720" rtlCol="0" anchor="t">
            <a:normAutofit fontScale="85000"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sz="4400" b="1" dirty="0">
                <a:solidFill>
                  <a:schemeClr val="tx1"/>
                </a:solidFill>
              </a:rPr>
              <a:t>The working collaboration</a:t>
            </a:r>
            <a:endParaRPr lang="en-US" sz="4400" b="1" dirty="0">
              <a:solidFill>
                <a:schemeClr val="tx1"/>
              </a:solidFill>
            </a:endParaRPr>
          </a:p>
        </p:txBody>
      </p:sp>
      <p:graphicFrame>
        <p:nvGraphicFramePr>
          <p:cNvPr id="10" name="Diagram 9">
            <a:extLst>
              <a:ext uri="{FF2B5EF4-FFF2-40B4-BE49-F238E27FC236}">
                <a16:creationId xmlns:a16="http://schemas.microsoft.com/office/drawing/2014/main" id="{429C2D16-6239-47D7-93E0-0B2C5671FD66}"/>
              </a:ext>
            </a:extLst>
          </p:cNvPr>
          <p:cNvGraphicFramePr/>
          <p:nvPr>
            <p:extLst>
              <p:ext uri="{D42A27DB-BD31-4B8C-83A1-F6EECF244321}">
                <p14:modId xmlns:p14="http://schemas.microsoft.com/office/powerpoint/2010/main" val="1725253077"/>
              </p:ext>
            </p:extLst>
          </p:nvPr>
        </p:nvGraphicFramePr>
        <p:xfrm>
          <a:off x="2009016" y="1527550"/>
          <a:ext cx="8407463" cy="46535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4369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F1DA1-2380-29F6-65CE-4849694E6D2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13A7FE-A8CB-EA5B-A20B-B4587048980E}"/>
              </a:ext>
            </a:extLst>
          </p:cNvPr>
          <p:cNvSpPr>
            <a:spLocks noGrp="1"/>
          </p:cNvSpPr>
          <p:nvPr>
            <p:ph type="sldNum" sz="quarter" idx="12"/>
          </p:nvPr>
        </p:nvSpPr>
        <p:spPr>
          <a:xfrm>
            <a:off x="531812" y="787782"/>
            <a:ext cx="779767" cy="365125"/>
          </a:xfrm>
        </p:spPr>
        <p:txBody>
          <a:bodyPr/>
          <a:lstStyle/>
          <a:p>
            <a:fld id="{7FAC2B6D-3672-4992-8835-362C8E4B9417}" type="slidenum">
              <a:rPr lang="en-GB" smtClean="0"/>
              <a:pPr/>
              <a:t>6</a:t>
            </a:fld>
            <a:endParaRPr lang="en-GB" dirty="0"/>
          </a:p>
        </p:txBody>
      </p:sp>
      <p:graphicFrame>
        <p:nvGraphicFramePr>
          <p:cNvPr id="7" name="Table 5">
            <a:extLst>
              <a:ext uri="{FF2B5EF4-FFF2-40B4-BE49-F238E27FC236}">
                <a16:creationId xmlns:a16="http://schemas.microsoft.com/office/drawing/2014/main" id="{5590497B-875C-DE04-B7FB-B99854DB82BE}"/>
              </a:ext>
            </a:extLst>
          </p:cNvPr>
          <p:cNvGraphicFramePr>
            <a:graphicFrameLocks noGrp="1"/>
          </p:cNvGraphicFramePr>
          <p:nvPr>
            <p:extLst>
              <p:ext uri="{D42A27DB-BD31-4B8C-83A1-F6EECF244321}">
                <p14:modId xmlns:p14="http://schemas.microsoft.com/office/powerpoint/2010/main" val="1209252469"/>
              </p:ext>
            </p:extLst>
          </p:nvPr>
        </p:nvGraphicFramePr>
        <p:xfrm>
          <a:off x="1828800" y="1154942"/>
          <a:ext cx="8705850" cy="5266905"/>
        </p:xfrm>
        <a:graphic>
          <a:graphicData uri="http://schemas.openxmlformats.org/drawingml/2006/table">
            <a:tbl>
              <a:tblPr firstRow="1" bandRow="1">
                <a:tableStyleId>{F5AB1C69-6EDB-4FF4-983F-18BD219EF322}</a:tableStyleId>
              </a:tblPr>
              <a:tblGrid>
                <a:gridCol w="4245385">
                  <a:extLst>
                    <a:ext uri="{9D8B030D-6E8A-4147-A177-3AD203B41FA5}">
                      <a16:colId xmlns:a16="http://schemas.microsoft.com/office/drawing/2014/main" val="2321181489"/>
                    </a:ext>
                  </a:extLst>
                </a:gridCol>
                <a:gridCol w="4460465">
                  <a:extLst>
                    <a:ext uri="{9D8B030D-6E8A-4147-A177-3AD203B41FA5}">
                      <a16:colId xmlns:a16="http://schemas.microsoft.com/office/drawing/2014/main" val="429636118"/>
                    </a:ext>
                  </a:extLst>
                </a:gridCol>
              </a:tblGrid>
              <a:tr h="558070">
                <a:tc>
                  <a:txBody>
                    <a:bodyPr/>
                    <a:lstStyle/>
                    <a:p>
                      <a:pPr algn="ctr"/>
                      <a:r>
                        <a:rPr lang="en-US" sz="3200" dirty="0">
                          <a:latin typeface="Century Schoolbook" panose="02040604050505020304" pitchFamily="18" charset="0"/>
                          <a:cs typeface="Arial" panose="020B0604020202020204" pitchFamily="34" charset="0"/>
                        </a:rPr>
                        <a:t>Roadmap</a:t>
                      </a:r>
                      <a:endParaRPr lang="x-none" sz="32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sz="3200" dirty="0">
                          <a:latin typeface="Century Schoolbook" panose="02040604050505020304" pitchFamily="18" charset="0"/>
                          <a:cs typeface="Arial" panose="020B0604020202020204" pitchFamily="34" charset="0"/>
                        </a:rPr>
                        <a:t>When Developed?</a:t>
                      </a:r>
                      <a:endParaRPr lang="x-none" sz="3200" dirty="0">
                        <a:latin typeface="Century Schoolbook" panose="02040604050505020304" pitchFamily="18" charset="0"/>
                        <a:cs typeface="Arial" panose="020B0604020202020204" pitchFamily="34" charset="0"/>
                      </a:endParaRP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957506675"/>
                  </a:ext>
                </a:extLst>
              </a:tr>
              <a:tr h="520865">
                <a:tc>
                  <a:txBody>
                    <a:bodyPr/>
                    <a:lstStyle/>
                    <a:p>
                      <a:pPr algn="r"/>
                      <a:r>
                        <a:rPr lang="en-GB" sz="2800" dirty="0">
                          <a:latin typeface="Century Schoolbook" panose="02040604050505020304" pitchFamily="18" charset="0"/>
                          <a:cs typeface="Arial" panose="020B0604020202020204" pitchFamily="34" charset="0"/>
                        </a:rPr>
                        <a:t>African Union (AU)</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marL="173038" indent="0" algn="l"/>
                      <a:r>
                        <a:rPr lang="en-GB" sz="2800" i="1" dirty="0">
                          <a:latin typeface="Century Schoolbook" panose="02040604050505020304" pitchFamily="18" charset="0"/>
                          <a:cs typeface="Arial" panose="020B0604020202020204" pitchFamily="34" charset="0"/>
                        </a:rPr>
                        <a:t>January    2017</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56969465"/>
                  </a:ext>
                </a:extLst>
              </a:tr>
              <a:tr h="520865">
                <a:tc>
                  <a:txBody>
                    <a:bodyPr/>
                    <a:lstStyle/>
                    <a:p>
                      <a:pPr algn="r"/>
                      <a:r>
                        <a:rPr lang="en-GB" sz="2800" dirty="0">
                          <a:latin typeface="Century Schoolbook" panose="02040604050505020304" pitchFamily="18" charset="0"/>
                          <a:cs typeface="Arial" panose="020B0604020202020204" pitchFamily="34" charset="0"/>
                        </a:rPr>
                        <a:t>Nigeria (National)</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GB" sz="2800" i="1" dirty="0">
                          <a:latin typeface="Century Schoolbook" panose="02040604050505020304" pitchFamily="18" charset="0"/>
                          <a:cs typeface="Arial" panose="020B0604020202020204" pitchFamily="34" charset="0"/>
                        </a:rPr>
                        <a:t>July           2017</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61460373"/>
                  </a:ext>
                </a:extLst>
              </a:tr>
              <a:tr h="520865">
                <a:tc>
                  <a:txBody>
                    <a:bodyPr/>
                    <a:lstStyle/>
                    <a:p>
                      <a:pPr algn="r"/>
                      <a:r>
                        <a:rPr lang="en-GB" sz="2800" dirty="0">
                          <a:latin typeface="Century Schoolbook" panose="02040604050505020304" pitchFamily="18" charset="0"/>
                          <a:cs typeface="Arial" panose="020B0604020202020204" pitchFamily="34" charset="0"/>
                        </a:rPr>
                        <a:t>Lagos State</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GB" sz="2800" i="1" dirty="0">
                          <a:latin typeface="Century Schoolbook" panose="02040604050505020304" pitchFamily="18" charset="0"/>
                          <a:cs typeface="Arial" panose="020B0604020202020204" pitchFamily="34" charset="0"/>
                        </a:rPr>
                        <a:t>October      2018</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737608536"/>
                  </a:ext>
                </a:extLst>
              </a:tr>
              <a:tr h="520865">
                <a:tc>
                  <a:txBody>
                    <a:bodyPr/>
                    <a:lstStyle/>
                    <a:p>
                      <a:pPr algn="r"/>
                      <a:r>
                        <a:rPr lang="en-GB" sz="2800" dirty="0">
                          <a:latin typeface="Century Schoolbook" panose="02040604050505020304" pitchFamily="18" charset="0"/>
                          <a:cs typeface="Arial" panose="020B0604020202020204" pitchFamily="34" charset="0"/>
                        </a:rPr>
                        <a:t>Kaduna State</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GB" sz="2800" i="1" dirty="0">
                          <a:latin typeface="Century Schoolbook" panose="02040604050505020304" pitchFamily="18" charset="0"/>
                          <a:cs typeface="Arial" panose="020B0604020202020204" pitchFamily="34" charset="0"/>
                        </a:rPr>
                        <a:t>September 2019</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85768712"/>
                  </a:ext>
                </a:extLst>
              </a:tr>
              <a:tr h="520865">
                <a:tc>
                  <a:txBody>
                    <a:bodyPr/>
                    <a:lstStyle/>
                    <a:p>
                      <a:pPr algn="r"/>
                      <a:r>
                        <a:rPr lang="en-GB" sz="2800" dirty="0">
                          <a:latin typeface="Century Schoolbook" panose="02040604050505020304" pitchFamily="18" charset="0"/>
                          <a:cs typeface="Arial" panose="020B0604020202020204" pitchFamily="34" charset="0"/>
                        </a:rPr>
                        <a:t>FCT</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GB" sz="2800" i="1" dirty="0">
                          <a:latin typeface="Century Schoolbook" panose="02040604050505020304" pitchFamily="18" charset="0"/>
                          <a:cs typeface="Arial" panose="020B0604020202020204" pitchFamily="34" charset="0"/>
                        </a:rPr>
                        <a:t>October      2019</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50262842"/>
                  </a:ext>
                </a:extLst>
              </a:tr>
              <a:tr h="520865">
                <a:tc>
                  <a:txBody>
                    <a:bodyPr/>
                    <a:lstStyle/>
                    <a:p>
                      <a:pPr algn="r"/>
                      <a:r>
                        <a:rPr lang="en-GB" sz="2800" dirty="0">
                          <a:solidFill>
                            <a:schemeClr val="tx1"/>
                          </a:solidFill>
                          <a:latin typeface="Century Schoolbook" panose="02040604050505020304" pitchFamily="18" charset="0"/>
                          <a:cs typeface="Arial" panose="020B0604020202020204" pitchFamily="34" charset="0"/>
                        </a:rPr>
                        <a:t>Ogun State</a:t>
                      </a:r>
                      <a:endParaRPr lang="x-none" sz="2800" dirty="0">
                        <a:solidFill>
                          <a:schemeClr val="tx1"/>
                        </a:solidFill>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GB" sz="2800" i="1" dirty="0">
                          <a:solidFill>
                            <a:schemeClr val="tx1"/>
                          </a:solidFill>
                          <a:latin typeface="Century Schoolbook" panose="02040604050505020304" pitchFamily="18" charset="0"/>
                          <a:cs typeface="Arial" panose="020B0604020202020204" pitchFamily="34" charset="0"/>
                        </a:rPr>
                        <a:t>November  2020</a:t>
                      </a:r>
                      <a:endParaRPr lang="x-none" sz="2800" i="1" dirty="0">
                        <a:solidFill>
                          <a:schemeClr val="tx1"/>
                        </a:solidFill>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048500829"/>
                  </a:ext>
                </a:extLst>
              </a:tr>
              <a:tr h="520865">
                <a:tc>
                  <a:txBody>
                    <a:bodyPr/>
                    <a:lstStyle/>
                    <a:p>
                      <a:pPr algn="r"/>
                      <a:r>
                        <a:rPr lang="en-US" sz="2800" dirty="0">
                          <a:latin typeface="Century Schoolbook" panose="02040604050505020304" pitchFamily="18" charset="0"/>
                          <a:cs typeface="Arial" panose="020B0604020202020204" pitchFamily="34" charset="0"/>
                        </a:rPr>
                        <a:t>Ondo State</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US" sz="2800" i="1" dirty="0">
                          <a:latin typeface="Century Schoolbook" panose="02040604050505020304" pitchFamily="18" charset="0"/>
                          <a:cs typeface="Arial" panose="020B0604020202020204" pitchFamily="34" charset="0"/>
                        </a:rPr>
                        <a:t>December   2020</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47514"/>
                  </a:ext>
                </a:extLst>
              </a:tr>
              <a:tr h="520865">
                <a:tc>
                  <a:txBody>
                    <a:bodyPr/>
                    <a:lstStyle/>
                    <a:p>
                      <a:pPr algn="r"/>
                      <a:r>
                        <a:rPr lang="en-US" sz="2800" dirty="0">
                          <a:latin typeface="Century Schoolbook" panose="02040604050505020304" pitchFamily="18" charset="0"/>
                          <a:cs typeface="Arial" panose="020B0604020202020204" pitchFamily="34" charset="0"/>
                        </a:rPr>
                        <a:t>Sokoto State</a:t>
                      </a:r>
                      <a:endParaRPr lang="x-none" sz="2800"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3038" indent="0" algn="l"/>
                      <a:r>
                        <a:rPr lang="en-US" sz="2800" i="1" dirty="0">
                          <a:latin typeface="Century Schoolbook" panose="02040604050505020304" pitchFamily="18" charset="0"/>
                          <a:cs typeface="Arial" panose="020B0604020202020204" pitchFamily="34" charset="0"/>
                        </a:rPr>
                        <a:t>May         </a:t>
                      </a:r>
                      <a:r>
                        <a:rPr lang="en-US" sz="2800" i="1" baseline="0" dirty="0">
                          <a:latin typeface="Century Schoolbook" panose="02040604050505020304" pitchFamily="18" charset="0"/>
                          <a:cs typeface="Arial" panose="020B0604020202020204" pitchFamily="34" charset="0"/>
                        </a:rPr>
                        <a:t>  </a:t>
                      </a:r>
                      <a:r>
                        <a:rPr lang="en-US" sz="2800" i="1" dirty="0">
                          <a:latin typeface="Century Schoolbook" panose="02040604050505020304" pitchFamily="18" charset="0"/>
                          <a:cs typeface="Arial" panose="020B0604020202020204" pitchFamily="34" charset="0"/>
                        </a:rPr>
                        <a:t>2021</a:t>
                      </a:r>
                      <a:endParaRPr lang="x-none" sz="2800" i="1" dirty="0">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40585821"/>
                  </a:ext>
                </a:extLst>
              </a:tr>
              <a:tr h="520865">
                <a:tc>
                  <a:txBody>
                    <a:bodyPr/>
                    <a:lstStyle/>
                    <a:p>
                      <a:pPr algn="r"/>
                      <a:r>
                        <a:rPr lang="en-US" sz="2800" dirty="0">
                          <a:solidFill>
                            <a:schemeClr val="tx1"/>
                          </a:solidFill>
                          <a:latin typeface="Century Schoolbook" panose="02040604050505020304" pitchFamily="18" charset="0"/>
                          <a:cs typeface="Arial" panose="020B0604020202020204" pitchFamily="34" charset="0"/>
                        </a:rPr>
                        <a:t>Akwa Ibom </a:t>
                      </a:r>
                      <a:r>
                        <a:rPr lang="en-GB" sz="2800" dirty="0">
                          <a:latin typeface="Century Schoolbook" panose="02040604050505020304" pitchFamily="18" charset="0"/>
                          <a:cs typeface="Arial" panose="020B0604020202020204" pitchFamily="34" charset="0"/>
                        </a:rPr>
                        <a:t>State</a:t>
                      </a:r>
                      <a:r>
                        <a:rPr lang="en-US" sz="2800" dirty="0">
                          <a:solidFill>
                            <a:schemeClr val="tx1"/>
                          </a:solidFill>
                          <a:latin typeface="Century Schoolbook" panose="02040604050505020304" pitchFamily="18" charset="0"/>
                          <a:cs typeface="Arial" panose="020B0604020202020204" pitchFamily="34" charset="0"/>
                        </a:rPr>
                        <a:t> </a:t>
                      </a:r>
                      <a:endParaRPr lang="x-none" sz="2800" dirty="0">
                        <a:solidFill>
                          <a:schemeClr val="tx1"/>
                        </a:solidFill>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173038" indent="0" algn="l"/>
                      <a:r>
                        <a:rPr lang="en-US" sz="2800" i="1" dirty="0">
                          <a:solidFill>
                            <a:schemeClr val="tx1"/>
                          </a:solidFill>
                          <a:latin typeface="Century Schoolbook" panose="02040604050505020304" pitchFamily="18" charset="0"/>
                          <a:cs typeface="Arial" panose="020B0604020202020204" pitchFamily="34" charset="0"/>
                        </a:rPr>
                        <a:t>November  2023</a:t>
                      </a:r>
                      <a:endParaRPr lang="x-none" sz="2800" i="1" dirty="0">
                        <a:solidFill>
                          <a:schemeClr val="tx1"/>
                        </a:solidFill>
                        <a:latin typeface="Century Schoolbook" panose="02040604050505020304" pitchFamily="18"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9957298"/>
                  </a:ext>
                </a:extLst>
              </a:tr>
            </a:tbl>
          </a:graphicData>
        </a:graphic>
      </p:graphicFrame>
      <p:sp>
        <p:nvSpPr>
          <p:cNvPr id="9" name="TextBox 8">
            <a:extLst>
              <a:ext uri="{FF2B5EF4-FFF2-40B4-BE49-F238E27FC236}">
                <a16:creationId xmlns:a16="http://schemas.microsoft.com/office/drawing/2014/main" id="{C2645DD7-3FBC-D0AA-F6BD-7C03AE17DDC0}"/>
              </a:ext>
            </a:extLst>
          </p:cNvPr>
          <p:cNvSpPr txBox="1"/>
          <p:nvPr/>
        </p:nvSpPr>
        <p:spPr>
          <a:xfrm>
            <a:off x="1828799" y="436153"/>
            <a:ext cx="8886825" cy="646331"/>
          </a:xfrm>
          <a:prstGeom prst="rect">
            <a:avLst/>
          </a:prstGeom>
          <a:noFill/>
        </p:spPr>
        <p:txBody>
          <a:bodyPr wrap="square">
            <a:spAutoFit/>
          </a:bodyPr>
          <a:lstStyle/>
          <a:p>
            <a:r>
              <a:rPr lang="en-US" sz="3600" b="1" dirty="0">
                <a:solidFill>
                  <a:srgbClr val="FF0000"/>
                </a:solidFill>
                <a:latin typeface="Calibri" panose="020F0502020204030204" pitchFamily="34" charset="0"/>
                <a:ea typeface="Calibri" panose="020F0502020204030204" pitchFamily="34" charset="0"/>
                <a:cs typeface="Calibri" panose="020F0502020204030204" pitchFamily="34" charset="0"/>
              </a:rPr>
              <a:t>Timelines of Various DD Roadmaps in Nigeria</a:t>
            </a:r>
            <a:endParaRPr lang="en-NG" sz="360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5898661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a:extLst>
              <a:ext uri="{FF2B5EF4-FFF2-40B4-BE49-F238E27FC236}">
                <a16:creationId xmlns:a16="http://schemas.microsoft.com/office/drawing/2014/main" id="{5126C62A-D3F5-8449-8A4E-160C8A5AB834}"/>
              </a:ext>
            </a:extLst>
          </p:cNvPr>
          <p:cNvSpPr txBox="1">
            <a:spLocks/>
          </p:cNvSpPr>
          <p:nvPr/>
        </p:nvSpPr>
        <p:spPr>
          <a:xfrm>
            <a:off x="403759" y="1270661"/>
            <a:ext cx="11317185" cy="51776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400" b="1" dirty="0">
                <a:latin typeface="Arial" panose="020B0604020202020204" pitchFamily="34" charset="0"/>
                <a:cs typeface="Arial" panose="020B0604020202020204" pitchFamily="34" charset="0"/>
              </a:rPr>
              <a:t> </a:t>
            </a:r>
          </a:p>
        </p:txBody>
      </p:sp>
      <p:sp>
        <p:nvSpPr>
          <p:cNvPr id="3" name="Title 1">
            <a:extLst>
              <a:ext uri="{FF2B5EF4-FFF2-40B4-BE49-F238E27FC236}">
                <a16:creationId xmlns:a16="http://schemas.microsoft.com/office/drawing/2014/main" id="{DB99E451-269B-A06D-8D81-B58490A06A41}"/>
              </a:ext>
            </a:extLst>
          </p:cNvPr>
          <p:cNvSpPr>
            <a:spLocks noGrp="1"/>
          </p:cNvSpPr>
          <p:nvPr>
            <p:ph type="title"/>
          </p:nvPr>
        </p:nvSpPr>
        <p:spPr>
          <a:xfrm>
            <a:off x="1525465" y="409699"/>
            <a:ext cx="10262776" cy="1002242"/>
          </a:xfrm>
        </p:spPr>
        <p:txBody>
          <a:bodyPr>
            <a:noAutofit/>
          </a:bodyPr>
          <a:lstStyle/>
          <a:p>
            <a:pPr algn="ctr"/>
            <a:r>
              <a:rPr lang="en-GB" sz="3000" b="1" dirty="0">
                <a:solidFill>
                  <a:srgbClr val="FF0000"/>
                </a:solidFill>
                <a:latin typeface="Calibri" panose="020F0502020204030204" pitchFamily="34" charset="0"/>
              </a:rPr>
              <a:t>African Union’s Agenda 2063: </a:t>
            </a:r>
            <a:br>
              <a:rPr lang="en-GB" sz="3000" b="1" dirty="0">
                <a:solidFill>
                  <a:srgbClr val="FF0000"/>
                </a:solidFill>
                <a:latin typeface="Calibri" panose="020F0502020204030204" pitchFamily="34" charset="0"/>
              </a:rPr>
            </a:br>
            <a:r>
              <a:rPr lang="en-GB" sz="3000" b="1" dirty="0">
                <a:solidFill>
                  <a:srgbClr val="FF0000"/>
                </a:solidFill>
                <a:latin typeface="Calibri" panose="020F0502020204030204" pitchFamily="34" charset="0"/>
              </a:rPr>
              <a:t>Four pillars in AU Roadmap on Demographic Dividend, 2017</a:t>
            </a:r>
            <a:endParaRPr lang="en-GB" sz="3000" dirty="0">
              <a:solidFill>
                <a:srgbClr val="FF0000"/>
              </a:solidFill>
            </a:endParaRPr>
          </a:p>
        </p:txBody>
      </p:sp>
      <p:sp>
        <p:nvSpPr>
          <p:cNvPr id="6" name="Content Placeholder 5">
            <a:extLst>
              <a:ext uri="{FF2B5EF4-FFF2-40B4-BE49-F238E27FC236}">
                <a16:creationId xmlns:a16="http://schemas.microsoft.com/office/drawing/2014/main" id="{A3AA435F-B686-7691-7415-CFF1E5892FAD}"/>
              </a:ext>
            </a:extLst>
          </p:cNvPr>
          <p:cNvSpPr>
            <a:spLocks noGrp="1"/>
          </p:cNvSpPr>
          <p:nvPr>
            <p:ph idx="1"/>
          </p:nvPr>
        </p:nvSpPr>
        <p:spPr/>
        <p:txBody>
          <a:bodyPr/>
          <a:lstStyle/>
          <a:p>
            <a:endParaRPr lang="en-GB" dirty="0"/>
          </a:p>
        </p:txBody>
      </p:sp>
      <p:pic>
        <p:nvPicPr>
          <p:cNvPr id="7" name="Picture 6">
            <a:extLst>
              <a:ext uri="{FF2B5EF4-FFF2-40B4-BE49-F238E27FC236}">
                <a16:creationId xmlns:a16="http://schemas.microsoft.com/office/drawing/2014/main" id="{66A7A051-4A43-CAD2-A7B4-9323BE924319}"/>
              </a:ext>
            </a:extLst>
          </p:cNvPr>
          <p:cNvPicPr>
            <a:picLocks noChangeAspect="1"/>
          </p:cNvPicPr>
          <p:nvPr/>
        </p:nvPicPr>
        <p:blipFill>
          <a:blip r:embed="rId2"/>
          <a:stretch>
            <a:fillRect/>
          </a:stretch>
        </p:blipFill>
        <p:spPr>
          <a:xfrm>
            <a:off x="403759" y="1411941"/>
            <a:ext cx="11927161" cy="5244953"/>
          </a:xfrm>
          <a:prstGeom prst="rect">
            <a:avLst/>
          </a:prstGeom>
          <a:solidFill>
            <a:srgbClr val="7030A0"/>
          </a:solidFill>
          <a:ln>
            <a:solidFill>
              <a:schemeClr val="accent5">
                <a:lumMod val="75000"/>
              </a:schemeClr>
            </a:solidFill>
          </a:ln>
        </p:spPr>
      </p:pic>
    </p:spTree>
    <p:extLst>
      <p:ext uri="{BB962C8B-B14F-4D97-AF65-F5344CB8AC3E}">
        <p14:creationId xmlns:p14="http://schemas.microsoft.com/office/powerpoint/2010/main" val="1949346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4C703-CF8E-4027-9383-9480AADD376A}"/>
              </a:ext>
            </a:extLst>
          </p:cNvPr>
          <p:cNvSpPr>
            <a:spLocks noGrp="1"/>
          </p:cNvSpPr>
          <p:nvPr>
            <p:ph type="title"/>
          </p:nvPr>
        </p:nvSpPr>
        <p:spPr>
          <a:xfrm>
            <a:off x="1552576" y="600075"/>
            <a:ext cx="9525000" cy="581025"/>
          </a:xfrm>
        </p:spPr>
        <p:txBody>
          <a:bodyPr>
            <a:noAutofit/>
          </a:bodyPr>
          <a:lstStyle/>
          <a:p>
            <a:r>
              <a:rPr lang="en-GB" sz="3200" b="1" dirty="0">
                <a:solidFill>
                  <a:srgbClr val="FF0000"/>
                </a:solidFill>
              </a:rPr>
              <a:t>Thematic Pillars in the Nigerian DD Roadmap</a:t>
            </a:r>
            <a:endParaRPr lang="en-NG" sz="3200" dirty="0">
              <a:solidFill>
                <a:srgbClr val="FF0000"/>
              </a:solidFill>
            </a:endParaRPr>
          </a:p>
        </p:txBody>
      </p:sp>
      <p:pic>
        <p:nvPicPr>
          <p:cNvPr id="5" name="Picture 4">
            <a:extLst>
              <a:ext uri="{FF2B5EF4-FFF2-40B4-BE49-F238E27FC236}">
                <a16:creationId xmlns:a16="http://schemas.microsoft.com/office/drawing/2014/main" id="{0251FA1F-F163-632E-BAD9-57082381E915}"/>
              </a:ext>
            </a:extLst>
          </p:cNvPr>
          <p:cNvPicPr>
            <a:picLocks noChangeAspect="1"/>
          </p:cNvPicPr>
          <p:nvPr/>
        </p:nvPicPr>
        <p:blipFill>
          <a:blip r:embed="rId2"/>
          <a:srcRect l="2902" t="3851" r="2003" b="1923"/>
          <a:stretch/>
        </p:blipFill>
        <p:spPr>
          <a:xfrm>
            <a:off x="1114425" y="1266825"/>
            <a:ext cx="9963150" cy="5380169"/>
          </a:xfrm>
          <a:prstGeom prst="rect">
            <a:avLst/>
          </a:prstGeom>
        </p:spPr>
      </p:pic>
    </p:spTree>
    <p:extLst>
      <p:ext uri="{BB962C8B-B14F-4D97-AF65-F5344CB8AC3E}">
        <p14:creationId xmlns:p14="http://schemas.microsoft.com/office/powerpoint/2010/main" val="12570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1189A6-464E-4922-A614-9D7E2742B3AC}"/>
              </a:ext>
            </a:extLst>
          </p:cNvPr>
          <p:cNvSpPr>
            <a:spLocks noGrp="1"/>
          </p:cNvSpPr>
          <p:nvPr>
            <p:ph idx="1"/>
          </p:nvPr>
        </p:nvSpPr>
        <p:spPr>
          <a:xfrm>
            <a:off x="255494" y="0"/>
            <a:ext cx="11631706" cy="6606540"/>
          </a:xfrm>
        </p:spPr>
        <p:txBody>
          <a:bodyPr>
            <a:normAutofit/>
          </a:bodyPr>
          <a:lstStyle/>
          <a:p>
            <a:pPr marL="0" indent="0">
              <a:buNone/>
            </a:pPr>
            <a:r>
              <a:rPr lang="en-GB" sz="2000" b="1"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Linkages among the DDMI (Pillars of the Nigeria DD Roadmap), AU Roadmap, UNFPA WCARO Programming Guide and SDGs</a:t>
            </a:r>
          </a:p>
          <a:p>
            <a:pPr marL="0" indent="0">
              <a:buNone/>
            </a:pPr>
            <a:endParaRPr lang="x-none" sz="2000" dirty="0"/>
          </a:p>
        </p:txBody>
      </p:sp>
      <p:sp>
        <p:nvSpPr>
          <p:cNvPr id="4" name="Slide Number Placeholder 3">
            <a:extLst>
              <a:ext uri="{FF2B5EF4-FFF2-40B4-BE49-F238E27FC236}">
                <a16:creationId xmlns:a16="http://schemas.microsoft.com/office/drawing/2014/main" id="{7C731650-A022-4981-A3A2-5590CF25CB41}"/>
              </a:ext>
            </a:extLst>
          </p:cNvPr>
          <p:cNvSpPr>
            <a:spLocks noGrp="1"/>
          </p:cNvSpPr>
          <p:nvPr>
            <p:ph type="sldNum" sz="quarter" idx="12"/>
          </p:nvPr>
        </p:nvSpPr>
        <p:spPr/>
        <p:txBody>
          <a:bodyPr/>
          <a:lstStyle/>
          <a:p>
            <a:fld id="{C1BA6B61-2E08-4492-9B7D-528BEF9E432C}" type="slidenum">
              <a:rPr lang="en-US" smtClean="0"/>
              <a:pPr/>
              <a:t>9</a:t>
            </a:fld>
            <a:endParaRPr lang="en-US"/>
          </a:p>
        </p:txBody>
      </p:sp>
      <p:graphicFrame>
        <p:nvGraphicFramePr>
          <p:cNvPr id="5" name="Table 5">
            <a:extLst>
              <a:ext uri="{FF2B5EF4-FFF2-40B4-BE49-F238E27FC236}">
                <a16:creationId xmlns:a16="http://schemas.microsoft.com/office/drawing/2014/main" id="{07C33660-6334-4F53-BA05-D1A8E1C350F4}"/>
              </a:ext>
            </a:extLst>
          </p:cNvPr>
          <p:cNvGraphicFramePr>
            <a:graphicFrameLocks noGrp="1"/>
          </p:cNvGraphicFramePr>
          <p:nvPr>
            <p:extLst>
              <p:ext uri="{D42A27DB-BD31-4B8C-83A1-F6EECF244321}">
                <p14:modId xmlns:p14="http://schemas.microsoft.com/office/powerpoint/2010/main" val="150293656"/>
              </p:ext>
            </p:extLst>
          </p:nvPr>
        </p:nvGraphicFramePr>
        <p:xfrm>
          <a:off x="365119" y="787782"/>
          <a:ext cx="11295069" cy="5884098"/>
        </p:xfrm>
        <a:graphic>
          <a:graphicData uri="http://schemas.openxmlformats.org/drawingml/2006/table">
            <a:tbl>
              <a:tblPr firstRow="1" bandRow="1">
                <a:tableStyleId>{21E4AEA4-8DFA-4A89-87EB-49C32662AFE0}</a:tableStyleId>
              </a:tblPr>
              <a:tblGrid>
                <a:gridCol w="2594813">
                  <a:extLst>
                    <a:ext uri="{9D8B030D-6E8A-4147-A177-3AD203B41FA5}">
                      <a16:colId xmlns:a16="http://schemas.microsoft.com/office/drawing/2014/main" val="2500837231"/>
                    </a:ext>
                  </a:extLst>
                </a:gridCol>
                <a:gridCol w="2518495">
                  <a:extLst>
                    <a:ext uri="{9D8B030D-6E8A-4147-A177-3AD203B41FA5}">
                      <a16:colId xmlns:a16="http://schemas.microsoft.com/office/drawing/2014/main" val="323560797"/>
                    </a:ext>
                  </a:extLst>
                </a:gridCol>
                <a:gridCol w="4426446">
                  <a:extLst>
                    <a:ext uri="{9D8B030D-6E8A-4147-A177-3AD203B41FA5}">
                      <a16:colId xmlns:a16="http://schemas.microsoft.com/office/drawing/2014/main" val="3162019358"/>
                    </a:ext>
                  </a:extLst>
                </a:gridCol>
                <a:gridCol w="1755315">
                  <a:extLst>
                    <a:ext uri="{9D8B030D-6E8A-4147-A177-3AD203B41FA5}">
                      <a16:colId xmlns:a16="http://schemas.microsoft.com/office/drawing/2014/main" val="3953173174"/>
                    </a:ext>
                  </a:extLst>
                </a:gridCol>
              </a:tblGrid>
              <a:tr h="694338">
                <a:tc>
                  <a:txBody>
                    <a:bodyPr/>
                    <a:lstStyle/>
                    <a:p>
                      <a:pPr algn="ctr">
                        <a:lnSpc>
                          <a:spcPct val="115000"/>
                        </a:lnSpc>
                        <a:spcAft>
                          <a:spcPts val="800"/>
                        </a:spcAft>
                      </a:pPr>
                      <a:r>
                        <a:rPr lang="en-GB" sz="1700" dirty="0">
                          <a:effectLst/>
                        </a:rPr>
                        <a:t>Nigeria Roadmap/ DDMI Dimensions</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n-GB" sz="1700" dirty="0">
                          <a:effectLst/>
                        </a:rPr>
                        <a:t>AU Roadmap</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n-GB" sz="1700">
                          <a:effectLst/>
                        </a:rPr>
                        <a:t>UNFPA WCARO </a:t>
                      </a:r>
                      <a:endParaRPr lang="x-none" sz="1700">
                        <a:effectLst/>
                      </a:endParaRPr>
                    </a:p>
                    <a:p>
                      <a:pPr algn="ctr">
                        <a:lnSpc>
                          <a:spcPct val="115000"/>
                        </a:lnSpc>
                        <a:spcAft>
                          <a:spcPts val="800"/>
                        </a:spcAft>
                      </a:pPr>
                      <a:r>
                        <a:rPr lang="en-GB" sz="1700">
                          <a:effectLst/>
                        </a:rPr>
                        <a:t>Programming Guide</a:t>
                      </a:r>
                      <a:endParaRPr lang="x-none"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n-GB" sz="1700">
                          <a:effectLst/>
                        </a:rPr>
                        <a:t>SDGs</a:t>
                      </a:r>
                      <a:endParaRPr lang="x-none"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3754150"/>
                  </a:ext>
                </a:extLst>
              </a:tr>
              <a:tr h="1103130">
                <a:tc>
                  <a:txBody>
                    <a:bodyPr/>
                    <a:lstStyle/>
                    <a:p>
                      <a:pPr algn="ctr">
                        <a:lnSpc>
                          <a:spcPct val="100000"/>
                        </a:lnSpc>
                        <a:spcAft>
                          <a:spcPts val="0"/>
                        </a:spcAft>
                      </a:pPr>
                      <a:r>
                        <a:rPr lang="en-GB" sz="1700" dirty="0">
                          <a:effectLst/>
                        </a:rPr>
                        <a:t>Pillar/Dimension 1: Health and Wellbeing</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en-GB" sz="1700" dirty="0">
                          <a:effectLst/>
                        </a:rPr>
                        <a:t>Pillar 3:</a:t>
                      </a:r>
                      <a:endParaRPr lang="x-none" sz="1700" dirty="0">
                        <a:effectLst/>
                      </a:endParaRPr>
                    </a:p>
                    <a:p>
                      <a:pPr algn="ctr">
                        <a:lnSpc>
                          <a:spcPct val="100000"/>
                        </a:lnSpc>
                        <a:spcAft>
                          <a:spcPts val="0"/>
                        </a:spcAft>
                      </a:pPr>
                      <a:r>
                        <a:rPr lang="en-GB" sz="1700" dirty="0">
                          <a:effectLst/>
                        </a:rPr>
                        <a:t>Health and Well-being</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714375" indent="-714375">
                        <a:lnSpc>
                          <a:spcPct val="100000"/>
                        </a:lnSpc>
                        <a:spcAft>
                          <a:spcPts val="0"/>
                        </a:spcAft>
                      </a:pPr>
                      <a:r>
                        <a:rPr lang="en-GB" sz="1700" dirty="0">
                          <a:effectLst/>
                        </a:rPr>
                        <a:t>Axis 1: Demography and Human Development</a:t>
                      </a:r>
                      <a:endParaRPr lang="x-none" sz="1700" dirty="0">
                        <a:effectLst/>
                      </a:endParaRPr>
                    </a:p>
                    <a:p>
                      <a:pPr marL="438785" indent="-438785">
                        <a:lnSpc>
                          <a:spcPct val="100000"/>
                        </a:lnSpc>
                        <a:spcAft>
                          <a:spcPts val="0"/>
                        </a:spcAft>
                      </a:pPr>
                      <a:r>
                        <a:rPr lang="en-GB" sz="1700" dirty="0">
                          <a:effectLst/>
                        </a:rPr>
                        <a:t>Axis 4: Health and Family Planning</a:t>
                      </a:r>
                      <a:endParaRPr lang="x-none" sz="1700" dirty="0">
                        <a:effectLst/>
                      </a:endParaRPr>
                    </a:p>
                    <a:p>
                      <a:pPr marL="438785" indent="-438785">
                        <a:lnSpc>
                          <a:spcPct val="100000"/>
                        </a:lnSpc>
                        <a:spcAft>
                          <a:spcPts val="0"/>
                        </a:spcAft>
                      </a:pPr>
                      <a:r>
                        <a:rPr lang="en-GB" sz="1700" dirty="0">
                          <a:effectLst/>
                        </a:rPr>
                        <a:t>Axis 8: Socioeconomic Environment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GB" sz="1700">
                          <a:effectLst/>
                        </a:rPr>
                        <a:t>Goal 2, 3,5, 6, 7, 12, 13</a:t>
                      </a:r>
                      <a:endParaRPr lang="x-none"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75955352"/>
                  </a:ext>
                </a:extLst>
              </a:tr>
              <a:tr h="1103130">
                <a:tc>
                  <a:txBody>
                    <a:bodyPr/>
                    <a:lstStyle/>
                    <a:p>
                      <a:pPr algn="ctr">
                        <a:lnSpc>
                          <a:spcPct val="100000"/>
                        </a:lnSpc>
                        <a:spcAft>
                          <a:spcPts val="0"/>
                        </a:spcAft>
                      </a:pPr>
                      <a:r>
                        <a:rPr lang="en-GB" sz="1700" dirty="0">
                          <a:effectLst/>
                        </a:rPr>
                        <a:t>Pillar/Dimension 2: Education and Skill Development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en-GB" sz="1700" dirty="0">
                          <a:effectLst/>
                        </a:rPr>
                        <a:t>Pillar 2: Education and Skill Development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714375" indent="-714375">
                        <a:lnSpc>
                          <a:spcPct val="100000"/>
                        </a:lnSpc>
                        <a:spcAft>
                          <a:spcPts val="0"/>
                        </a:spcAft>
                      </a:pPr>
                      <a:r>
                        <a:rPr lang="en-GB" sz="1700" dirty="0">
                          <a:effectLst/>
                        </a:rPr>
                        <a:t>Axis 1: Demography and Human Development</a:t>
                      </a:r>
                      <a:endParaRPr lang="x-none" sz="1700" dirty="0">
                        <a:effectLst/>
                      </a:endParaRPr>
                    </a:p>
                    <a:p>
                      <a:pPr marL="438785" indent="-438785">
                        <a:lnSpc>
                          <a:spcPct val="100000"/>
                        </a:lnSpc>
                        <a:spcAft>
                          <a:spcPts val="0"/>
                        </a:spcAft>
                      </a:pPr>
                      <a:r>
                        <a:rPr lang="en-GB" sz="1700" dirty="0">
                          <a:effectLst/>
                        </a:rPr>
                        <a:t>Axis 3: Education</a:t>
                      </a:r>
                      <a:endParaRPr lang="x-none" sz="1700" dirty="0">
                        <a:effectLst/>
                      </a:endParaRPr>
                    </a:p>
                    <a:p>
                      <a:pPr marL="438785" indent="-438785">
                        <a:lnSpc>
                          <a:spcPct val="100000"/>
                        </a:lnSpc>
                        <a:spcAft>
                          <a:spcPts val="0"/>
                        </a:spcAft>
                      </a:pPr>
                      <a:r>
                        <a:rPr lang="en-GB" sz="1700" dirty="0">
                          <a:effectLst/>
                        </a:rPr>
                        <a:t>Axis 8: Socioeconomic Environment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GB" sz="1700">
                          <a:effectLst/>
                        </a:rPr>
                        <a:t>Goal 1, 4, 5, 8</a:t>
                      </a:r>
                      <a:endParaRPr lang="x-none"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38631018"/>
                  </a:ext>
                </a:extLst>
              </a:tr>
              <a:tr h="1103130">
                <a:tc>
                  <a:txBody>
                    <a:bodyPr/>
                    <a:lstStyle/>
                    <a:p>
                      <a:pPr algn="ctr">
                        <a:lnSpc>
                          <a:spcPct val="100000"/>
                        </a:lnSpc>
                        <a:spcAft>
                          <a:spcPts val="0"/>
                        </a:spcAft>
                      </a:pPr>
                      <a:r>
                        <a:rPr lang="en-GB" sz="1700" dirty="0">
                          <a:effectLst/>
                        </a:rPr>
                        <a:t>Pillar/Dimension 3: Employment and Entrepreneurship</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en-GB" sz="1700" dirty="0">
                          <a:effectLst/>
                        </a:rPr>
                        <a:t>Pillar 1: Employment and Entrepreneurship</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714375" indent="-714375">
                        <a:lnSpc>
                          <a:spcPct val="100000"/>
                        </a:lnSpc>
                        <a:spcAft>
                          <a:spcPts val="0"/>
                        </a:spcAft>
                      </a:pPr>
                      <a:r>
                        <a:rPr lang="en-GB" sz="1700" dirty="0">
                          <a:effectLst/>
                        </a:rPr>
                        <a:t>Axis 1: Demography and Human Development</a:t>
                      </a:r>
                      <a:endParaRPr lang="x-none" sz="1700" dirty="0">
                        <a:effectLst/>
                      </a:endParaRPr>
                    </a:p>
                    <a:p>
                      <a:pPr marL="438785" indent="-438785">
                        <a:lnSpc>
                          <a:spcPct val="100000"/>
                        </a:lnSpc>
                        <a:spcAft>
                          <a:spcPts val="0"/>
                        </a:spcAft>
                      </a:pPr>
                      <a:r>
                        <a:rPr lang="en-GB" sz="1700" dirty="0">
                          <a:effectLst/>
                        </a:rPr>
                        <a:t>Axis 5: Youth Empowerment</a:t>
                      </a:r>
                      <a:endParaRPr lang="x-none" sz="1700" dirty="0">
                        <a:effectLst/>
                      </a:endParaRPr>
                    </a:p>
                    <a:p>
                      <a:pPr marL="438785" indent="-438785">
                        <a:lnSpc>
                          <a:spcPct val="100000"/>
                        </a:lnSpc>
                        <a:spcAft>
                          <a:spcPts val="0"/>
                        </a:spcAft>
                      </a:pPr>
                      <a:r>
                        <a:rPr lang="en-GB" sz="1700" dirty="0">
                          <a:effectLst/>
                        </a:rPr>
                        <a:t>Axis 8: Socioeconomic Environment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GB" sz="1700" dirty="0">
                          <a:effectLst/>
                        </a:rPr>
                        <a:t>Goal 1, 2, 5, 8, 9, 10, 12</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6249600"/>
                  </a:ext>
                </a:extLst>
              </a:tr>
              <a:tr h="1103130">
                <a:tc>
                  <a:txBody>
                    <a:bodyPr/>
                    <a:lstStyle/>
                    <a:p>
                      <a:pPr algn="ctr">
                        <a:lnSpc>
                          <a:spcPct val="100000"/>
                        </a:lnSpc>
                        <a:spcAft>
                          <a:spcPts val="0"/>
                        </a:spcAft>
                      </a:pPr>
                      <a:r>
                        <a:rPr lang="en-GB" sz="1700">
                          <a:effectLst/>
                        </a:rPr>
                        <a:t>Pillar/Dimension 4: Governance and Youth Participation</a:t>
                      </a:r>
                      <a:endParaRPr lang="x-none"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en-GB" sz="1700" dirty="0">
                          <a:effectLst/>
                        </a:rPr>
                        <a:t>Pillar 4: </a:t>
                      </a:r>
                      <a:endParaRPr lang="x-none" sz="1700" dirty="0">
                        <a:effectLst/>
                      </a:endParaRPr>
                    </a:p>
                    <a:p>
                      <a:pPr algn="ctr">
                        <a:lnSpc>
                          <a:spcPct val="100000"/>
                        </a:lnSpc>
                        <a:spcAft>
                          <a:spcPts val="0"/>
                        </a:spcAft>
                      </a:pPr>
                      <a:r>
                        <a:rPr lang="en-GB" sz="1700" dirty="0">
                          <a:effectLst/>
                        </a:rPr>
                        <a:t>Rights, Governance and Youth Empowerment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714375" indent="-714375">
                        <a:lnSpc>
                          <a:spcPct val="100000"/>
                        </a:lnSpc>
                        <a:spcAft>
                          <a:spcPts val="0"/>
                        </a:spcAft>
                      </a:pPr>
                      <a:r>
                        <a:rPr lang="en-GB" sz="1700" dirty="0">
                          <a:effectLst/>
                        </a:rPr>
                        <a:t>Axis 1: Demography and Human Development</a:t>
                      </a:r>
                      <a:endParaRPr lang="x-none" sz="1700" dirty="0">
                        <a:effectLst/>
                      </a:endParaRPr>
                    </a:p>
                    <a:p>
                      <a:pPr marL="438785" indent="-438785">
                        <a:lnSpc>
                          <a:spcPct val="100000"/>
                        </a:lnSpc>
                        <a:spcAft>
                          <a:spcPts val="0"/>
                        </a:spcAft>
                      </a:pPr>
                      <a:r>
                        <a:rPr lang="en-GB" sz="1700" dirty="0">
                          <a:effectLst/>
                        </a:rPr>
                        <a:t>Axis 6: Gender Equity</a:t>
                      </a:r>
                      <a:endParaRPr lang="x-none" sz="1700" dirty="0">
                        <a:effectLst/>
                      </a:endParaRPr>
                    </a:p>
                    <a:p>
                      <a:pPr>
                        <a:lnSpc>
                          <a:spcPct val="100000"/>
                        </a:lnSpc>
                        <a:spcAft>
                          <a:spcPts val="0"/>
                        </a:spcAft>
                      </a:pPr>
                      <a:r>
                        <a:rPr lang="en-GB" sz="1700" dirty="0">
                          <a:effectLst/>
                        </a:rPr>
                        <a:t>Axis 7: Rights and Governance</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n-GB" sz="1700" dirty="0">
                          <a:effectLst/>
                        </a:rPr>
                        <a:t>Goal 5, 9, 10, 11, 13, 16</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1777807"/>
                  </a:ext>
                </a:extLst>
              </a:tr>
              <a:tr h="755393">
                <a:tc>
                  <a:txBody>
                    <a:bodyPr/>
                    <a:lstStyle/>
                    <a:p>
                      <a:pPr algn="ctr">
                        <a:lnSpc>
                          <a:spcPct val="100000"/>
                        </a:lnSpc>
                        <a:spcAft>
                          <a:spcPts val="0"/>
                        </a:spcAft>
                      </a:pPr>
                      <a:r>
                        <a:rPr lang="en-GB" sz="1700" dirty="0">
                          <a:effectLst/>
                        </a:rPr>
                        <a:t>Pillar/Dimension 5: Practical Evidence-Building</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en-GB" sz="1700" dirty="0">
                          <a:effectLst/>
                        </a:rPr>
                        <a:t>Pillar 2: Education and Skill Development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714375" indent="-714375">
                        <a:lnSpc>
                          <a:spcPct val="100000"/>
                        </a:lnSpc>
                        <a:spcAft>
                          <a:spcPts val="0"/>
                        </a:spcAft>
                      </a:pPr>
                      <a:r>
                        <a:rPr lang="en-GB" sz="1700" dirty="0">
                          <a:effectLst/>
                        </a:rPr>
                        <a:t>Axis 1: Demography and Human Development</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n-GB" sz="1700" dirty="0">
                          <a:effectLst/>
                        </a:rPr>
                        <a:t>Goal 11, 17</a:t>
                      </a:r>
                      <a:endParaRPr lang="x-none"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6407901"/>
                  </a:ext>
                </a:extLst>
              </a:tr>
            </a:tbl>
          </a:graphicData>
        </a:graphic>
      </p:graphicFrame>
    </p:spTree>
    <p:extLst>
      <p:ext uri="{BB962C8B-B14F-4D97-AF65-F5344CB8AC3E}">
        <p14:creationId xmlns:p14="http://schemas.microsoft.com/office/powerpoint/2010/main" val="256039180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Feathered</Template>
  <TotalTime>9049</TotalTime>
  <Words>1346</Words>
  <Application>Microsoft Office PowerPoint</Application>
  <PresentationFormat>Widescreen</PresentationFormat>
  <Paragraphs>329</Paragraphs>
  <Slides>24</Slides>
  <Notes>8</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24</vt:i4>
      </vt:variant>
    </vt:vector>
  </HeadingPairs>
  <TitlesOfParts>
    <vt:vector size="37" baseType="lpstr">
      <vt:lpstr>Agency FB</vt:lpstr>
      <vt:lpstr>Arial</vt:lpstr>
      <vt:lpstr>Arial Black</vt:lpstr>
      <vt:lpstr>Book Antiqua</vt:lpstr>
      <vt:lpstr>Calibri</vt:lpstr>
      <vt:lpstr>Century Gothic</vt:lpstr>
      <vt:lpstr>Century Schoolbook</vt:lpstr>
      <vt:lpstr>Tahoma</vt:lpstr>
      <vt:lpstr>Times New Roman</vt:lpstr>
      <vt:lpstr>Wingdings</vt:lpstr>
      <vt:lpstr>Wingdings 3</vt:lpstr>
      <vt:lpstr>Wisp</vt:lpstr>
      <vt:lpstr>1_Wisp</vt:lpstr>
      <vt:lpstr>Harnessing Demographic Dividend in Nigeria: Evaluation of the Progress in the Implementation of the National Roadmap in Nigeria</vt:lpstr>
      <vt:lpstr>Outline of  Presentation</vt:lpstr>
      <vt:lpstr>How is the concept of demographic dividend shaping policy and practice?</vt:lpstr>
      <vt:lpstr>Introduction</vt:lpstr>
      <vt:lpstr>PowerPoint Presentation</vt:lpstr>
      <vt:lpstr>PowerPoint Presentation</vt:lpstr>
      <vt:lpstr>African Union’s Agenda 2063:  Four pillars in AU Roadmap on Demographic Dividend, 2017</vt:lpstr>
      <vt:lpstr>Thematic Pillars in the Nigerian DD Roadmap</vt:lpstr>
      <vt:lpstr>PowerPoint Presentation</vt:lpstr>
      <vt:lpstr>PowerPoint Presentation</vt:lpstr>
      <vt:lpstr>Methodology</vt:lpstr>
      <vt:lpstr>Steps in the construction of DDMI</vt:lpstr>
      <vt:lpstr>PowerPoint Presentation</vt:lpstr>
      <vt:lpstr>Weights</vt:lpstr>
      <vt:lpstr>Classification of the Performance of the various indicators with the DDMI</vt:lpstr>
      <vt:lpstr>PowerPoint Presentation</vt:lpstr>
      <vt:lpstr>PowerPoint Presentation</vt:lpstr>
      <vt:lpstr>PowerPoint Presentation</vt:lpstr>
      <vt:lpstr>PowerPoint Presentation</vt:lpstr>
      <vt:lpstr>PowerPoint Presentation</vt:lpstr>
      <vt:lpstr>PowerPoint Presentation</vt:lpstr>
      <vt:lpstr>Methodology of the Index</vt:lpstr>
      <vt:lpstr>CONCLUSION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the Demographic Dividend for Achieving the UNFPA Goals</dc:title>
  <dc:creator>Lanre Olaniyan</dc:creator>
  <cp:lastModifiedBy>Noah Olasehinde</cp:lastModifiedBy>
  <cp:revision>211</cp:revision>
  <dcterms:created xsi:type="dcterms:W3CDTF">2021-03-04T10:56:33Z</dcterms:created>
  <dcterms:modified xsi:type="dcterms:W3CDTF">2025-03-13T00:33:43Z</dcterms:modified>
</cp:coreProperties>
</file>