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  <p:sldMasterId id="2147484312" r:id="rId2"/>
  </p:sldMasterIdLst>
  <p:notesMasterIdLst>
    <p:notesMasterId r:id="rId24"/>
  </p:notesMasterIdLst>
  <p:handoutMasterIdLst>
    <p:handoutMasterId r:id="rId25"/>
  </p:handoutMasterIdLst>
  <p:sldIdLst>
    <p:sldId id="1074" r:id="rId3"/>
    <p:sldId id="1075" r:id="rId4"/>
    <p:sldId id="1106" r:id="rId5"/>
    <p:sldId id="1099" r:id="rId6"/>
    <p:sldId id="1103" r:id="rId7"/>
    <p:sldId id="1076" r:id="rId8"/>
    <p:sldId id="1107" r:id="rId9"/>
    <p:sldId id="1077" r:id="rId10"/>
    <p:sldId id="261" r:id="rId11"/>
    <p:sldId id="1096" r:id="rId12"/>
    <p:sldId id="1104" r:id="rId13"/>
    <p:sldId id="1101" r:id="rId14"/>
    <p:sldId id="1110" r:id="rId15"/>
    <p:sldId id="1108" r:id="rId16"/>
    <p:sldId id="1109" r:id="rId17"/>
    <p:sldId id="1091" r:id="rId18"/>
    <p:sldId id="1092" r:id="rId19"/>
    <p:sldId id="1097" r:id="rId20"/>
    <p:sldId id="1078" r:id="rId21"/>
    <p:sldId id="1080" r:id="rId22"/>
    <p:sldId id="1087" r:id="rId23"/>
  </p:sldIdLst>
  <p:sldSz cx="16256000" cy="9144000"/>
  <p:notesSz cx="6669088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566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679262" algn="l" rtl="0" fontAlgn="base">
      <a:spcBef>
        <a:spcPct val="0"/>
      </a:spcBef>
      <a:spcAft>
        <a:spcPct val="0"/>
      </a:spcAft>
      <a:defRPr sz="3566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1358524" algn="l" rtl="0" fontAlgn="base">
      <a:spcBef>
        <a:spcPct val="0"/>
      </a:spcBef>
      <a:spcAft>
        <a:spcPct val="0"/>
      </a:spcAft>
      <a:defRPr sz="3566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2037786" algn="l" rtl="0" fontAlgn="base">
      <a:spcBef>
        <a:spcPct val="0"/>
      </a:spcBef>
      <a:spcAft>
        <a:spcPct val="0"/>
      </a:spcAft>
      <a:defRPr sz="3566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2717048" algn="l" rtl="0" fontAlgn="base">
      <a:spcBef>
        <a:spcPct val="0"/>
      </a:spcBef>
      <a:spcAft>
        <a:spcPct val="0"/>
      </a:spcAft>
      <a:defRPr sz="3566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3396310" algn="l" defTabSz="1358524" rtl="0" eaLnBrk="1" latinLnBrk="0" hangingPunct="1">
      <a:defRPr sz="3566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4075572" algn="l" defTabSz="1358524" rtl="0" eaLnBrk="1" latinLnBrk="0" hangingPunct="1">
      <a:defRPr sz="3566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4754834" algn="l" defTabSz="1358524" rtl="0" eaLnBrk="1" latinLnBrk="0" hangingPunct="1">
      <a:defRPr sz="3566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5434096" algn="l" defTabSz="1358524" rtl="0" eaLnBrk="1" latinLnBrk="0" hangingPunct="1">
      <a:defRPr sz="3566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rnhard Hammer" initials="BH" lastIdx="1" clrIdx="0"/>
  <p:cmAuthor id="1" name="Hammer, Bernhard" initials="HB" lastIdx="1" clrIdx="1">
    <p:extLst>
      <p:ext uri="{19B8F6BF-5375-455C-9EA6-DF929625EA0E}">
        <p15:presenceInfo xmlns:p15="http://schemas.microsoft.com/office/powerpoint/2012/main" userId="S-1-5-21-2427019623-1759575026-195824430-24760" providerId="AD"/>
      </p:ext>
    </p:extLst>
  </p:cmAuthor>
  <p:cmAuthor id="2" name="Berni" initials="B" lastIdx="1" clrIdx="2">
    <p:extLst>
      <p:ext uri="{19B8F6BF-5375-455C-9EA6-DF929625EA0E}">
        <p15:presenceInfo xmlns:p15="http://schemas.microsoft.com/office/powerpoint/2012/main" userId="Ber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00"/>
    <a:srgbClr val="327882"/>
    <a:srgbClr val="FF0000"/>
    <a:srgbClr val="FFC000"/>
    <a:srgbClr val="92D050"/>
    <a:srgbClr val="FFFFCC"/>
    <a:srgbClr val="E7F6EF"/>
    <a:srgbClr val="FF6600"/>
    <a:srgbClr val="307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14" autoAdjust="0"/>
    <p:restoredTop sz="94136" autoAdjust="0"/>
  </p:normalViewPr>
  <p:slideViewPr>
    <p:cSldViewPr>
      <p:cViewPr varScale="1">
        <p:scale>
          <a:sx n="49" d="100"/>
          <a:sy n="49" d="100"/>
        </p:scale>
        <p:origin x="1004" y="56"/>
      </p:cViewPr>
      <p:guideLst>
        <p:guide orient="horz" pos="2880"/>
        <p:guide pos="512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1238" y="58"/>
      </p:cViewPr>
      <p:guideLst>
        <p:guide orient="horz" pos="3126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9066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4" tIns="45702" rIns="91404" bIns="45702" numCol="1" anchor="t" anchorCtr="0" compatLnSpc="1">
            <a:prstTxWarp prst="textNoShape">
              <a:avLst/>
            </a:prstTxWarp>
          </a:bodyPr>
          <a:lstStyle>
            <a:lvl1pPr defTabSz="91391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423" y="1"/>
            <a:ext cx="289066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4" tIns="45702" rIns="91404" bIns="45702" numCol="1" anchor="t" anchorCtr="0" compatLnSpc="1">
            <a:prstTxWarp prst="textNoShape">
              <a:avLst/>
            </a:prstTxWarp>
          </a:bodyPr>
          <a:lstStyle>
            <a:lvl1pPr algn="r" defTabSz="91391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750"/>
            <a:ext cx="289066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4" tIns="45702" rIns="91404" bIns="45702" numCol="1" anchor="b" anchorCtr="0" compatLnSpc="1">
            <a:prstTxWarp prst="textNoShape">
              <a:avLst/>
            </a:prstTxWarp>
          </a:bodyPr>
          <a:lstStyle>
            <a:lvl1pPr defTabSz="91391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423" y="9429750"/>
            <a:ext cx="289066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4" tIns="45702" rIns="91404" bIns="45702" numCol="1" anchor="b" anchorCtr="0" compatLnSpc="1">
            <a:prstTxWarp prst="textNoShape">
              <a:avLst/>
            </a:prstTxWarp>
          </a:bodyPr>
          <a:lstStyle>
            <a:lvl1pPr algn="r" defTabSz="913911">
              <a:defRPr sz="1200">
                <a:cs typeface="+mn-cs"/>
              </a:defRPr>
            </a:lvl1pPr>
          </a:lstStyle>
          <a:p>
            <a:pPr>
              <a:defRPr/>
            </a:pPr>
            <a:fld id="{CE20B42F-CD9D-4B56-A5C8-01652EF73DF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22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9066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4" tIns="45702" rIns="91404" bIns="45702" numCol="1" anchor="t" anchorCtr="0" compatLnSpc="1">
            <a:prstTxWarp prst="textNoShape">
              <a:avLst/>
            </a:prstTxWarp>
          </a:bodyPr>
          <a:lstStyle>
            <a:lvl1pPr defTabSz="913911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423" y="1"/>
            <a:ext cx="289066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4" tIns="45702" rIns="91404" bIns="45702" numCol="1" anchor="t" anchorCtr="0" compatLnSpc="1">
            <a:prstTxWarp prst="textNoShape">
              <a:avLst/>
            </a:prstTxWarp>
          </a:bodyPr>
          <a:lstStyle>
            <a:lvl1pPr algn="r" defTabSz="913911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5400" y="742950"/>
            <a:ext cx="6618288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317" y="4714876"/>
            <a:ext cx="4890457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4" tIns="45702" rIns="91404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750"/>
            <a:ext cx="289066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4" tIns="45702" rIns="91404" bIns="45702" numCol="1" anchor="b" anchorCtr="0" compatLnSpc="1">
            <a:prstTxWarp prst="textNoShape">
              <a:avLst/>
            </a:prstTxWarp>
          </a:bodyPr>
          <a:lstStyle>
            <a:lvl1pPr defTabSz="913911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423" y="9429750"/>
            <a:ext cx="289066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4" tIns="45702" rIns="91404" bIns="45702" numCol="1" anchor="b" anchorCtr="0" compatLnSpc="1">
            <a:prstTxWarp prst="textNoShape">
              <a:avLst/>
            </a:prstTxWarp>
          </a:bodyPr>
          <a:lstStyle>
            <a:lvl1pPr algn="r" defTabSz="913911">
              <a:defRPr sz="1200">
                <a:cs typeface="+mn-cs"/>
              </a:defRPr>
            </a:lvl1pPr>
          </a:lstStyle>
          <a:p>
            <a:pPr>
              <a:defRPr/>
            </a:pPr>
            <a:fld id="{EF06A917-34F2-4DA4-A641-BB6BE273E64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2931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83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79262" algn="l" rtl="0" eaLnBrk="0" fontAlgn="base" hangingPunct="0">
      <a:spcBef>
        <a:spcPct val="30000"/>
      </a:spcBef>
      <a:spcAft>
        <a:spcPct val="0"/>
      </a:spcAft>
      <a:defRPr sz="1783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358524" algn="l" rtl="0" eaLnBrk="0" fontAlgn="base" hangingPunct="0">
      <a:spcBef>
        <a:spcPct val="30000"/>
      </a:spcBef>
      <a:spcAft>
        <a:spcPct val="0"/>
      </a:spcAft>
      <a:defRPr sz="1783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2037786" algn="l" rtl="0" eaLnBrk="0" fontAlgn="base" hangingPunct="0">
      <a:spcBef>
        <a:spcPct val="30000"/>
      </a:spcBef>
      <a:spcAft>
        <a:spcPct val="0"/>
      </a:spcAft>
      <a:defRPr sz="1783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717048" algn="l" rtl="0" eaLnBrk="0" fontAlgn="base" hangingPunct="0">
      <a:spcBef>
        <a:spcPct val="30000"/>
      </a:spcBef>
      <a:spcAft>
        <a:spcPct val="0"/>
      </a:spcAft>
      <a:defRPr sz="1783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396310" algn="l" defTabSz="1358524" rtl="0" eaLnBrk="1" latinLnBrk="0" hangingPunct="1">
      <a:defRPr sz="1783" kern="1200">
        <a:solidFill>
          <a:schemeClr val="tx1"/>
        </a:solidFill>
        <a:latin typeface="+mn-lt"/>
        <a:ea typeface="+mn-ea"/>
        <a:cs typeface="+mn-cs"/>
      </a:defRPr>
    </a:lvl6pPr>
    <a:lvl7pPr marL="4075572" algn="l" defTabSz="1358524" rtl="0" eaLnBrk="1" latinLnBrk="0" hangingPunct="1">
      <a:defRPr sz="1783" kern="1200">
        <a:solidFill>
          <a:schemeClr val="tx1"/>
        </a:solidFill>
        <a:latin typeface="+mn-lt"/>
        <a:ea typeface="+mn-ea"/>
        <a:cs typeface="+mn-cs"/>
      </a:defRPr>
    </a:lvl7pPr>
    <a:lvl8pPr marL="4754834" algn="l" defTabSz="1358524" rtl="0" eaLnBrk="1" latinLnBrk="0" hangingPunct="1">
      <a:defRPr sz="1783" kern="1200">
        <a:solidFill>
          <a:schemeClr val="tx1"/>
        </a:solidFill>
        <a:latin typeface="+mn-lt"/>
        <a:ea typeface="+mn-ea"/>
        <a:cs typeface="+mn-cs"/>
      </a:defRPr>
    </a:lvl8pPr>
    <a:lvl9pPr marL="5434096" algn="l" defTabSz="1358524" rtl="0" eaLnBrk="1" latinLnBrk="0" hangingPunct="1">
      <a:defRPr sz="17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87219" y="1829881"/>
            <a:ext cx="144700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/>
              <a:t>Mastertitelformat bearbeiten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628220" y="3511304"/>
            <a:ext cx="11379200" cy="233680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</a:lstStyle>
          <a:p>
            <a:r>
              <a:rPr lang="en-GB" dirty="0"/>
              <a:t>Master-</a:t>
            </a:r>
            <a:r>
              <a:rPr lang="en-GB" dirty="0" err="1"/>
              <a:t>Untertitelformat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4152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CB8BA1-7949-430C-839B-D8DEF36E2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132456-7300-4B2A-AD72-3C2E1D854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F0895-5359-482B-B175-27131D6F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0701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79ECC-11C4-4EB8-97F0-F6CAC8808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A464E-7CBA-4487-8E1C-C7418D458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917" y="1316567"/>
            <a:ext cx="82296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8E5BD3-2DB6-4475-A31D-19910CB60D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380E07-8AC2-455E-9E27-DEA103719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4CEC50-CA70-4483-90FC-9446A90B3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0EFD4-D85E-454F-BD19-29D41F38F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700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248F8-9B33-495F-8FB1-CE80C7418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C484CC-EC3B-4AD6-B0ED-313B85F7E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910917" y="1316567"/>
            <a:ext cx="8229600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FC357-D3E2-46F4-B657-D72276F7B9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F5C72-858B-4F7E-8A73-CA7E2DD0C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CD077-8328-4EBB-8D39-9C1ED36B4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4899D-B331-45E9-9B91-C3AA0ACCF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6645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C30F0-C685-471C-A09A-E0620C398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D992CD-911B-4F07-9D44-ED2F48F88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9E719-2D3F-4371-8F90-09C53314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3E98B-0517-4E96-89AC-9270FC10D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77D43-0BA8-4DF7-A8D7-1718EC071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7818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A65FC9-B80F-4E7C-9AB5-A8CCEE2A54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1633200" y="486834"/>
            <a:ext cx="350520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D2901A-B72D-40D8-901F-DD40A56D0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17600" y="486834"/>
            <a:ext cx="10312400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CA751-366C-4C6F-B110-91524DADA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35CDE-9EF7-4CDF-8233-A8BB6CCF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7E34F-EA0F-4FF5-98B0-77085C886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188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0" y="4"/>
            <a:ext cx="16256000" cy="971597"/>
          </a:xfrm>
          <a:prstGeom prst="rect">
            <a:avLst/>
          </a:prstGeom>
          <a:noFill/>
        </p:spPr>
        <p:txBody>
          <a:bodyPr anchor="ctr"/>
          <a:lstStyle>
            <a:lvl1pPr marL="487626">
              <a:defRPr sz="36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59205" y="2171733"/>
            <a:ext cx="14209579" cy="5384800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ill Sans MT" panose="020B0502020104020203" pitchFamily="34" charset="0"/>
              </a:defRPr>
            </a:lvl1pPr>
            <a:lvl2pPr>
              <a:defRPr sz="3200"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9605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0" y="3"/>
            <a:ext cx="16256000" cy="971597"/>
          </a:xfrm>
          <a:prstGeom prst="rect">
            <a:avLst/>
          </a:prstGeom>
          <a:noFill/>
        </p:spPr>
        <p:txBody>
          <a:bodyPr anchor="ctr"/>
          <a:lstStyle>
            <a:lvl1pPr marL="487638">
              <a:defRPr sz="36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59205" y="2171733"/>
            <a:ext cx="14209579" cy="5384800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ill Sans MT" panose="020B0502020104020203" pitchFamily="34" charset="0"/>
              </a:defRPr>
            </a:lvl1pPr>
            <a:lvl2pPr>
              <a:defRPr sz="3200"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2888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B4E112-3D0F-4631-A6B8-6B9280C6C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934" y="2058099"/>
            <a:ext cx="14954773" cy="6177852"/>
          </a:xfrm>
        </p:spPr>
        <p:txBody>
          <a:bodyPr/>
          <a:lstStyle>
            <a:lvl1pPr>
              <a:lnSpc>
                <a:spcPct val="114000"/>
              </a:lnSpc>
              <a:spcBef>
                <a:spcPts val="800"/>
              </a:spcBef>
              <a:spcAft>
                <a:spcPts val="800"/>
              </a:spcAft>
              <a:defRPr sz="2933"/>
            </a:lvl1pPr>
            <a:lvl2pPr>
              <a:lnSpc>
                <a:spcPct val="114000"/>
              </a:lnSpc>
              <a:spcBef>
                <a:spcPts val="800"/>
              </a:spcBef>
              <a:spcAft>
                <a:spcPts val="800"/>
              </a:spcAft>
              <a:defRPr sz="2933"/>
            </a:lvl2pPr>
            <a:lvl3pPr>
              <a:lnSpc>
                <a:spcPct val="114000"/>
              </a:lnSpc>
              <a:spcBef>
                <a:spcPts val="800"/>
              </a:spcBef>
              <a:spcAft>
                <a:spcPts val="800"/>
              </a:spcAft>
              <a:defRPr/>
            </a:lvl3pPr>
            <a:lvl4pPr>
              <a:lnSpc>
                <a:spcPct val="114000"/>
              </a:lnSpc>
              <a:spcBef>
                <a:spcPts val="800"/>
              </a:spcBef>
              <a:spcAft>
                <a:spcPts val="800"/>
              </a:spcAft>
              <a:defRPr/>
            </a:lvl4pPr>
            <a:lvl5pPr>
              <a:lnSpc>
                <a:spcPct val="114000"/>
              </a:lnSpc>
              <a:spcBef>
                <a:spcPts val="80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6A1626-6EF8-4E32-9BAA-73ADC521A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7B32-FA54-4E58-958C-B6DF27213BE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17F3A3-6040-463F-8F6B-9FE31DA3C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1F1474-55F2-4142-AE1E-EA13A016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6D36C-E4B7-47F2-BD5D-A766F0E8088E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C6ABC098-70EE-4D13-B1B9-897D782B34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9933" y="199671"/>
            <a:ext cx="14954775" cy="646997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rgbClr val="1E6E78"/>
                </a:solidFill>
              </a:defRPr>
            </a:lvl1pPr>
            <a:lvl2pPr marL="609585" indent="0">
              <a:buFontTx/>
              <a:buNone/>
              <a:defRPr>
                <a:solidFill>
                  <a:srgbClr val="1E6E78"/>
                </a:solidFill>
              </a:defRPr>
            </a:lvl2pPr>
            <a:lvl3pPr marL="1219170" indent="0">
              <a:buFontTx/>
              <a:buNone/>
              <a:defRPr>
                <a:solidFill>
                  <a:srgbClr val="1E6E78"/>
                </a:solidFill>
              </a:defRPr>
            </a:lvl3pPr>
            <a:lvl4pPr marL="1828754" indent="0">
              <a:buFontTx/>
              <a:buNone/>
              <a:defRPr>
                <a:solidFill>
                  <a:srgbClr val="1E6E78"/>
                </a:solidFill>
              </a:defRPr>
            </a:lvl4pPr>
            <a:lvl5pPr marL="2438339" indent="0">
              <a:buFontTx/>
              <a:buNone/>
              <a:defRPr>
                <a:solidFill>
                  <a:srgbClr val="1E6E78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A5B8B00E-F845-40D5-9703-850095321B17}"/>
              </a:ext>
            </a:extLst>
          </p:cNvPr>
          <p:cNvCxnSpPr/>
          <p:nvPr userDrawn="1"/>
        </p:nvCxnSpPr>
        <p:spPr>
          <a:xfrm>
            <a:off x="659932" y="1085851"/>
            <a:ext cx="14954776" cy="0"/>
          </a:xfrm>
          <a:prstGeom prst="line">
            <a:avLst/>
          </a:prstGeom>
          <a:ln w="28575">
            <a:solidFill>
              <a:srgbClr val="1E6E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9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284C7-23DD-46D9-9A40-4C654E4F4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2000" y="1496484"/>
            <a:ext cx="121920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55B64C-7A73-4368-9605-9D4DBF8145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2000" y="4802717"/>
            <a:ext cx="12192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6909-AEBF-4CAC-B07D-5690001AC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C5B7C-8FF8-41AD-842F-765379378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A8435-2412-4156-A15D-3988DF02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0266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FA540-81AB-41AF-828F-DDA92A47F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BA265-FB66-4357-8298-D572D3A6C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28328-233A-4BDC-B7CD-D95D0FCEF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775D7-6004-41AB-8A9B-149CBAE0A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D73FA-3E93-4857-92F6-365DF980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7918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6EE25-0A23-4CF0-9131-34E99FF34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133" y="2279652"/>
            <a:ext cx="140208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A9960-76EE-49F0-8887-A6810B107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9133" y="6119285"/>
            <a:ext cx="140208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648CA-EE3F-40FB-9B9B-8F818DA8F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FC76C-9C6B-4A8B-8615-B0B083C5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8F41F-12F1-4A11-B924-89A721FED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947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97989-96E9-408B-B027-FDDB08479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307FE-512D-46B6-AFE8-6987FA8F67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7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0D6A16-C965-4534-924A-B0B0601F4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29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5A6DB-E432-4112-AE75-CB54E8C89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73D60-7B07-4901-BB73-872DDBC1B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78DD5-6B44-45A7-A0F1-7636F7BEE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0410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99343-21D8-4FA7-A4AE-A17561A56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7" y="486834"/>
            <a:ext cx="140208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B495D-C8F8-403D-BAAD-73A9F50CA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9718" y="2241551"/>
            <a:ext cx="6877049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6C967-F19E-41B7-BA2E-75EAC04336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9718" y="3340100"/>
            <a:ext cx="6877049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0BDF3A-A2B0-47B9-9B4B-4A147C9A21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29600" y="2241551"/>
            <a:ext cx="691091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150B48-9F82-4CDA-84AD-D2D0681A98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29600" y="3340100"/>
            <a:ext cx="6910917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400862-2743-4DA2-A042-368C7247B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544261-C896-4145-BCB2-8FEB4BE20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97049-7A10-45C4-A82B-BCE22AA17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9047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EEC46-4E02-41AF-BABA-50742F134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5086C8-96B0-4A17-AE38-D0525FA4C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E70902-1AE3-495E-976F-D918D3315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5AB08F-9180-4244-9CBB-278C41249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449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F0A099-0E45-43FD-98A3-8A4E2209E112}"/>
              </a:ext>
            </a:extLst>
          </p:cNvPr>
          <p:cNvSpPr txBox="1">
            <a:spLocks/>
          </p:cNvSpPr>
          <p:nvPr userDrawn="1"/>
        </p:nvSpPr>
        <p:spPr>
          <a:xfrm>
            <a:off x="0" y="3"/>
            <a:ext cx="16256000" cy="971597"/>
          </a:xfrm>
          <a:prstGeom prst="rect">
            <a:avLst/>
          </a:prstGeom>
          <a:solidFill>
            <a:srgbClr val="307A85"/>
          </a:solidFill>
        </p:spPr>
        <p:txBody>
          <a:bodyPr anchor="ctr"/>
          <a:lstStyle>
            <a:lvl1pPr marL="487638" algn="l" rtl="0" eaLnBrk="0" fontAlgn="base" hangingPunct="0">
              <a:spcBef>
                <a:spcPct val="0"/>
              </a:spcBef>
              <a:spcAft>
                <a:spcPct val="0"/>
              </a:spcAft>
              <a:defRPr sz="4267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7822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7822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7822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7822">
                <a:solidFill>
                  <a:schemeClr val="tx2"/>
                </a:solidFill>
                <a:latin typeface="Arial" charset="0"/>
              </a:defRPr>
            </a:lvl5pPr>
            <a:lvl6pPr marL="812730" algn="l" rtl="0" fontAlgn="base">
              <a:spcBef>
                <a:spcPct val="0"/>
              </a:spcBef>
              <a:spcAft>
                <a:spcPct val="0"/>
              </a:spcAft>
              <a:defRPr sz="7822">
                <a:solidFill>
                  <a:schemeClr val="tx2"/>
                </a:solidFill>
                <a:latin typeface="Arial" charset="0"/>
              </a:defRPr>
            </a:lvl6pPr>
            <a:lvl7pPr marL="1625463" algn="l" rtl="0" fontAlgn="base">
              <a:spcBef>
                <a:spcPct val="0"/>
              </a:spcBef>
              <a:spcAft>
                <a:spcPct val="0"/>
              </a:spcAft>
              <a:defRPr sz="7822">
                <a:solidFill>
                  <a:schemeClr val="tx2"/>
                </a:solidFill>
                <a:latin typeface="Arial" charset="0"/>
              </a:defRPr>
            </a:lvl7pPr>
            <a:lvl8pPr marL="2438192" algn="l" rtl="0" fontAlgn="base">
              <a:spcBef>
                <a:spcPct val="0"/>
              </a:spcBef>
              <a:spcAft>
                <a:spcPct val="0"/>
              </a:spcAft>
              <a:defRPr sz="7822">
                <a:solidFill>
                  <a:schemeClr val="tx2"/>
                </a:solidFill>
                <a:latin typeface="Arial" charset="0"/>
              </a:defRPr>
            </a:lvl8pPr>
            <a:lvl9pPr marL="3250924" algn="l" rtl="0" fontAlgn="base">
              <a:spcBef>
                <a:spcPct val="0"/>
              </a:spcBef>
              <a:spcAft>
                <a:spcPct val="0"/>
              </a:spcAft>
              <a:defRPr sz="7822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de-DE" kern="0"/>
              <a:t>Titelmasterformat durch Klicken bearbeiten</a:t>
            </a:r>
            <a:endParaRPr lang="de-AT" kern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0" r:id="rId1"/>
    <p:sldLayoutId id="2147484300" r:id="rId2"/>
    <p:sldLayoutId id="2147484311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5pPr>
      <a:lvl6pPr marL="812730" algn="l" rtl="0" fontAlgn="base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6pPr>
      <a:lvl7pPr marL="1625463" algn="l" rtl="0" fontAlgn="base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7pPr>
      <a:lvl8pPr marL="2438192" algn="l" rtl="0" fontAlgn="base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8pPr>
      <a:lvl9pPr marL="3250924" algn="l" rtl="0" fontAlgn="base">
        <a:spcBef>
          <a:spcPct val="0"/>
        </a:spcBef>
        <a:spcAft>
          <a:spcPct val="0"/>
        </a:spcAft>
        <a:defRPr sz="7822">
          <a:solidFill>
            <a:schemeClr val="tx2"/>
          </a:solidFill>
          <a:latin typeface="Arial" charset="0"/>
        </a:defRPr>
      </a:lvl9pPr>
    </p:titleStyle>
    <p:bodyStyle>
      <a:lvl1pPr marL="609550" indent="-609550" algn="l" rtl="0" eaLnBrk="0" fontAlgn="base" hangingPunct="0">
        <a:spcBef>
          <a:spcPct val="20000"/>
        </a:spcBef>
        <a:spcAft>
          <a:spcPct val="0"/>
        </a:spcAft>
        <a:defRPr sz="5689">
          <a:solidFill>
            <a:schemeClr val="tx1"/>
          </a:solidFill>
          <a:latin typeface="+mn-lt"/>
          <a:ea typeface="+mn-ea"/>
          <a:cs typeface="+mn-cs"/>
        </a:defRPr>
      </a:lvl1pPr>
      <a:lvl2pPr marL="1320688" indent="-507957" algn="l" rtl="0" eaLnBrk="0" fontAlgn="base" hangingPunct="0">
        <a:spcBef>
          <a:spcPct val="20000"/>
        </a:spcBef>
        <a:spcAft>
          <a:spcPct val="0"/>
        </a:spcAft>
        <a:defRPr sz="4977">
          <a:solidFill>
            <a:schemeClr val="tx1"/>
          </a:solidFill>
          <a:latin typeface="+mn-lt"/>
        </a:defRPr>
      </a:lvl2pPr>
      <a:lvl3pPr marL="2031828" indent="-406366" algn="l" rtl="0" eaLnBrk="0" fontAlgn="base" hangingPunct="0">
        <a:spcBef>
          <a:spcPct val="20000"/>
        </a:spcBef>
        <a:spcAft>
          <a:spcPct val="0"/>
        </a:spcAft>
        <a:defRPr sz="4267">
          <a:solidFill>
            <a:schemeClr val="tx1"/>
          </a:solidFill>
          <a:latin typeface="+mn-lt"/>
        </a:defRPr>
      </a:lvl3pPr>
      <a:lvl4pPr marL="2844560" indent="-406366" algn="l" rtl="0" eaLnBrk="0" fontAlgn="base" hangingPunct="0">
        <a:spcBef>
          <a:spcPct val="20000"/>
        </a:spcBef>
        <a:spcAft>
          <a:spcPct val="0"/>
        </a:spcAft>
        <a:defRPr sz="3556">
          <a:solidFill>
            <a:schemeClr val="tx1"/>
          </a:solidFill>
          <a:latin typeface="+mn-lt"/>
        </a:defRPr>
      </a:lvl4pPr>
      <a:lvl5pPr marL="3657289" indent="-406366" algn="l" rtl="0" eaLnBrk="0" fontAlgn="base" hangingPunct="0">
        <a:spcBef>
          <a:spcPct val="20000"/>
        </a:spcBef>
        <a:spcAft>
          <a:spcPct val="0"/>
        </a:spcAft>
        <a:defRPr sz="3556">
          <a:solidFill>
            <a:schemeClr val="tx1"/>
          </a:solidFill>
          <a:latin typeface="+mn-lt"/>
        </a:defRPr>
      </a:lvl5pPr>
      <a:lvl6pPr marL="4470020" indent="-406366" algn="l" rtl="0" fontAlgn="base">
        <a:spcBef>
          <a:spcPct val="20000"/>
        </a:spcBef>
        <a:spcAft>
          <a:spcPct val="0"/>
        </a:spcAft>
        <a:defRPr sz="3556">
          <a:solidFill>
            <a:schemeClr val="tx1"/>
          </a:solidFill>
          <a:latin typeface="+mn-lt"/>
        </a:defRPr>
      </a:lvl6pPr>
      <a:lvl7pPr marL="5282753" indent="-406366" algn="l" rtl="0" fontAlgn="base">
        <a:spcBef>
          <a:spcPct val="20000"/>
        </a:spcBef>
        <a:spcAft>
          <a:spcPct val="0"/>
        </a:spcAft>
        <a:defRPr sz="3556">
          <a:solidFill>
            <a:schemeClr val="tx1"/>
          </a:solidFill>
          <a:latin typeface="+mn-lt"/>
        </a:defRPr>
      </a:lvl7pPr>
      <a:lvl8pPr marL="6095484" indent="-406366" algn="l" rtl="0" fontAlgn="base">
        <a:spcBef>
          <a:spcPct val="20000"/>
        </a:spcBef>
        <a:spcAft>
          <a:spcPct val="0"/>
        </a:spcAft>
        <a:defRPr sz="3556">
          <a:solidFill>
            <a:schemeClr val="tx1"/>
          </a:solidFill>
          <a:latin typeface="+mn-lt"/>
        </a:defRPr>
      </a:lvl8pPr>
      <a:lvl9pPr marL="6908213" indent="-406366" algn="l" rtl="0" fontAlgn="base">
        <a:spcBef>
          <a:spcPct val="20000"/>
        </a:spcBef>
        <a:spcAft>
          <a:spcPct val="0"/>
        </a:spcAft>
        <a:defRPr sz="3556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162546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30" algn="l" defTabSz="162546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463" algn="l" defTabSz="162546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192" algn="l" defTabSz="162546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0924" algn="l" defTabSz="162546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654" algn="l" defTabSz="162546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386" algn="l" defTabSz="162546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116" algn="l" defTabSz="162546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1847" algn="l" defTabSz="162546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A3EA3-03EB-4831-A6D8-7BFA19A05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86834"/>
            <a:ext cx="140208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1D239-E2C2-4BF7-81A2-428F1DDB1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7600" y="2434167"/>
            <a:ext cx="140208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E4C43-A29F-40CD-B7B9-386C83367C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176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A5423-AA17-4370-93D7-865CA5F713A6}" type="datetimeFigureOut">
              <a:rPr lang="de-DE" smtClean="0"/>
              <a:t>13.03.2025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2A45C-7BE6-42F6-B0AC-19921515A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84800" y="8475134"/>
            <a:ext cx="5486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9786-72BB-4E31-94BE-1A1E8FC438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08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2D8F-FB4B-402C-AB7A-E82160A2A3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962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3" r:id="rId1"/>
    <p:sldLayoutId id="2147484314" r:id="rId2"/>
    <p:sldLayoutId id="2147484315" r:id="rId3"/>
    <p:sldLayoutId id="2147484316" r:id="rId4"/>
    <p:sldLayoutId id="2147484317" r:id="rId5"/>
    <p:sldLayoutId id="2147484318" r:id="rId6"/>
    <p:sldLayoutId id="2147484319" r:id="rId7"/>
    <p:sldLayoutId id="2147484320" r:id="rId8"/>
    <p:sldLayoutId id="2147484321" r:id="rId9"/>
    <p:sldLayoutId id="2147484322" r:id="rId10"/>
    <p:sldLayoutId id="2147484323" r:id="rId11"/>
    <p:sldLayoutId id="2147484324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16/j.jeoa.2022.100426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7220" y="2336963"/>
            <a:ext cx="14470000" cy="1280143"/>
          </a:xfrm>
        </p:spPr>
        <p:txBody>
          <a:bodyPr/>
          <a:lstStyle/>
          <a:p>
            <a:pPr algn="ctr"/>
            <a:br>
              <a:rPr lang="de-AT" sz="5689" dirty="0"/>
            </a:br>
            <a:endParaRPr lang="de-AT" sz="5689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87229" y="1331640"/>
            <a:ext cx="13881541" cy="5616624"/>
          </a:xfrm>
          <a:noFill/>
        </p:spPr>
        <p:txBody>
          <a:bodyPr anchor="ctr"/>
          <a:lstStyle/>
          <a:p>
            <a:pPr algn="ctr" eaLnBrk="1" hangingPunct="1">
              <a:spcAft>
                <a:spcPts val="1600"/>
              </a:spcAft>
            </a:pPr>
            <a:r>
              <a:rPr lang="en-US" sz="3600" dirty="0">
                <a:latin typeface="Gill Sans MT" panose="020B0502020104020203" pitchFamily="34" charset="0"/>
              </a:rPr>
              <a:t> 	</a:t>
            </a:r>
          </a:p>
          <a:p>
            <a:pPr algn="ctr"/>
            <a:r>
              <a:rPr lang="en-US" sz="3600" b="1" dirty="0">
                <a:latin typeface="Gill Sans MT" panose="020B0502020104020203" pitchFamily="34" charset="0"/>
              </a:rPr>
              <a:t>The Age Orientation of European Welfare States</a:t>
            </a:r>
            <a:br>
              <a:rPr lang="de-DE" sz="4800" b="1" dirty="0"/>
            </a:br>
            <a:endParaRPr lang="de-DE" sz="4800" b="1" dirty="0"/>
          </a:p>
          <a:p>
            <a:pPr algn="ctr"/>
            <a:r>
              <a:rPr lang="de-DE" sz="2800" dirty="0">
                <a:latin typeface="Gill Sans MT" panose="020B0502020104020203" pitchFamily="34" charset="0"/>
              </a:rPr>
              <a:t>Bernhard Binder-Hammer, Alexia Fürnkranz-Prskawetz</a:t>
            </a:r>
          </a:p>
          <a:p>
            <a:pPr algn="ctr"/>
            <a:endParaRPr lang="de-DE" sz="3200" dirty="0">
              <a:latin typeface="Gill Sans MT" panose="020B0502020104020203" pitchFamily="34" charset="0"/>
            </a:endParaRPr>
          </a:p>
          <a:p>
            <a:pPr algn="ctr"/>
            <a:r>
              <a:rPr lang="en-US" sz="2800" dirty="0">
                <a:latin typeface="Gill Sans MT" panose="020B0502020104020203" pitchFamily="34" charset="0"/>
              </a:rPr>
              <a:t>The 15th Global Meeting of the NTA Network</a:t>
            </a:r>
            <a:r>
              <a:rPr lang="de-AT" sz="2800" dirty="0">
                <a:latin typeface="Gill Sans MT" panose="020B0502020104020203" pitchFamily="34" charset="0"/>
              </a:rPr>
              <a:t>, March 13, 2025</a:t>
            </a:r>
          </a:p>
          <a:p>
            <a:pPr algn="ctr" eaLnBrk="1" hangingPunct="1"/>
            <a:endParaRPr lang="de-AT" sz="1800" dirty="0">
              <a:latin typeface="Gill Sans MT" panose="020B0502020104020203" pitchFamily="34" charset="0"/>
            </a:endParaRPr>
          </a:p>
          <a:p>
            <a:pPr algn="ctr" eaLnBrk="1" hangingPunct="1"/>
            <a:endParaRPr lang="de-AT" sz="1800" dirty="0">
              <a:latin typeface="Gill Sans MT" panose="020B0502020104020203" pitchFamily="34" charset="0"/>
            </a:endParaRPr>
          </a:p>
          <a:p>
            <a:pPr algn="ctr" eaLnBrk="1" hangingPunct="1"/>
            <a:r>
              <a:rPr lang="de-AT" sz="2000" dirty="0">
                <a:latin typeface="Gill Sans MT" panose="020B0502020104020203" pitchFamily="34" charset="0"/>
              </a:rPr>
              <a:t>The </a:t>
            </a:r>
            <a:r>
              <a:rPr lang="de-AT" sz="2000" dirty="0" err="1">
                <a:latin typeface="Gill Sans MT" panose="020B0502020104020203" pitchFamily="34" charset="0"/>
              </a:rPr>
              <a:t>research</a:t>
            </a:r>
            <a:r>
              <a:rPr lang="de-AT" sz="2000" dirty="0">
                <a:latin typeface="Gill Sans MT" panose="020B0502020104020203" pitchFamily="34" charset="0"/>
              </a:rPr>
              <a:t> </a:t>
            </a:r>
            <a:r>
              <a:rPr lang="de-AT" sz="2000" dirty="0" err="1">
                <a:latin typeface="Gill Sans MT" panose="020B0502020104020203" pitchFamily="34" charset="0"/>
              </a:rPr>
              <a:t>received</a:t>
            </a:r>
            <a:r>
              <a:rPr lang="de-AT" sz="2000" dirty="0">
                <a:latin typeface="Gill Sans MT" panose="020B0502020104020203" pitchFamily="34" charset="0"/>
              </a:rPr>
              <a:t> </a:t>
            </a:r>
            <a:r>
              <a:rPr lang="de-AT" sz="2000" dirty="0" err="1">
                <a:latin typeface="Gill Sans MT" panose="020B0502020104020203" pitchFamily="34" charset="0"/>
              </a:rPr>
              <a:t>funding</a:t>
            </a:r>
            <a:r>
              <a:rPr lang="de-AT" sz="2000" dirty="0">
                <a:latin typeface="Gill Sans MT" panose="020B0502020104020203" pitchFamily="34" charset="0"/>
              </a:rPr>
              <a:t> </a:t>
            </a:r>
            <a:r>
              <a:rPr lang="de-AT" sz="2000" dirty="0" err="1">
                <a:latin typeface="Gill Sans MT" panose="020B0502020104020203" pitchFamily="34" charset="0"/>
              </a:rPr>
              <a:t>from</a:t>
            </a:r>
            <a:r>
              <a:rPr lang="en-US" sz="2000" dirty="0">
                <a:latin typeface="Gill Sans MT" panose="020B0502020104020203" pitchFamily="34" charset="0"/>
              </a:rPr>
              <a:t> the </a:t>
            </a:r>
            <a:r>
              <a:rPr lang="en-US" sz="2000" dirty="0" err="1">
                <a:latin typeface="Gill Sans MT" panose="020B0502020104020203" pitchFamily="34" charset="0"/>
              </a:rPr>
              <a:t>Jubiläumsfonds</a:t>
            </a:r>
            <a:r>
              <a:rPr lang="en-US" sz="2000" dirty="0">
                <a:latin typeface="Gill Sans MT" panose="020B0502020104020203" pitchFamily="34" charset="0"/>
              </a:rPr>
              <a:t> of the Austrian National Bank under project no. 18465 and from the European Union’s research and innovation </a:t>
            </a:r>
            <a:r>
              <a:rPr lang="en-US" sz="2000" dirty="0" err="1">
                <a:latin typeface="Gill Sans MT" panose="020B0502020104020203" pitchFamily="34" charset="0"/>
              </a:rPr>
              <a:t>programme</a:t>
            </a:r>
            <a:r>
              <a:rPr lang="en-US" sz="2000" dirty="0">
                <a:latin typeface="Gill Sans MT" panose="020B0502020104020203" pitchFamily="34" charset="0"/>
              </a:rPr>
              <a:t> under Grant agreement no 101095175 (ww.ub.edu/</a:t>
            </a:r>
            <a:r>
              <a:rPr lang="en-US" sz="2000" dirty="0" err="1">
                <a:latin typeface="Gill Sans MT" panose="020B0502020104020203" pitchFamily="34" charset="0"/>
              </a:rPr>
              <a:t>sustainwell</a:t>
            </a:r>
            <a:r>
              <a:rPr lang="en-US" sz="2000" dirty="0">
                <a:latin typeface="Gill Sans MT" panose="020B0502020104020203" pitchFamily="34" charset="0"/>
              </a:rPr>
              <a:t>-</a:t>
            </a:r>
            <a:r>
              <a:rPr lang="en-US" sz="2000" dirty="0" err="1">
                <a:latin typeface="Gill Sans MT" panose="020B0502020104020203" pitchFamily="34" charset="0"/>
              </a:rPr>
              <a:t>eu</a:t>
            </a:r>
            <a:r>
              <a:rPr lang="en-US" sz="2000" dirty="0">
                <a:latin typeface="Gill Sans MT" panose="020B0502020104020203" pitchFamily="34" charset="0"/>
              </a:rPr>
              <a:t>-project)</a:t>
            </a:r>
            <a:endParaRPr lang="de-AT" sz="2000" dirty="0">
              <a:latin typeface="Gill Sans MT" panose="020B0502020104020203" pitchFamily="34" charset="0"/>
            </a:endParaRPr>
          </a:p>
          <a:p>
            <a:pPr algn="ctr" eaLnBrk="1" hangingPunct="1"/>
            <a:endParaRPr lang="de-AT" sz="1800" dirty="0">
              <a:latin typeface="Gill Sans MT" panose="020B0502020104020203" pitchFamily="34" charset="0"/>
            </a:endParaRPr>
          </a:p>
          <a:p>
            <a:pPr algn="ctr" eaLnBrk="1" hangingPunct="1"/>
            <a:endParaRPr lang="de-AT" sz="1800" dirty="0">
              <a:latin typeface="Gill Sans MT" panose="020B0502020104020203" pitchFamily="34" charset="0"/>
            </a:endParaRPr>
          </a:p>
          <a:p>
            <a:pPr algn="ctr" eaLnBrk="1" hangingPunct="1"/>
            <a:endParaRPr lang="de-AT" sz="2400" dirty="0">
              <a:latin typeface="Gill Sans MT" panose="020B05020201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2DCDAE-9B28-4001-8F54-A27C86D1D9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29" y="7192317"/>
            <a:ext cx="4104456" cy="157201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FDE7045-71F7-4D02-B87E-61AF4E997D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624" y="7253495"/>
            <a:ext cx="3627097" cy="157201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7B31577E-57DD-FF1D-1990-B80FE775BB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95523" y="7046078"/>
            <a:ext cx="4248472" cy="1986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668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9F0FBE-BFB0-4E7C-A87C-A327B930F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de-AT" sz="4000" b="1" dirty="0"/>
              <a:t>Income, </a:t>
            </a:r>
            <a:r>
              <a:rPr lang="de-AT" sz="4000" b="1" dirty="0" err="1"/>
              <a:t>taxes</a:t>
            </a:r>
            <a:r>
              <a:rPr lang="de-AT" sz="4000" b="1" dirty="0"/>
              <a:t> and social </a:t>
            </a:r>
            <a:r>
              <a:rPr lang="de-AT" sz="4000" b="1" dirty="0" err="1"/>
              <a:t>benefits</a:t>
            </a:r>
            <a:r>
              <a:rPr lang="de-AT" sz="4000" b="1" dirty="0"/>
              <a:t> </a:t>
            </a:r>
          </a:p>
          <a:p>
            <a:pPr algn="ctr"/>
            <a:r>
              <a:rPr lang="de-AT" sz="4000" b="1" dirty="0" err="1"/>
              <a:t>by</a:t>
            </a:r>
            <a:r>
              <a:rPr lang="de-AT" sz="4000" b="1" dirty="0"/>
              <a:t> </a:t>
            </a:r>
            <a:r>
              <a:rPr lang="de-AT" sz="4000" b="1" dirty="0" err="1"/>
              <a:t>age</a:t>
            </a:r>
            <a:r>
              <a:rPr lang="de-AT" sz="4000" b="1" dirty="0"/>
              <a:t> and </a:t>
            </a:r>
            <a:r>
              <a:rPr lang="de-AT" sz="4000" b="1" dirty="0" err="1"/>
              <a:t>quartile</a:t>
            </a:r>
            <a:r>
              <a:rPr lang="de-AT" sz="4000" b="1" dirty="0"/>
              <a:t> </a:t>
            </a:r>
            <a:r>
              <a:rPr lang="de-AT" sz="4000" b="1" dirty="0" err="1"/>
              <a:t>of</a:t>
            </a:r>
            <a:r>
              <a:rPr lang="de-AT" sz="4000" b="1" dirty="0"/>
              <a:t> individual </a:t>
            </a:r>
            <a:r>
              <a:rPr lang="de-AT" sz="4000" b="1" dirty="0" err="1"/>
              <a:t>income</a:t>
            </a:r>
            <a:endParaRPr lang="de-AT" sz="4000" b="1" dirty="0"/>
          </a:p>
          <a:p>
            <a:pPr algn="ctr"/>
            <a:endParaRPr lang="de-DE" sz="4000" b="1" dirty="0"/>
          </a:p>
        </p:txBody>
      </p:sp>
    </p:spTree>
    <p:extLst>
      <p:ext uri="{BB962C8B-B14F-4D97-AF65-F5344CB8AC3E}">
        <p14:creationId xmlns:p14="http://schemas.microsoft.com/office/powerpoint/2010/main" val="2046755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40F60-9772-A55B-ADBA-9B3236505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E2DEFC-6B66-D9BC-7B40-1BC2D4FF8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Percentile</a:t>
            </a:r>
            <a:r>
              <a:rPr lang="de-DE" dirty="0"/>
              <a:t> </a:t>
            </a:r>
            <a:r>
              <a:rPr lang="de-DE" dirty="0" err="1"/>
              <a:t>plots</a:t>
            </a:r>
            <a:endParaRPr lang="de-DE" dirty="0"/>
          </a:p>
        </p:txBody>
      </p:sp>
      <p:pic>
        <p:nvPicPr>
          <p:cNvPr id="4" name="Grafik 3" descr="Ein Bild, das Text, Screenshot, Diagramm, Reihe enthält.&#10;&#10;KI-generierte Inhalte können fehlerhaft sein.">
            <a:extLst>
              <a:ext uri="{FF2B5EF4-FFF2-40B4-BE49-F238E27FC236}">
                <a16:creationId xmlns:a16="http://schemas.microsoft.com/office/drawing/2014/main" id="{4613601C-FE74-A834-3C55-16B68FC546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432" y="1051811"/>
            <a:ext cx="10225136" cy="766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114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3C00D-7EEB-8286-FFC7-778FF264D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8A4C42-A24D-37AB-3C5C-4F99AA0FB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Distribution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income</a:t>
            </a:r>
            <a:r>
              <a:rPr lang="de-DE" dirty="0"/>
              <a:t> and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components</a:t>
            </a:r>
            <a:r>
              <a:rPr lang="de-DE" dirty="0"/>
              <a:t>: </a:t>
            </a:r>
            <a:r>
              <a:rPr lang="de-DE" dirty="0" err="1"/>
              <a:t>age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25 - 39</a:t>
            </a:r>
          </a:p>
        </p:txBody>
      </p:sp>
      <p:pic>
        <p:nvPicPr>
          <p:cNvPr id="4" name="Grafik 3" descr="Ein Bild, das Text, Diagramm, Reihe, Screenshot enthält.&#10;&#10;KI-generierte Inhalte können fehlerhaft sein.">
            <a:extLst>
              <a:ext uri="{FF2B5EF4-FFF2-40B4-BE49-F238E27FC236}">
                <a16:creationId xmlns:a16="http://schemas.microsoft.com/office/drawing/2014/main" id="{FAC4E7AB-6328-21EA-9A6D-5DC02C224D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2" y="1331640"/>
            <a:ext cx="14320688" cy="716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419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3DB2F-BF3D-F82D-3A9E-34EB10CDB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D09C89-A512-7C09-6D45-045425338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Distribution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income</a:t>
            </a:r>
            <a:r>
              <a:rPr lang="de-DE" dirty="0"/>
              <a:t> and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components</a:t>
            </a:r>
            <a:r>
              <a:rPr lang="de-DE" dirty="0"/>
              <a:t>: </a:t>
            </a:r>
            <a:r>
              <a:rPr lang="de-DE" dirty="0" err="1"/>
              <a:t>age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25 - 39</a:t>
            </a:r>
          </a:p>
        </p:txBody>
      </p:sp>
      <p:pic>
        <p:nvPicPr>
          <p:cNvPr id="4" name="Grafik 3" descr="Ein Bild, das Text, Diagramm, Reihe, Screenshot enthält.&#10;&#10;KI-generierte Inhalte können fehlerhaft sein.">
            <a:extLst>
              <a:ext uri="{FF2B5EF4-FFF2-40B4-BE49-F238E27FC236}">
                <a16:creationId xmlns:a16="http://schemas.microsoft.com/office/drawing/2014/main" id="{C863A9EB-DDDC-527E-2F28-2FDAD2481E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9248" y="1331640"/>
            <a:ext cx="14320688" cy="7160344"/>
          </a:xfrm>
          <a:prstGeom prst="rect">
            <a:avLst/>
          </a:prstGeom>
          <a:solidFill>
            <a:srgbClr val="C00000"/>
          </a:solidFill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5C73D8EC-4A9C-8169-AE53-94614840820E}"/>
              </a:ext>
            </a:extLst>
          </p:cNvPr>
          <p:cNvSpPr/>
          <p:nvPr/>
        </p:nvSpPr>
        <p:spPr>
          <a:xfrm>
            <a:off x="3519488" y="3779912"/>
            <a:ext cx="360040" cy="36004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CE3E777C-EE7E-D9C0-7B47-A14E90B27C98}"/>
              </a:ext>
            </a:extLst>
          </p:cNvPr>
          <p:cNvSpPr/>
          <p:nvPr/>
        </p:nvSpPr>
        <p:spPr>
          <a:xfrm>
            <a:off x="5103664" y="3563888"/>
            <a:ext cx="360040" cy="36004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5F7AB8AD-C46B-05B3-FC70-28A28FA0B9EB}"/>
              </a:ext>
            </a:extLst>
          </p:cNvPr>
          <p:cNvSpPr/>
          <p:nvPr/>
        </p:nvSpPr>
        <p:spPr>
          <a:xfrm>
            <a:off x="6615832" y="3203848"/>
            <a:ext cx="360040" cy="36004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74505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5A3103-D43F-4E61-9326-9D68BC044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Income </a:t>
            </a:r>
            <a:r>
              <a:rPr lang="de-DE" dirty="0" err="1"/>
              <a:t>quartiles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CE91C89-3338-4F0C-A817-99ED41874C89}"/>
              </a:ext>
            </a:extLst>
          </p:cNvPr>
          <p:cNvSpPr txBox="1"/>
          <p:nvPr/>
        </p:nvSpPr>
        <p:spPr>
          <a:xfrm>
            <a:off x="8776072" y="3203848"/>
            <a:ext cx="61926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486" indent="-571486" defTabSz="121917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In Eastern Europe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income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of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the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25-39-year-old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is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higher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relative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to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older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age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groups</a:t>
            </a:r>
            <a:endParaRPr lang="de-DE" sz="2800" dirty="0">
              <a:solidFill>
                <a:prstClr val="black"/>
              </a:solidFill>
              <a:latin typeface="Gill Sans MT" panose="020B0502020104020203" pitchFamily="34" charset="0"/>
              <a:cs typeface="+mn-cs"/>
            </a:endParaRPr>
          </a:p>
          <a:p>
            <a:pPr marL="571486" indent="-571486" defTabSz="121917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de-DE" sz="2800" dirty="0">
              <a:solidFill>
                <a:prstClr val="black"/>
              </a:solidFill>
              <a:latin typeface="Gill Sans MT" panose="020B0502020104020203" pitchFamily="34" charset="0"/>
              <a:cs typeface="+mn-cs"/>
            </a:endParaRPr>
          </a:p>
          <a:p>
            <a:pPr marL="571486" indent="-571486" defTabSz="121917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High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share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of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young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adults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with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no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/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little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income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in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Italy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 (and Spain and </a:t>
            </a:r>
            <a:r>
              <a:rPr lang="de-DE" sz="2800" dirty="0" err="1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Greece</a:t>
            </a:r>
            <a:r>
              <a:rPr lang="de-DE" sz="2800" dirty="0">
                <a:solidFill>
                  <a:prstClr val="black"/>
                </a:solidFill>
                <a:latin typeface="Gill Sans MT" panose="020B0502020104020203" pitchFamily="34" charset="0"/>
                <a:cs typeface="+mn-cs"/>
              </a:rPr>
              <a:t>) 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C62BEBCD-A7AB-C242-6CA1-2565081A3E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429040"/>
              </p:ext>
            </p:extLst>
          </p:nvPr>
        </p:nvGraphicFramePr>
        <p:xfrm>
          <a:off x="783184" y="2195736"/>
          <a:ext cx="6838535" cy="56372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772">
                  <a:extLst>
                    <a:ext uri="{9D8B030D-6E8A-4147-A177-3AD203B41FA5}">
                      <a16:colId xmlns:a16="http://schemas.microsoft.com/office/drawing/2014/main" val="1302806390"/>
                    </a:ext>
                  </a:extLst>
                </a:gridCol>
                <a:gridCol w="1391933">
                  <a:extLst>
                    <a:ext uri="{9D8B030D-6E8A-4147-A177-3AD203B41FA5}">
                      <a16:colId xmlns:a16="http://schemas.microsoft.com/office/drawing/2014/main" val="1769714745"/>
                    </a:ext>
                  </a:extLst>
                </a:gridCol>
                <a:gridCol w="1678430">
                  <a:extLst>
                    <a:ext uri="{9D8B030D-6E8A-4147-A177-3AD203B41FA5}">
                      <a16:colId xmlns:a16="http://schemas.microsoft.com/office/drawing/2014/main" val="1858233578"/>
                    </a:ext>
                  </a:extLst>
                </a:gridCol>
                <a:gridCol w="1465400">
                  <a:extLst>
                    <a:ext uri="{9D8B030D-6E8A-4147-A177-3AD203B41FA5}">
                      <a16:colId xmlns:a16="http://schemas.microsoft.com/office/drawing/2014/main" val="1731709292"/>
                    </a:ext>
                  </a:extLst>
                </a:gridCol>
              </a:tblGrid>
              <a:tr h="987549">
                <a:tc gridSpan="4">
                  <a:txBody>
                    <a:bodyPr/>
                    <a:lstStyle/>
                    <a:p>
                      <a:pPr marL="0" marR="0" lvl="0" indent="0" algn="ctr" defTabSz="162546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800" b="1" u="none" strike="noStrike" dirty="0">
                          <a:effectLst/>
                          <a:latin typeface="Gill Sans MT" panose="020B0502020104020203" pitchFamily="34" charset="0"/>
                        </a:rPr>
                        <a:t>Age-</a:t>
                      </a:r>
                      <a:r>
                        <a:rPr lang="de-DE" sz="2800" b="1" u="none" strike="noStrike" dirty="0" err="1">
                          <a:effectLst/>
                          <a:latin typeface="Gill Sans MT" panose="020B0502020104020203" pitchFamily="34" charset="0"/>
                        </a:rPr>
                        <a:t>specific</a:t>
                      </a:r>
                      <a:r>
                        <a:rPr lang="de-DE" sz="2800" b="1" u="none" strike="noStrike" dirty="0"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de-DE" sz="2800" b="1" u="none" strike="noStrike" dirty="0" err="1">
                          <a:effectLst/>
                          <a:latin typeface="Gill Sans MT" panose="020B0502020104020203" pitchFamily="34" charset="0"/>
                        </a:rPr>
                        <a:t>income</a:t>
                      </a:r>
                      <a:r>
                        <a:rPr lang="de-DE" sz="2800" b="1" u="none" strike="noStrike" dirty="0"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de-DE" sz="2800" b="1" u="none" strike="noStrike" dirty="0" err="1">
                          <a:effectLst/>
                          <a:latin typeface="Gill Sans MT" panose="020B0502020104020203" pitchFamily="34" charset="0"/>
                        </a:rPr>
                        <a:t>quartiles</a:t>
                      </a:r>
                      <a:r>
                        <a:rPr lang="de-DE" sz="2800" b="1" u="none" strike="noStrike" dirty="0">
                          <a:effectLst/>
                          <a:latin typeface="Gill Sans MT" panose="020B0502020104020203" pitchFamily="34" charset="0"/>
                        </a:rPr>
                        <a:t> (</a:t>
                      </a:r>
                      <a:r>
                        <a:rPr lang="de-DE" sz="2800" b="1" u="none" strike="noStrike" dirty="0" err="1">
                          <a:effectLst/>
                          <a:latin typeface="Gill Sans MT" panose="020B0502020104020203" pitchFamily="34" charset="0"/>
                        </a:rPr>
                        <a:t>age</a:t>
                      </a:r>
                      <a:r>
                        <a:rPr lang="de-DE" sz="2800" b="1" u="none" strike="noStrike" dirty="0">
                          <a:effectLst/>
                          <a:latin typeface="Gill Sans MT" panose="020B0502020104020203" pitchFamily="34" charset="0"/>
                        </a:rPr>
                        <a:t> 25-39)</a:t>
                      </a:r>
                      <a:endParaRPr lang="de-DE" sz="2800" b="1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  <a:p>
                      <a:pPr algn="ctr" fontAlgn="ctr"/>
                      <a:r>
                        <a:rPr lang="de-DE" sz="2800" b="1" u="none" strike="noStrike" dirty="0">
                          <a:effectLst/>
                          <a:latin typeface="Gill Sans MT" panose="020B0502020104020203" pitchFamily="34" charset="0"/>
                        </a:rPr>
                        <a:t>in </a:t>
                      </a:r>
                      <a:r>
                        <a:rPr lang="de-DE" sz="2800" b="1" u="none" strike="noStrike" dirty="0" err="1">
                          <a:effectLst/>
                          <a:latin typeface="Gill Sans MT" panose="020B0502020104020203" pitchFamily="34" charset="0"/>
                        </a:rPr>
                        <a:t>percent</a:t>
                      </a:r>
                      <a:r>
                        <a:rPr lang="de-DE" sz="2800" b="1" u="none" strike="noStrike" dirty="0"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de-DE" sz="2800" b="1" u="none" strike="noStrike" dirty="0" err="1">
                          <a:effectLst/>
                          <a:latin typeface="Gill Sans MT" panose="020B0502020104020203" pitchFamily="34" charset="0"/>
                        </a:rPr>
                        <a:t>of</a:t>
                      </a:r>
                      <a:r>
                        <a:rPr lang="de-DE" sz="2800" b="1" u="none" strike="noStrike" dirty="0">
                          <a:effectLst/>
                          <a:latin typeface="Gill Sans MT" panose="020B0502020104020203" pitchFamily="34" charset="0"/>
                        </a:rPr>
                        <a:t> total median</a:t>
                      </a: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de-DE" sz="2800" u="none" strike="noStrike" dirty="0">
                          <a:effectLst/>
                        </a:rPr>
                        <a:t>median in %</a:t>
                      </a:r>
                      <a:endParaRPr lang="de-DE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de-DE" sz="2800" u="none" strike="noStrike" dirty="0">
                          <a:effectLst/>
                        </a:rPr>
                        <a:t>in % </a:t>
                      </a:r>
                      <a:r>
                        <a:rPr lang="de-DE" sz="2800" u="none" strike="noStrike" dirty="0" err="1">
                          <a:effectLst/>
                        </a:rPr>
                        <a:t>of</a:t>
                      </a:r>
                      <a:r>
                        <a:rPr lang="de-DE" sz="2800" u="none" strike="noStrike" dirty="0">
                          <a:effectLst/>
                        </a:rPr>
                        <a:t> total</a:t>
                      </a:r>
                      <a:endParaRPr lang="de-DE" sz="2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5817180"/>
                  </a:ext>
                </a:extLst>
              </a:tr>
              <a:tr h="869984">
                <a:tc>
                  <a:txBody>
                    <a:bodyPr/>
                    <a:lstStyle/>
                    <a:p>
                      <a:pPr algn="ctr" fontAlgn="ctr"/>
                      <a:endParaRPr lang="de-DE" sz="2800" b="1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u="none" strike="noStrike" dirty="0">
                          <a:effectLst/>
                          <a:latin typeface="Gill Sans MT" panose="020B0502020104020203" pitchFamily="34" charset="0"/>
                        </a:rPr>
                        <a:t>1st</a:t>
                      </a:r>
                      <a:endParaRPr lang="de-DE" sz="2800" b="1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u="none" strike="noStrike" dirty="0">
                          <a:effectLst/>
                          <a:latin typeface="Gill Sans MT" panose="020B0502020104020203" pitchFamily="34" charset="0"/>
                        </a:rPr>
                        <a:t>2nd (median)</a:t>
                      </a:r>
                      <a:endParaRPr lang="de-DE" sz="2800" b="1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800" b="1" u="none" strike="noStrike" dirty="0">
                          <a:effectLst/>
                          <a:latin typeface="Gill Sans MT" panose="020B0502020104020203" pitchFamily="34" charset="0"/>
                        </a:rPr>
                        <a:t>3rd</a:t>
                      </a:r>
                      <a:endParaRPr lang="de-DE" sz="2800" b="1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619351"/>
                  </a:ext>
                </a:extLst>
              </a:tr>
              <a:tr h="869984"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0" i="0" u="none" strike="noStrike" dirty="0">
                          <a:effectLst/>
                          <a:latin typeface="Gill Sans MT" panose="020B0502020104020203" pitchFamily="34" charset="0"/>
                        </a:rPr>
                        <a:t>Austria (AT)</a:t>
                      </a: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u="none" strike="noStrike" dirty="0">
                          <a:effectLst/>
                          <a:latin typeface="Gill Sans MT" panose="020B0502020104020203" pitchFamily="34" charset="0"/>
                        </a:rPr>
                        <a:t>79</a:t>
                      </a:r>
                      <a:endParaRPr lang="de-DE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u="none" strike="noStrike" dirty="0">
                          <a:effectLst/>
                          <a:latin typeface="Gill Sans MT" panose="020B0502020104020203" pitchFamily="34" charset="0"/>
                        </a:rPr>
                        <a:t>106</a:t>
                      </a:r>
                      <a:endParaRPr lang="de-DE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u="none" strike="noStrike" dirty="0">
                          <a:effectLst/>
                          <a:latin typeface="Gill Sans MT" panose="020B0502020104020203" pitchFamily="34" charset="0"/>
                        </a:rPr>
                        <a:t>132</a:t>
                      </a:r>
                      <a:endParaRPr lang="de-DE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136621"/>
                  </a:ext>
                </a:extLst>
              </a:tr>
              <a:tr h="869984"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Italy</a:t>
                      </a:r>
                      <a:r>
                        <a:rPr lang="de-DE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 (IT)</a:t>
                      </a: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u="none" strike="noStrike" dirty="0">
                          <a:solidFill>
                            <a:srgbClr val="C00000"/>
                          </a:solidFill>
                          <a:effectLst/>
                          <a:latin typeface="Gill Sans MT" panose="020B0502020104020203" pitchFamily="34" charset="0"/>
                        </a:rPr>
                        <a:t>55</a:t>
                      </a:r>
                      <a:endParaRPr lang="de-DE" sz="2800" b="1" i="0" u="none" strike="noStrike" dirty="0">
                        <a:solidFill>
                          <a:srgbClr val="C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u="none" strike="noStrike" dirty="0">
                          <a:effectLst/>
                          <a:latin typeface="Gill Sans MT" panose="020B0502020104020203" pitchFamily="34" charset="0"/>
                        </a:rPr>
                        <a:t>98</a:t>
                      </a:r>
                      <a:endParaRPr lang="de-DE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u="none" strike="noStrike" dirty="0">
                          <a:effectLst/>
                          <a:latin typeface="Gill Sans MT" panose="020B0502020104020203" pitchFamily="34" charset="0"/>
                        </a:rPr>
                        <a:t>140</a:t>
                      </a:r>
                      <a:endParaRPr lang="de-DE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536916"/>
                  </a:ext>
                </a:extLst>
              </a:tr>
              <a:tr h="869984"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Poland</a:t>
                      </a:r>
                      <a:r>
                        <a:rPr lang="de-DE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(PL)</a:t>
                      </a: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88</a:t>
                      </a:r>
                      <a:endParaRPr lang="de-DE" sz="28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123</a:t>
                      </a:r>
                      <a:endParaRPr lang="de-DE" sz="28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1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170</a:t>
                      </a:r>
                      <a:endParaRPr lang="de-DE" sz="28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298626"/>
                  </a:ext>
                </a:extLst>
              </a:tr>
              <a:tr h="869984"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b="0" i="0" u="none" strike="noStrike" dirty="0" err="1">
                          <a:effectLst/>
                          <a:latin typeface="Gill Sans MT" panose="020B0502020104020203" pitchFamily="34" charset="0"/>
                        </a:rPr>
                        <a:t>Sweden</a:t>
                      </a:r>
                      <a:r>
                        <a:rPr lang="de-DE" sz="2800" b="0" i="0" u="none" strike="noStrike" dirty="0">
                          <a:effectLst/>
                          <a:latin typeface="Gill Sans MT" panose="020B0502020104020203" pitchFamily="34" charset="0"/>
                        </a:rPr>
                        <a:t> (SE)</a:t>
                      </a: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u="none" strike="noStrike" dirty="0">
                          <a:effectLst/>
                          <a:latin typeface="Gill Sans MT" panose="020B0502020104020203" pitchFamily="34" charset="0"/>
                        </a:rPr>
                        <a:t>73</a:t>
                      </a:r>
                      <a:endParaRPr lang="de-DE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u="none" strike="noStrike" dirty="0">
                          <a:effectLst/>
                          <a:latin typeface="Gill Sans MT" panose="020B0502020104020203" pitchFamily="34" charset="0"/>
                        </a:rPr>
                        <a:t>110</a:t>
                      </a:r>
                      <a:endParaRPr lang="de-DE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2800" u="none" strike="noStrike" dirty="0">
                          <a:effectLst/>
                          <a:latin typeface="Gill Sans MT" panose="020B0502020104020203" pitchFamily="34" charset="0"/>
                        </a:rPr>
                        <a:t>141</a:t>
                      </a:r>
                      <a:endParaRPr lang="de-DE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403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93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E8B78-BDD5-CCF7-D54B-A0F8FE899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08198A-405F-334E-DA86-649E3B4AE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de-AT" sz="4000" b="1" dirty="0"/>
              <a:t>Average </a:t>
            </a:r>
            <a:r>
              <a:rPr lang="de-AT" sz="4000" b="1" dirty="0" err="1"/>
              <a:t>income</a:t>
            </a:r>
            <a:r>
              <a:rPr lang="de-AT" sz="4000" b="1" dirty="0"/>
              <a:t>, </a:t>
            </a:r>
            <a:r>
              <a:rPr lang="de-AT" sz="4000" b="1" dirty="0" err="1"/>
              <a:t>taxes</a:t>
            </a:r>
            <a:r>
              <a:rPr lang="de-AT" sz="4000" b="1" dirty="0"/>
              <a:t> and social </a:t>
            </a:r>
            <a:r>
              <a:rPr lang="de-AT" sz="4000" b="1" dirty="0" err="1"/>
              <a:t>benefits</a:t>
            </a:r>
            <a:r>
              <a:rPr lang="de-AT" sz="4000" b="1" dirty="0"/>
              <a:t> </a:t>
            </a:r>
          </a:p>
          <a:p>
            <a:pPr algn="ctr"/>
            <a:r>
              <a:rPr lang="de-AT" sz="4000" b="1" dirty="0" err="1"/>
              <a:t>by</a:t>
            </a:r>
            <a:r>
              <a:rPr lang="de-AT" sz="4000" b="1" dirty="0"/>
              <a:t> </a:t>
            </a:r>
            <a:r>
              <a:rPr lang="de-AT" sz="4000" b="1" dirty="0" err="1"/>
              <a:t>age</a:t>
            </a:r>
            <a:r>
              <a:rPr lang="de-AT" sz="4000" b="1" dirty="0"/>
              <a:t> and </a:t>
            </a:r>
            <a:r>
              <a:rPr lang="de-AT" sz="4000" b="1" dirty="0" err="1"/>
              <a:t>income</a:t>
            </a:r>
            <a:r>
              <a:rPr lang="de-AT" sz="4000" b="1" dirty="0"/>
              <a:t> </a:t>
            </a:r>
            <a:r>
              <a:rPr lang="de-AT" sz="4000" b="1" dirty="0" err="1"/>
              <a:t>quartile</a:t>
            </a:r>
            <a:endParaRPr lang="de-AT" sz="4000" b="1" dirty="0"/>
          </a:p>
          <a:p>
            <a:pPr algn="ctr"/>
            <a:endParaRPr lang="de-DE" sz="4000" b="1" dirty="0"/>
          </a:p>
        </p:txBody>
      </p:sp>
    </p:spTree>
    <p:extLst>
      <p:ext uri="{BB962C8B-B14F-4D97-AF65-F5344CB8AC3E}">
        <p14:creationId xmlns:p14="http://schemas.microsoft.com/office/powerpoint/2010/main" val="1051329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5A3103-D43F-4E61-9326-9D68BC044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Income </a:t>
            </a:r>
            <a:r>
              <a:rPr lang="de-DE" dirty="0" err="1"/>
              <a:t>components</a:t>
            </a:r>
            <a:r>
              <a:rPr lang="de-DE" dirty="0"/>
              <a:t> at Q1</a:t>
            </a:r>
          </a:p>
        </p:txBody>
      </p:sp>
      <p:pic>
        <p:nvPicPr>
          <p:cNvPr id="4" name="Grafik 3" descr="Ein Bild, das Text, Screenshot, Diagramm, Reihe enthält.&#10;&#10;KI-generierte Inhalte können fehlerhaft sein.">
            <a:extLst>
              <a:ext uri="{FF2B5EF4-FFF2-40B4-BE49-F238E27FC236}">
                <a16:creationId xmlns:a16="http://schemas.microsoft.com/office/drawing/2014/main" id="{FC5DE2F8-59A9-ED26-C346-F2894B8DF3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416" y="943799"/>
            <a:ext cx="10729192" cy="8046894"/>
          </a:xfrm>
          <a:prstGeom prst="rect">
            <a:avLst/>
          </a:prstGeom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9BBE3AFB-F79A-4F78-A012-8914D8B637F3}"/>
              </a:ext>
            </a:extLst>
          </p:cNvPr>
          <p:cNvSpPr/>
          <p:nvPr/>
        </p:nvSpPr>
        <p:spPr>
          <a:xfrm>
            <a:off x="3159448" y="3914640"/>
            <a:ext cx="3456384" cy="216024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2074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88B01-5EBA-4A5F-81A3-E57C57445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Income components at Q1 in % of adult median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90991D-AF6B-40E8-84D8-41A58B9336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630136"/>
              </p:ext>
            </p:extLst>
          </p:nvPr>
        </p:nvGraphicFramePr>
        <p:xfrm>
          <a:off x="3663504" y="1907704"/>
          <a:ext cx="8712972" cy="4320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8243">
                  <a:extLst>
                    <a:ext uri="{9D8B030D-6E8A-4147-A177-3AD203B41FA5}">
                      <a16:colId xmlns:a16="http://schemas.microsoft.com/office/drawing/2014/main" val="2620808922"/>
                    </a:ext>
                  </a:extLst>
                </a:gridCol>
                <a:gridCol w="2178243">
                  <a:extLst>
                    <a:ext uri="{9D8B030D-6E8A-4147-A177-3AD203B41FA5}">
                      <a16:colId xmlns:a16="http://schemas.microsoft.com/office/drawing/2014/main" val="446166288"/>
                    </a:ext>
                  </a:extLst>
                </a:gridCol>
                <a:gridCol w="2178243">
                  <a:extLst>
                    <a:ext uri="{9D8B030D-6E8A-4147-A177-3AD203B41FA5}">
                      <a16:colId xmlns:a16="http://schemas.microsoft.com/office/drawing/2014/main" val="9266169"/>
                    </a:ext>
                  </a:extLst>
                </a:gridCol>
                <a:gridCol w="2178243">
                  <a:extLst>
                    <a:ext uri="{9D8B030D-6E8A-4147-A177-3AD203B41FA5}">
                      <a16:colId xmlns:a16="http://schemas.microsoft.com/office/drawing/2014/main" val="3698537382"/>
                    </a:ext>
                  </a:extLst>
                </a:gridCol>
              </a:tblGrid>
              <a:tr h="1592905">
                <a:tc>
                  <a:txBody>
                    <a:bodyPr/>
                    <a:lstStyle/>
                    <a:p>
                      <a:pPr algn="ctr" fontAlgn="b"/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Disposable </a:t>
                      </a:r>
                    </a:p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Income</a:t>
                      </a: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Net employment</a:t>
                      </a:r>
                    </a:p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income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Net social</a:t>
                      </a:r>
                    </a:p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benefits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95987"/>
                  </a:ext>
                </a:extLst>
              </a:tr>
              <a:tr h="545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Country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income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income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benefits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983900"/>
                  </a:ext>
                </a:extLst>
              </a:tr>
              <a:tr h="545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AT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51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32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18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945789"/>
                  </a:ext>
                </a:extLst>
              </a:tr>
              <a:tr h="545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IT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21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13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226002"/>
                  </a:ext>
                </a:extLst>
              </a:tr>
              <a:tr h="545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PL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50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38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12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459112"/>
                  </a:ext>
                </a:extLst>
              </a:tr>
              <a:tr h="545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SE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48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</a:rPr>
                        <a:t>24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23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263089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DB46698D-559C-4327-FAEE-B4824F907251}"/>
              </a:ext>
            </a:extLst>
          </p:cNvPr>
          <p:cNvSpPr txBox="1"/>
          <p:nvPr/>
        </p:nvSpPr>
        <p:spPr>
          <a:xfrm>
            <a:off x="1215232" y="7020272"/>
            <a:ext cx="13753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e-AT" sz="2800" dirty="0">
                <a:latin typeface="Gill Sans MT" panose="020B0502020104020203" pitchFamily="34" charset="0"/>
              </a:rPr>
              <a:t>Low </a:t>
            </a:r>
            <a:r>
              <a:rPr lang="de-AT" sz="2800" dirty="0" err="1">
                <a:latin typeface="Gill Sans MT" panose="020B0502020104020203" pitchFamily="34" charset="0"/>
              </a:rPr>
              <a:t>income</a:t>
            </a:r>
            <a:r>
              <a:rPr lang="de-AT" sz="2800" dirty="0">
                <a:latin typeface="Gill Sans MT" panose="020B0502020104020203" pitchFamily="34" charset="0"/>
              </a:rPr>
              <a:t> </a:t>
            </a:r>
            <a:r>
              <a:rPr lang="de-AT" sz="2800" dirty="0" err="1">
                <a:latin typeface="Gill Sans MT" panose="020B0502020104020203" pitchFamily="34" charset="0"/>
              </a:rPr>
              <a:t>of</a:t>
            </a:r>
            <a:r>
              <a:rPr lang="de-AT" sz="2800" dirty="0">
                <a:latin typeface="Gill Sans MT" panose="020B0502020104020203" pitchFamily="34" charset="0"/>
              </a:rPr>
              <a:t> </a:t>
            </a:r>
            <a:r>
              <a:rPr lang="de-AT" sz="2800" dirty="0" err="1">
                <a:latin typeface="Gill Sans MT" panose="020B0502020104020203" pitchFamily="34" charset="0"/>
              </a:rPr>
              <a:t>the</a:t>
            </a:r>
            <a:r>
              <a:rPr lang="de-AT" sz="2800" dirty="0">
                <a:latin typeface="Gill Sans MT" panose="020B0502020104020203" pitchFamily="34" charset="0"/>
              </a:rPr>
              <a:t> </a:t>
            </a:r>
            <a:r>
              <a:rPr lang="de-AT" sz="2800" dirty="0" err="1">
                <a:latin typeface="Gill Sans MT" panose="020B0502020104020203" pitchFamily="34" charset="0"/>
              </a:rPr>
              <a:t>poorest</a:t>
            </a:r>
            <a:r>
              <a:rPr lang="de-AT" sz="2800" dirty="0">
                <a:latin typeface="Gill Sans MT" panose="020B0502020104020203" pitchFamily="34" charset="0"/>
              </a:rPr>
              <a:t> </a:t>
            </a:r>
            <a:r>
              <a:rPr lang="de-AT" sz="2800" dirty="0" err="1">
                <a:latin typeface="Gill Sans MT" panose="020B0502020104020203" pitchFamily="34" charset="0"/>
              </a:rPr>
              <a:t>quarter</a:t>
            </a:r>
            <a:r>
              <a:rPr lang="de-AT" sz="2800" dirty="0">
                <a:latin typeface="Gill Sans MT" panose="020B0502020104020203" pitchFamily="34" charset="0"/>
              </a:rPr>
              <a:t> </a:t>
            </a:r>
            <a:r>
              <a:rPr lang="de-AT" sz="2800" dirty="0" err="1">
                <a:latin typeface="Gill Sans MT" panose="020B0502020104020203" pitchFamily="34" charset="0"/>
              </a:rPr>
              <a:t>is</a:t>
            </a:r>
            <a:r>
              <a:rPr lang="de-AT" sz="2800" dirty="0">
                <a:latin typeface="Gill Sans MT" panose="020B0502020104020203" pitchFamily="34" charset="0"/>
              </a:rPr>
              <a:t> a </a:t>
            </a:r>
            <a:r>
              <a:rPr lang="de-AT" sz="2800" dirty="0" err="1">
                <a:latin typeface="Gill Sans MT" panose="020B0502020104020203" pitchFamily="34" charset="0"/>
              </a:rPr>
              <a:t>combined</a:t>
            </a:r>
            <a:r>
              <a:rPr lang="de-AT" sz="2800" dirty="0">
                <a:latin typeface="Gill Sans MT" panose="020B0502020104020203" pitchFamily="34" charset="0"/>
              </a:rPr>
              <a:t> </a:t>
            </a:r>
            <a:r>
              <a:rPr lang="de-AT" sz="2800" dirty="0" err="1">
                <a:latin typeface="Gill Sans MT" panose="020B0502020104020203" pitchFamily="34" charset="0"/>
              </a:rPr>
              <a:t>effect</a:t>
            </a:r>
            <a:r>
              <a:rPr lang="de-AT" sz="2800" dirty="0">
                <a:latin typeface="Gill Sans MT" panose="020B0502020104020203" pitchFamily="34" charset="0"/>
              </a:rPr>
              <a:t> </a:t>
            </a:r>
            <a:r>
              <a:rPr lang="de-AT" sz="2800" dirty="0" err="1">
                <a:latin typeface="Gill Sans MT" panose="020B0502020104020203" pitchFamily="34" charset="0"/>
              </a:rPr>
              <a:t>of</a:t>
            </a:r>
            <a:r>
              <a:rPr lang="de-AT" sz="2800" dirty="0">
                <a:latin typeface="Gill Sans MT" panose="020B0502020104020203" pitchFamily="34" charset="0"/>
              </a:rPr>
              <a:t> </a:t>
            </a:r>
            <a:r>
              <a:rPr lang="de-AT" sz="2800" dirty="0" err="1">
                <a:latin typeface="Gill Sans MT" panose="020B0502020104020203" pitchFamily="34" charset="0"/>
              </a:rPr>
              <a:t>little</a:t>
            </a:r>
            <a:r>
              <a:rPr lang="de-AT" sz="2800" dirty="0">
                <a:latin typeface="Gill Sans MT" panose="020B0502020104020203" pitchFamily="34" charset="0"/>
              </a:rPr>
              <a:t> </a:t>
            </a:r>
            <a:r>
              <a:rPr lang="de-AT" sz="2800" dirty="0" err="1">
                <a:latin typeface="Gill Sans MT" panose="020B0502020104020203" pitchFamily="34" charset="0"/>
              </a:rPr>
              <a:t>employment</a:t>
            </a:r>
            <a:r>
              <a:rPr lang="de-AT" sz="2800" dirty="0">
                <a:latin typeface="Gill Sans MT" panose="020B0502020104020203" pitchFamily="34" charset="0"/>
              </a:rPr>
              <a:t> </a:t>
            </a:r>
            <a:r>
              <a:rPr lang="de-AT" sz="2800" dirty="0" err="1">
                <a:latin typeface="Gill Sans MT" panose="020B0502020104020203" pitchFamily="34" charset="0"/>
              </a:rPr>
              <a:t>income</a:t>
            </a:r>
            <a:r>
              <a:rPr lang="de-AT" sz="2800" dirty="0">
                <a:latin typeface="Gill Sans MT" panose="020B0502020104020203" pitchFamily="34" charset="0"/>
              </a:rPr>
              <a:t> and </a:t>
            </a:r>
            <a:r>
              <a:rPr lang="de-AT" sz="2800" dirty="0" err="1">
                <a:latin typeface="Gill Sans MT" panose="020B0502020104020203" pitchFamily="34" charset="0"/>
              </a:rPr>
              <a:t>low</a:t>
            </a:r>
            <a:r>
              <a:rPr lang="de-AT" sz="2800" dirty="0">
                <a:latin typeface="Gill Sans MT" panose="020B0502020104020203" pitchFamily="34" charset="0"/>
              </a:rPr>
              <a:t> social </a:t>
            </a:r>
            <a:r>
              <a:rPr lang="de-AT" sz="2800" dirty="0" err="1">
                <a:latin typeface="Gill Sans MT" panose="020B0502020104020203" pitchFamily="34" charset="0"/>
              </a:rPr>
              <a:t>benefits</a:t>
            </a:r>
            <a:endParaRPr lang="de-AT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869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9F0FBE-BFB0-4E7C-A87C-A327B930F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de-DE" sz="4000" b="1" dirty="0" err="1"/>
              <a:t>Retirees</a:t>
            </a:r>
            <a:r>
              <a:rPr lang="de-DE" sz="4000" b="1" dirty="0"/>
              <a:t> (</a:t>
            </a:r>
            <a:r>
              <a:rPr lang="de-DE" sz="4000" b="1" dirty="0" err="1"/>
              <a:t>age</a:t>
            </a:r>
            <a:r>
              <a:rPr lang="de-DE" sz="4000" b="1" dirty="0"/>
              <a:t> 65+)</a:t>
            </a:r>
          </a:p>
        </p:txBody>
      </p:sp>
    </p:spTree>
    <p:extLst>
      <p:ext uri="{BB962C8B-B14F-4D97-AF65-F5344CB8AC3E}">
        <p14:creationId xmlns:p14="http://schemas.microsoft.com/office/powerpoint/2010/main" val="3622564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B33CC4-28BE-47D7-8ED9-3CC3CAEB9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Old </a:t>
            </a:r>
            <a:r>
              <a:rPr lang="de-DE" dirty="0" err="1"/>
              <a:t>age</a:t>
            </a:r>
            <a:r>
              <a:rPr lang="de-DE" dirty="0"/>
              <a:t>: </a:t>
            </a:r>
            <a:r>
              <a:rPr lang="de-DE" dirty="0" err="1"/>
              <a:t>income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quartile</a:t>
            </a:r>
            <a:endParaRPr lang="de-DE" dirty="0"/>
          </a:p>
        </p:txBody>
      </p:sp>
      <p:pic>
        <p:nvPicPr>
          <p:cNvPr id="7" name="Inhaltsplatzhalter 6" descr="Ein Bild, das Text, Diagramm, Screenshot, Reihe enthält.&#10;&#10;Automatisch generierte Beschreibung">
            <a:extLst>
              <a:ext uri="{FF2B5EF4-FFF2-40B4-BE49-F238E27FC236}">
                <a16:creationId xmlns:a16="http://schemas.microsoft.com/office/drawing/2014/main" id="{D2858E30-EE6D-61AC-8B65-C062A65D1D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362" y="1313526"/>
            <a:ext cx="11550262" cy="7218914"/>
          </a:xfrm>
        </p:spPr>
      </p:pic>
    </p:spTree>
    <p:extLst>
      <p:ext uri="{BB962C8B-B14F-4D97-AF65-F5344CB8AC3E}">
        <p14:creationId xmlns:p14="http://schemas.microsoft.com/office/powerpoint/2010/main" val="3280210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8FE86B-3D1F-467D-865C-751A47128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Motivation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620551-4721-4065-8BF8-A8495CCDD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248" y="1115616"/>
            <a:ext cx="14209579" cy="6480720"/>
          </a:xfrm>
        </p:spPr>
        <p:txBody>
          <a:bodyPr/>
          <a:lstStyle/>
          <a:p>
            <a:pPr marL="0" indent="0"/>
            <a:endParaRPr lang="de-DE" sz="2800" b="1" dirty="0"/>
          </a:p>
          <a:p>
            <a:pPr marL="0" indent="0"/>
            <a:r>
              <a:rPr lang="de-DE" sz="2800" b="1" dirty="0" err="1"/>
              <a:t>How</a:t>
            </a:r>
            <a:r>
              <a:rPr lang="de-DE" sz="2800" b="1" dirty="0"/>
              <a:t> </a:t>
            </a:r>
            <a:r>
              <a:rPr lang="de-DE" sz="2800" b="1" dirty="0" err="1"/>
              <a:t>strongly</a:t>
            </a:r>
            <a:r>
              <a:rPr lang="de-DE" sz="2800" b="1" dirty="0"/>
              <a:t> </a:t>
            </a:r>
            <a:r>
              <a:rPr lang="de-DE" sz="2800" b="1" dirty="0" err="1"/>
              <a:t>does</a:t>
            </a:r>
            <a:r>
              <a:rPr lang="de-DE" sz="2800" b="1" dirty="0"/>
              <a:t> </a:t>
            </a:r>
            <a:r>
              <a:rPr lang="de-DE" sz="2800" b="1" dirty="0" err="1"/>
              <a:t>the</a:t>
            </a:r>
            <a:r>
              <a:rPr lang="de-DE" sz="2800" b="1" dirty="0"/>
              <a:t> </a:t>
            </a:r>
            <a:r>
              <a:rPr lang="de-DE" sz="2800" b="1" dirty="0" err="1"/>
              <a:t>governemnt</a:t>
            </a:r>
            <a:r>
              <a:rPr lang="de-DE" sz="2800" b="1" dirty="0"/>
              <a:t> </a:t>
            </a:r>
            <a:r>
              <a:rPr lang="de-DE" sz="2800" b="1" dirty="0" err="1"/>
              <a:t>redistribute</a:t>
            </a:r>
            <a:r>
              <a:rPr lang="de-DE" sz="2800" b="1" dirty="0"/>
              <a:t> </a:t>
            </a:r>
            <a:r>
              <a:rPr lang="de-DE" sz="2800" b="1" dirty="0" err="1"/>
              <a:t>between</a:t>
            </a:r>
            <a:r>
              <a:rPr lang="de-DE" sz="2800" b="1" dirty="0"/>
              <a:t> </a:t>
            </a:r>
            <a:r>
              <a:rPr lang="de-DE" sz="2800" b="1" dirty="0" err="1"/>
              <a:t>age</a:t>
            </a:r>
            <a:r>
              <a:rPr lang="de-DE" sz="2800" b="1" dirty="0"/>
              <a:t> </a:t>
            </a:r>
            <a:r>
              <a:rPr lang="de-DE" sz="2800" b="1" dirty="0" err="1"/>
              <a:t>or</a:t>
            </a:r>
            <a:r>
              <a:rPr lang="de-DE" sz="2800" b="1" dirty="0"/>
              <a:t> </a:t>
            </a:r>
            <a:r>
              <a:rPr lang="de-DE" sz="2800" b="1" dirty="0" err="1"/>
              <a:t>income</a:t>
            </a:r>
            <a:r>
              <a:rPr lang="de-DE" sz="2800" b="1" dirty="0"/>
              <a:t> </a:t>
            </a:r>
            <a:r>
              <a:rPr lang="de-DE" sz="2800" b="1" dirty="0" err="1"/>
              <a:t>groups</a:t>
            </a:r>
            <a:r>
              <a:rPr lang="de-DE" sz="2800" b="1" dirty="0"/>
              <a:t>?</a:t>
            </a:r>
          </a:p>
          <a:p>
            <a:pPr marL="0" indent="0"/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err="1"/>
              <a:t>Analysing</a:t>
            </a:r>
            <a:r>
              <a:rPr lang="de-DE" sz="2800" dirty="0"/>
              <a:t> </a:t>
            </a:r>
            <a:r>
              <a:rPr lang="de-DE" sz="2800" dirty="0" err="1"/>
              <a:t>redistribution</a:t>
            </a:r>
            <a:r>
              <a:rPr lang="de-DE" sz="2800" dirty="0"/>
              <a:t> </a:t>
            </a:r>
            <a:r>
              <a:rPr lang="de-DE" sz="2800" dirty="0" err="1"/>
              <a:t>between</a:t>
            </a:r>
            <a:r>
              <a:rPr lang="de-DE" sz="2800" dirty="0"/>
              <a:t> </a:t>
            </a:r>
            <a:r>
              <a:rPr lang="de-DE" sz="2800" dirty="0" err="1"/>
              <a:t>age</a:t>
            </a:r>
            <a:r>
              <a:rPr lang="de-DE" sz="2800" dirty="0"/>
              <a:t> and </a:t>
            </a:r>
            <a:r>
              <a:rPr lang="de-DE" sz="2800" dirty="0" err="1"/>
              <a:t>income</a:t>
            </a:r>
            <a:r>
              <a:rPr lang="de-DE" sz="2800" dirty="0"/>
              <a:t> </a:t>
            </a:r>
            <a:r>
              <a:rPr lang="de-DE" sz="2800" dirty="0" err="1"/>
              <a:t>groups</a:t>
            </a:r>
            <a:r>
              <a:rPr lang="de-DE" sz="2800" dirty="0"/>
              <a:t>: </a:t>
            </a:r>
            <a:br>
              <a:rPr lang="de-DE" sz="2800" dirty="0"/>
            </a:br>
            <a:r>
              <a:rPr lang="en-US" sz="2800" dirty="0"/>
              <a:t>Hammer, B., Christl, M. &amp; De Poli, S. (2023). Public redistribution in Europe: Between generations or income groups? </a:t>
            </a:r>
            <a:r>
              <a:rPr lang="en-US" sz="2800" i="1" dirty="0"/>
              <a:t>The Journal of the Economics of Ageing</a:t>
            </a:r>
            <a:r>
              <a:rPr lang="en-US" sz="2800" dirty="0"/>
              <a:t>. </a:t>
            </a:r>
            <a:r>
              <a:rPr lang="en-US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https://doi.org/10.1016/j.jeoa.2022.100426</a:t>
            </a:r>
            <a:endParaRPr lang="en-US" sz="2800" dirty="0"/>
          </a:p>
          <a:p>
            <a:pPr marL="0" indent="0"/>
            <a:r>
              <a:rPr lang="en-US" sz="2800" dirty="0"/>
              <a:t>    =&gt; based only on survey data</a:t>
            </a:r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National </a:t>
            </a:r>
            <a:r>
              <a:rPr lang="de-DE" sz="2800" dirty="0" err="1"/>
              <a:t>Inclusion</a:t>
            </a:r>
            <a:r>
              <a:rPr lang="de-DE" sz="2800" dirty="0"/>
              <a:t> Accounts: </a:t>
            </a:r>
            <a:r>
              <a:rPr lang="de-DE" sz="2800" dirty="0" err="1"/>
              <a:t>Integrating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analysis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public</a:t>
            </a:r>
            <a:r>
              <a:rPr lang="de-DE" sz="2800" dirty="0"/>
              <a:t> </a:t>
            </a:r>
            <a:r>
              <a:rPr lang="de-DE" sz="2800" dirty="0" err="1"/>
              <a:t>transfers</a:t>
            </a:r>
            <a:r>
              <a:rPr lang="de-DE" sz="2800" dirty="0"/>
              <a:t>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age</a:t>
            </a:r>
            <a:r>
              <a:rPr lang="de-DE" sz="2800" dirty="0"/>
              <a:t> and </a:t>
            </a:r>
            <a:r>
              <a:rPr lang="de-DE" sz="2800" dirty="0" err="1"/>
              <a:t>income</a:t>
            </a:r>
            <a:r>
              <a:rPr lang="de-DE" sz="2800" dirty="0"/>
              <a:t> </a:t>
            </a:r>
            <a:r>
              <a:rPr lang="de-DE" sz="2800" dirty="0" err="1"/>
              <a:t>quintiles</a:t>
            </a:r>
            <a:r>
              <a:rPr lang="de-DE" sz="2800" dirty="0"/>
              <a:t> </a:t>
            </a:r>
            <a:r>
              <a:rPr lang="de-DE" sz="2800" dirty="0" err="1"/>
              <a:t>into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NTA </a:t>
            </a:r>
            <a:r>
              <a:rPr lang="de-DE" sz="2800" dirty="0" err="1"/>
              <a:t>framework</a:t>
            </a:r>
            <a:endParaRPr lang="de-DE" sz="2800" dirty="0"/>
          </a:p>
          <a:p>
            <a:pPr marL="0" indent="0"/>
            <a:r>
              <a:rPr lang="de-DE" sz="2800" dirty="0"/>
              <a:t>    =&gt; </a:t>
            </a:r>
            <a:r>
              <a:rPr lang="de-DE" sz="2800" dirty="0" err="1"/>
              <a:t>adjustment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aggregates</a:t>
            </a:r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27707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B33CC4-28BE-47D7-8ED9-3CC3CAEB9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Old </a:t>
            </a:r>
            <a:r>
              <a:rPr lang="de-DE" dirty="0" err="1"/>
              <a:t>age</a:t>
            </a:r>
            <a:r>
              <a:rPr lang="de-DE" dirty="0"/>
              <a:t>: </a:t>
            </a:r>
            <a:r>
              <a:rPr lang="de-DE" dirty="0" err="1"/>
              <a:t>income</a:t>
            </a:r>
            <a:r>
              <a:rPr lang="de-DE" dirty="0"/>
              <a:t> </a:t>
            </a:r>
            <a:r>
              <a:rPr lang="de-DE" dirty="0" err="1"/>
              <a:t>components</a:t>
            </a:r>
            <a:endParaRPr lang="de-D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A40B3C1-A800-4ABA-B49A-49234155BA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374753"/>
              </p:ext>
            </p:extLst>
          </p:nvPr>
        </p:nvGraphicFramePr>
        <p:xfrm>
          <a:off x="1071216" y="2267744"/>
          <a:ext cx="7332734" cy="4404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3475">
                  <a:extLst>
                    <a:ext uri="{9D8B030D-6E8A-4147-A177-3AD203B41FA5}">
                      <a16:colId xmlns:a16="http://schemas.microsoft.com/office/drawing/2014/main" val="1819683106"/>
                    </a:ext>
                  </a:extLst>
                </a:gridCol>
                <a:gridCol w="1631630">
                  <a:extLst>
                    <a:ext uri="{9D8B030D-6E8A-4147-A177-3AD203B41FA5}">
                      <a16:colId xmlns:a16="http://schemas.microsoft.com/office/drawing/2014/main" val="737423619"/>
                    </a:ext>
                  </a:extLst>
                </a:gridCol>
                <a:gridCol w="1765999">
                  <a:extLst>
                    <a:ext uri="{9D8B030D-6E8A-4147-A177-3AD203B41FA5}">
                      <a16:colId xmlns:a16="http://schemas.microsoft.com/office/drawing/2014/main" val="1320045893"/>
                    </a:ext>
                  </a:extLst>
                </a:gridCol>
                <a:gridCol w="1631630">
                  <a:extLst>
                    <a:ext uri="{9D8B030D-6E8A-4147-A177-3AD203B41FA5}">
                      <a16:colId xmlns:a16="http://schemas.microsoft.com/office/drawing/2014/main" val="718567417"/>
                    </a:ext>
                  </a:extLst>
                </a:gridCol>
              </a:tblGrid>
              <a:tr h="725744">
                <a:tc>
                  <a:txBody>
                    <a:bodyPr/>
                    <a:lstStyle/>
                    <a:p>
                      <a:pPr algn="ctr" fontAlgn="b"/>
                      <a:endParaRPr lang="en-US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Gill Sans MT" panose="020B0502020104020203" pitchFamily="34" charset="0"/>
                        </a:rPr>
                        <a:t>Age-specific income quartiles</a:t>
                      </a:r>
                      <a:endParaRPr lang="en-US" sz="2800" b="1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712714"/>
                  </a:ext>
                </a:extLst>
              </a:tr>
              <a:tr h="725744">
                <a:tc>
                  <a:txBody>
                    <a:bodyPr/>
                    <a:lstStyle/>
                    <a:p>
                      <a:pPr algn="ctr" fontAlgn="ctr"/>
                      <a:endParaRPr lang="en-US" sz="2800" b="1" i="0" u="none" strike="noStrike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Gill Sans MT" panose="020B0502020104020203" pitchFamily="34" charset="0"/>
                        </a:rPr>
                        <a:t>in percent of adult median</a:t>
                      </a:r>
                      <a:endParaRPr lang="en-US" sz="2800" b="1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621084"/>
                  </a:ext>
                </a:extLst>
              </a:tr>
              <a:tr h="7257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  <a:latin typeface="Gill Sans MT" panose="020B0502020104020203" pitchFamily="34" charset="0"/>
                        </a:rPr>
                        <a:t>Country</a:t>
                      </a:r>
                      <a:endParaRPr lang="en-US" sz="2800" b="1" i="0" u="none" strike="noStrike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  <a:latin typeface="Gill Sans MT" panose="020B0502020104020203" pitchFamily="34" charset="0"/>
                        </a:rPr>
                        <a:t>1st</a:t>
                      </a:r>
                      <a:endParaRPr lang="en-US" sz="2800" b="1" i="0" u="none" strike="noStrike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>
                          <a:effectLst/>
                          <a:latin typeface="Gill Sans MT" panose="020B0502020104020203" pitchFamily="34" charset="0"/>
                        </a:rPr>
                        <a:t>2nd (median)</a:t>
                      </a:r>
                      <a:endParaRPr lang="en-US" sz="2800" b="1" i="0" u="none" strike="noStrike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  <a:latin typeface="Gill Sans MT" panose="020B0502020104020203" pitchFamily="34" charset="0"/>
                        </a:rPr>
                        <a:t>3rd</a:t>
                      </a:r>
                      <a:endParaRPr lang="en-US" sz="2800" b="1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29312"/>
                  </a:ext>
                </a:extLst>
              </a:tr>
              <a:tr h="6978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Gill Sans MT" panose="020B0502020104020203" pitchFamily="34" charset="0"/>
                        </a:rPr>
                        <a:t>AT</a:t>
                      </a:r>
                      <a:endParaRPr lang="en-US" sz="2800" b="0" i="0" u="none" strike="noStrike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Gill Sans MT" panose="020B0502020104020203" pitchFamily="34" charset="0"/>
                        </a:rPr>
                        <a:t>58</a:t>
                      </a:r>
                      <a:endParaRPr lang="en-US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Gill Sans MT" panose="020B0502020104020203" pitchFamily="34" charset="0"/>
                        </a:rPr>
                        <a:t>78</a:t>
                      </a:r>
                      <a:endParaRPr lang="en-US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Gill Sans MT" panose="020B0502020104020203" pitchFamily="34" charset="0"/>
                        </a:rPr>
                        <a:t>105</a:t>
                      </a:r>
                      <a:endParaRPr lang="en-US" sz="2800" b="0" i="0" u="none" strike="noStrike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235398"/>
                  </a:ext>
                </a:extLst>
              </a:tr>
              <a:tr h="6978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Gill Sans MT" panose="020B0502020104020203" pitchFamily="34" charset="0"/>
                        </a:rPr>
                        <a:t>IT</a:t>
                      </a:r>
                      <a:endParaRPr lang="en-US" sz="2800" b="0" i="0" u="none" strike="noStrike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Gill Sans MT" panose="020B0502020104020203" pitchFamily="34" charset="0"/>
                        </a:rPr>
                        <a:t>57</a:t>
                      </a:r>
                      <a:endParaRPr lang="en-US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Gill Sans MT" panose="020B0502020104020203" pitchFamily="34" charset="0"/>
                        </a:rPr>
                        <a:t>88</a:t>
                      </a:r>
                      <a:endParaRPr lang="en-US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Gill Sans MT" panose="020B0502020104020203" pitchFamily="34" charset="0"/>
                        </a:rPr>
                        <a:t>129</a:t>
                      </a:r>
                      <a:endParaRPr lang="en-US" sz="2800" b="0" i="0" u="none" strike="noStrike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841094"/>
                  </a:ext>
                </a:extLst>
              </a:tr>
              <a:tr h="6978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Gill Sans MT" panose="020B0502020104020203" pitchFamily="34" charset="0"/>
                        </a:rPr>
                        <a:t>PL</a:t>
                      </a:r>
                      <a:endParaRPr lang="en-US" sz="2800" b="0" i="0" u="none" strike="noStrike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Gill Sans MT" panose="020B0502020104020203" pitchFamily="34" charset="0"/>
                        </a:rPr>
                        <a:t>53</a:t>
                      </a:r>
                      <a:endParaRPr lang="en-US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>
                          <a:effectLst/>
                          <a:latin typeface="Gill Sans MT" panose="020B0502020104020203" pitchFamily="34" charset="0"/>
                        </a:rPr>
                        <a:t>76</a:t>
                      </a:r>
                      <a:endParaRPr lang="en-US" sz="2800" b="0" i="0" u="none" strike="noStrike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  <a:latin typeface="Gill Sans MT" panose="020B0502020104020203" pitchFamily="34" charset="0"/>
                        </a:rPr>
                        <a:t>97</a:t>
                      </a:r>
                      <a:endParaRPr lang="en-US" sz="2800" b="0" i="0" u="none" strike="noStrike" dirty="0"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32788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766091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3A793AE5-710D-49EA-9D06-C7BA0BB9FF6B}"/>
              </a:ext>
            </a:extLst>
          </p:cNvPr>
          <p:cNvSpPr txBox="1"/>
          <p:nvPr/>
        </p:nvSpPr>
        <p:spPr>
          <a:xfrm>
            <a:off x="9410086" y="3131840"/>
            <a:ext cx="55446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endParaRPr lang="de-DE" sz="2800" dirty="0">
              <a:latin typeface="Gill Sans MT" panose="020B05020201040202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sz="2800" dirty="0">
                <a:latin typeface="Gill Sans MT" panose="020B0502020104020203" pitchFamily="34" charset="0"/>
              </a:rPr>
              <a:t>Larger </a:t>
            </a:r>
            <a:r>
              <a:rPr lang="de-DE" sz="2800" dirty="0" err="1">
                <a:latin typeface="Gill Sans MT" panose="020B0502020104020203" pitchFamily="34" charset="0"/>
              </a:rPr>
              <a:t>distribution</a:t>
            </a:r>
            <a:r>
              <a:rPr lang="de-DE" sz="2800" dirty="0">
                <a:latin typeface="Gill Sans MT" panose="020B0502020104020203" pitchFamily="34" charset="0"/>
              </a:rPr>
              <a:t> </a:t>
            </a:r>
            <a:r>
              <a:rPr lang="de-DE" sz="2800" dirty="0" err="1">
                <a:latin typeface="Gill Sans MT" panose="020B0502020104020203" pitchFamily="34" charset="0"/>
              </a:rPr>
              <a:t>to</a:t>
            </a:r>
            <a:r>
              <a:rPr lang="de-DE" sz="2800" dirty="0">
                <a:latin typeface="Gill Sans MT" panose="020B0502020104020203" pitchFamily="34" charset="0"/>
              </a:rPr>
              <a:t> </a:t>
            </a:r>
            <a:r>
              <a:rPr lang="de-DE" sz="2800" dirty="0" err="1">
                <a:latin typeface="Gill Sans MT" panose="020B0502020104020203" pitchFamily="34" charset="0"/>
              </a:rPr>
              <a:t>income</a:t>
            </a:r>
            <a:r>
              <a:rPr lang="de-DE" sz="2800" dirty="0">
                <a:latin typeface="Gill Sans MT" panose="020B0502020104020203" pitchFamily="34" charset="0"/>
              </a:rPr>
              <a:t> </a:t>
            </a:r>
            <a:r>
              <a:rPr lang="de-DE" sz="2800" dirty="0" err="1">
                <a:latin typeface="Gill Sans MT" panose="020B0502020104020203" pitchFamily="34" charset="0"/>
              </a:rPr>
              <a:t>rich</a:t>
            </a:r>
            <a:r>
              <a:rPr lang="de-DE" sz="2800" dirty="0">
                <a:latin typeface="Gill Sans MT" panose="020B0502020104020203" pitchFamily="34" charset="0"/>
              </a:rPr>
              <a:t> </a:t>
            </a:r>
            <a:r>
              <a:rPr lang="de-DE" sz="2800" dirty="0" err="1">
                <a:latin typeface="Gill Sans MT" panose="020B0502020104020203" pitchFamily="34" charset="0"/>
              </a:rPr>
              <a:t>pensioners</a:t>
            </a:r>
            <a:r>
              <a:rPr lang="de-DE" sz="2800" dirty="0">
                <a:latin typeface="Gill Sans MT" panose="020B0502020104020203" pitchFamily="34" charset="0"/>
              </a:rPr>
              <a:t> in Central and Southern European countries</a:t>
            </a:r>
          </a:p>
        </p:txBody>
      </p:sp>
    </p:spTree>
    <p:extLst>
      <p:ext uri="{BB962C8B-B14F-4D97-AF65-F5344CB8AC3E}">
        <p14:creationId xmlns:p14="http://schemas.microsoft.com/office/powerpoint/2010/main" val="3229972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24110-B330-4B72-95D8-489E8B68C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DCB81-6BFE-4696-994B-C13F5C45B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3264" y="2123728"/>
            <a:ext cx="14209579" cy="5384800"/>
          </a:xfrm>
        </p:spPr>
        <p:txBody>
          <a:bodyPr/>
          <a:lstStyle/>
          <a:p>
            <a:pPr marL="0" indent="0"/>
            <a:r>
              <a:rPr lang="de-AT" sz="2800" dirty="0" err="1"/>
              <a:t>Biggest</a:t>
            </a:r>
            <a:r>
              <a:rPr lang="de-AT" sz="2800" dirty="0"/>
              <a:t> </a:t>
            </a:r>
            <a:r>
              <a:rPr lang="de-AT" sz="2800" dirty="0" err="1"/>
              <a:t>difference</a:t>
            </a:r>
            <a:r>
              <a:rPr lang="de-AT" sz="2800" dirty="0"/>
              <a:t> </a:t>
            </a:r>
            <a:r>
              <a:rPr lang="de-AT" sz="2800" dirty="0" err="1"/>
              <a:t>between</a:t>
            </a:r>
            <a:r>
              <a:rPr lang="de-AT" sz="2800" dirty="0"/>
              <a:t> </a:t>
            </a:r>
            <a:r>
              <a:rPr lang="de-AT" sz="2800" dirty="0" err="1"/>
              <a:t>welfare</a:t>
            </a:r>
            <a:r>
              <a:rPr lang="de-AT" sz="2800" dirty="0"/>
              <a:t> </a:t>
            </a:r>
            <a:r>
              <a:rPr lang="de-AT" sz="2800" dirty="0" err="1"/>
              <a:t>states</a:t>
            </a:r>
            <a:r>
              <a:rPr lang="de-AT" sz="2800" dirty="0"/>
              <a:t> </a:t>
            </a:r>
            <a:r>
              <a:rPr lang="de-AT" sz="2800" dirty="0" err="1"/>
              <a:t>is</a:t>
            </a:r>
            <a:r>
              <a:rPr lang="de-AT" sz="2800" dirty="0"/>
              <a:t> </a:t>
            </a:r>
            <a:r>
              <a:rPr lang="de-AT" sz="2800" dirty="0" err="1"/>
              <a:t>how</a:t>
            </a:r>
            <a:r>
              <a:rPr lang="de-AT" sz="2800" dirty="0"/>
              <a:t> </a:t>
            </a:r>
            <a:r>
              <a:rPr lang="de-AT" sz="2800" dirty="0" err="1"/>
              <a:t>much</a:t>
            </a:r>
            <a:r>
              <a:rPr lang="de-AT" sz="2800" dirty="0"/>
              <a:t> </a:t>
            </a:r>
            <a:r>
              <a:rPr lang="de-AT" sz="2800" dirty="0" err="1"/>
              <a:t>they</a:t>
            </a:r>
            <a:r>
              <a:rPr lang="de-AT" sz="2800" dirty="0"/>
              <a:t> </a:t>
            </a:r>
            <a:r>
              <a:rPr lang="de-AT" sz="2800" dirty="0" err="1"/>
              <a:t>redstribute</a:t>
            </a:r>
            <a:r>
              <a:rPr lang="de-AT" sz="2800" dirty="0"/>
              <a:t> </a:t>
            </a:r>
            <a:r>
              <a:rPr lang="de-AT" sz="2800" dirty="0" err="1"/>
              <a:t>to</a:t>
            </a:r>
            <a:r>
              <a:rPr lang="de-AT" sz="2800" dirty="0"/>
              <a:t> </a:t>
            </a:r>
            <a:r>
              <a:rPr lang="de-AT" sz="2800" dirty="0" err="1"/>
              <a:t>income-rich</a:t>
            </a:r>
            <a:r>
              <a:rPr lang="de-AT" sz="2800" dirty="0"/>
              <a:t> </a:t>
            </a:r>
            <a:r>
              <a:rPr lang="de-AT" sz="2800" dirty="0" err="1"/>
              <a:t>pensioners</a:t>
            </a:r>
            <a:br>
              <a:rPr lang="de-AT" sz="2800" dirty="0"/>
            </a:br>
            <a:br>
              <a:rPr lang="de-AT" sz="2800" dirty="0"/>
            </a:br>
            <a:r>
              <a:rPr lang="de-AT" sz="2800" dirty="0" err="1"/>
              <a:t>Disagregating</a:t>
            </a:r>
            <a:r>
              <a:rPr lang="de-AT" sz="2800" dirty="0"/>
              <a:t> NTA </a:t>
            </a:r>
            <a:r>
              <a:rPr lang="de-AT" sz="2800" dirty="0" err="1"/>
              <a:t>by</a:t>
            </a:r>
            <a:r>
              <a:rPr lang="de-AT" sz="2800" dirty="0"/>
              <a:t> </a:t>
            </a:r>
            <a:r>
              <a:rPr lang="de-AT" sz="2800" dirty="0" err="1"/>
              <a:t>income</a:t>
            </a:r>
            <a:r>
              <a:rPr lang="de-AT" sz="2800" dirty="0"/>
              <a:t> </a:t>
            </a:r>
            <a:r>
              <a:rPr lang="de-AT" sz="2800" dirty="0" err="1"/>
              <a:t>opens</a:t>
            </a:r>
            <a:r>
              <a:rPr lang="de-AT" sz="2800" dirty="0"/>
              <a:t> a </a:t>
            </a:r>
            <a:r>
              <a:rPr lang="de-AT" sz="2800" dirty="0" err="1"/>
              <a:t>new</a:t>
            </a:r>
            <a:r>
              <a:rPr lang="de-AT" sz="2800" dirty="0"/>
              <a:t> </a:t>
            </a:r>
            <a:r>
              <a:rPr lang="de-AT" sz="2800" dirty="0" err="1"/>
              <a:t>world</a:t>
            </a:r>
            <a:r>
              <a:rPr lang="de-AT" sz="2800" dirty="0"/>
              <a:t>:</a:t>
            </a:r>
            <a:br>
              <a:rPr lang="de-AT" sz="2800" dirty="0"/>
            </a:br>
            <a:endParaRPr lang="de-AT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AT" sz="2800" dirty="0"/>
              <a:t>Integration </a:t>
            </a:r>
            <a:r>
              <a:rPr lang="de-AT" sz="2800" dirty="0" err="1"/>
              <a:t>of</a:t>
            </a:r>
            <a:r>
              <a:rPr lang="de-AT" sz="2800" dirty="0"/>
              <a:t> </a:t>
            </a:r>
            <a:r>
              <a:rPr lang="de-AT" sz="2800" dirty="0" err="1"/>
              <a:t>demography</a:t>
            </a:r>
            <a:r>
              <a:rPr lang="de-AT" sz="2800" dirty="0"/>
              <a:t> </a:t>
            </a:r>
            <a:r>
              <a:rPr lang="de-AT" sz="2800" dirty="0" err="1"/>
              <a:t>into</a:t>
            </a:r>
            <a:r>
              <a:rPr lang="de-AT" sz="2800" dirty="0"/>
              <a:t> </a:t>
            </a:r>
            <a:r>
              <a:rPr lang="de-AT" sz="2800" dirty="0" err="1"/>
              <a:t>inequality</a:t>
            </a:r>
            <a:r>
              <a:rPr lang="de-AT" sz="2800" dirty="0"/>
              <a:t> </a:t>
            </a:r>
            <a:r>
              <a:rPr lang="de-AT" sz="2800" dirty="0" err="1"/>
              <a:t>research</a:t>
            </a:r>
            <a:endParaRPr lang="de-AT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AT" sz="2800" dirty="0" err="1"/>
              <a:t>Better</a:t>
            </a:r>
            <a:r>
              <a:rPr lang="de-AT" sz="2800" dirty="0"/>
              <a:t> </a:t>
            </a:r>
            <a:r>
              <a:rPr lang="de-AT" sz="2800" dirty="0" err="1"/>
              <a:t>understanding</a:t>
            </a:r>
            <a:r>
              <a:rPr lang="de-AT" sz="2800" dirty="0"/>
              <a:t> </a:t>
            </a:r>
            <a:r>
              <a:rPr lang="de-AT" sz="2800" dirty="0" err="1"/>
              <a:t>of</a:t>
            </a:r>
            <a:r>
              <a:rPr lang="de-AT" sz="2800" dirty="0"/>
              <a:t> </a:t>
            </a:r>
            <a:r>
              <a:rPr lang="de-AT" sz="2800" dirty="0" err="1"/>
              <a:t>public</a:t>
            </a:r>
            <a:r>
              <a:rPr lang="de-AT" sz="2800" dirty="0"/>
              <a:t> </a:t>
            </a:r>
            <a:r>
              <a:rPr lang="de-AT" sz="2800" dirty="0" err="1"/>
              <a:t>redistirbution</a:t>
            </a:r>
            <a:endParaRPr lang="de-AT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AT" sz="2800" dirty="0" err="1"/>
              <a:t>Identifcation</a:t>
            </a:r>
            <a:r>
              <a:rPr lang="de-AT" sz="2800" dirty="0"/>
              <a:t> </a:t>
            </a:r>
            <a:r>
              <a:rPr lang="de-AT" sz="2800" dirty="0" err="1"/>
              <a:t>of</a:t>
            </a:r>
            <a:r>
              <a:rPr lang="de-AT" sz="2800" dirty="0"/>
              <a:t> </a:t>
            </a:r>
            <a:r>
              <a:rPr lang="de-AT" sz="2800" dirty="0" err="1"/>
              <a:t>reform</a:t>
            </a:r>
            <a:r>
              <a:rPr lang="de-AT" sz="2800" dirty="0"/>
              <a:t> </a:t>
            </a:r>
            <a:r>
              <a:rPr lang="de-AT" sz="2800" dirty="0" err="1"/>
              <a:t>needs</a:t>
            </a:r>
            <a:r>
              <a:rPr lang="de-AT" sz="2800" dirty="0"/>
              <a:t> and potential</a:t>
            </a:r>
          </a:p>
          <a:p>
            <a:pPr marL="0" indent="0"/>
            <a:endParaRPr lang="de-AT" sz="2800" dirty="0"/>
          </a:p>
          <a:p>
            <a:pPr marL="0" indent="0"/>
            <a:r>
              <a:rPr lang="de-AT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602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9FA91F-B77B-FE21-0FD2-6CEDF8CB7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Goal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E83754-C78E-EBE5-B8D4-3FEE0C65B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210" y="2843808"/>
            <a:ext cx="14209579" cy="187220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AT" dirty="0" err="1"/>
              <a:t>Developing</a:t>
            </a:r>
            <a:r>
              <a:rPr lang="de-AT" dirty="0"/>
              <a:t> </a:t>
            </a:r>
            <a:r>
              <a:rPr lang="de-AT" dirty="0" err="1"/>
              <a:t>indicators</a:t>
            </a:r>
            <a:r>
              <a:rPr lang="de-AT" dirty="0"/>
              <a:t> and </a:t>
            </a:r>
            <a:r>
              <a:rPr lang="de-AT" dirty="0" err="1"/>
              <a:t>graphs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measure</a:t>
            </a:r>
            <a:r>
              <a:rPr lang="de-AT" dirty="0"/>
              <a:t>, </a:t>
            </a:r>
            <a:r>
              <a:rPr lang="de-AT" dirty="0" err="1"/>
              <a:t>illustrate</a:t>
            </a:r>
            <a:r>
              <a:rPr lang="de-AT" dirty="0"/>
              <a:t> and </a:t>
            </a:r>
            <a:r>
              <a:rPr lang="de-AT" dirty="0" err="1"/>
              <a:t>analyse</a:t>
            </a:r>
            <a:r>
              <a:rPr lang="de-AT" dirty="0"/>
              <a:t> </a:t>
            </a:r>
            <a:r>
              <a:rPr lang="de-AT" dirty="0" err="1"/>
              <a:t>public</a:t>
            </a:r>
            <a:r>
              <a:rPr lang="de-AT" dirty="0"/>
              <a:t> </a:t>
            </a:r>
            <a:r>
              <a:rPr lang="de-AT" dirty="0" err="1"/>
              <a:t>redistribution</a:t>
            </a:r>
            <a:r>
              <a:rPr lang="de-AT" dirty="0"/>
              <a:t> </a:t>
            </a:r>
            <a:r>
              <a:rPr lang="de-AT" dirty="0" err="1"/>
              <a:t>between</a:t>
            </a:r>
            <a:r>
              <a:rPr lang="de-AT" dirty="0"/>
              <a:t> </a:t>
            </a:r>
            <a:r>
              <a:rPr lang="de-AT" dirty="0" err="1"/>
              <a:t>age</a:t>
            </a:r>
            <a:r>
              <a:rPr lang="de-AT" dirty="0"/>
              <a:t> and </a:t>
            </a:r>
            <a:r>
              <a:rPr lang="de-AT" dirty="0" err="1"/>
              <a:t>income</a:t>
            </a:r>
            <a:r>
              <a:rPr lang="de-AT" dirty="0"/>
              <a:t> </a:t>
            </a:r>
            <a:r>
              <a:rPr lang="de-AT" dirty="0" err="1"/>
              <a:t>groups</a:t>
            </a:r>
            <a:r>
              <a:rPr lang="de-AT" dirty="0"/>
              <a:t> in Europe</a:t>
            </a:r>
          </a:p>
        </p:txBody>
      </p:sp>
    </p:spTree>
    <p:extLst>
      <p:ext uri="{BB962C8B-B14F-4D97-AF65-F5344CB8AC3E}">
        <p14:creationId xmlns:p14="http://schemas.microsoft.com/office/powerpoint/2010/main" val="3579880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8FE86B-3D1F-467D-865C-751A47128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NTA </a:t>
            </a:r>
            <a:r>
              <a:rPr lang="de-DE" dirty="0" err="1"/>
              <a:t>database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in Europe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620551-4721-4065-8BF8-A8495CCDD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248" y="1619672"/>
            <a:ext cx="14209579" cy="648072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EUROSTAT </a:t>
            </a:r>
            <a:r>
              <a:rPr lang="de-DE" sz="2800" dirty="0" err="1"/>
              <a:t>provides</a:t>
            </a:r>
            <a:r>
              <a:rPr lang="de-DE" sz="2800" dirty="0"/>
              <a:t> </a:t>
            </a:r>
            <a:r>
              <a:rPr lang="de-DE" sz="2800" dirty="0" err="1"/>
              <a:t>harmonized</a:t>
            </a:r>
            <a:r>
              <a:rPr lang="de-DE" sz="2800" dirty="0"/>
              <a:t> </a:t>
            </a:r>
            <a:r>
              <a:rPr lang="de-DE" sz="2800" dirty="0" err="1"/>
              <a:t>aggregate</a:t>
            </a:r>
            <a:r>
              <a:rPr lang="de-DE" sz="2800" dirty="0"/>
              <a:t> </a:t>
            </a:r>
            <a:r>
              <a:rPr lang="de-DE" sz="2800" dirty="0" err="1"/>
              <a:t>data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all European countries:</a:t>
            </a:r>
          </a:p>
          <a:p>
            <a:pPr marL="1168338" lvl="1" indent="-457200">
              <a:buFont typeface="Arial" panose="020B0604020202020204" pitchFamily="34" charset="0"/>
              <a:buChar char="•"/>
            </a:pPr>
            <a:r>
              <a:rPr lang="de-DE" sz="2800" dirty="0"/>
              <a:t>European System </a:t>
            </a:r>
            <a:r>
              <a:rPr lang="de-DE" sz="2800" dirty="0" err="1"/>
              <a:t>of</a:t>
            </a:r>
            <a:r>
              <a:rPr lang="de-DE" sz="2800" dirty="0"/>
              <a:t> Accounts</a:t>
            </a:r>
          </a:p>
          <a:p>
            <a:pPr marL="1168338" lvl="1" indent="-457200">
              <a:buFont typeface="Arial" panose="020B0604020202020204" pitchFamily="34" charset="0"/>
              <a:buChar char="•"/>
            </a:pPr>
            <a:r>
              <a:rPr lang="de-DE" sz="2800" dirty="0"/>
              <a:t>EU-SILC (</a:t>
            </a:r>
            <a:r>
              <a:rPr lang="de-DE" sz="2800" dirty="0" err="1"/>
              <a:t>income</a:t>
            </a:r>
            <a:r>
              <a:rPr lang="de-DE" sz="2800" dirty="0"/>
              <a:t> and </a:t>
            </a:r>
            <a:r>
              <a:rPr lang="de-DE" sz="2800" dirty="0" err="1"/>
              <a:t>living</a:t>
            </a:r>
            <a:r>
              <a:rPr lang="de-DE" sz="2800" dirty="0"/>
              <a:t> </a:t>
            </a:r>
            <a:r>
              <a:rPr lang="de-DE" sz="2800" dirty="0" err="1"/>
              <a:t>conditions</a:t>
            </a:r>
            <a:r>
              <a:rPr lang="de-DE" sz="2800" dirty="0"/>
              <a:t>)</a:t>
            </a:r>
          </a:p>
          <a:p>
            <a:pPr marL="1168338" lvl="1" indent="-457200">
              <a:buFont typeface="Arial" panose="020B0604020202020204" pitchFamily="34" charset="0"/>
              <a:buChar char="•"/>
            </a:pPr>
            <a:r>
              <a:rPr lang="de-DE" sz="2800" dirty="0"/>
              <a:t>EUROMOD (tax-</a:t>
            </a:r>
            <a:r>
              <a:rPr lang="de-DE" sz="2800" dirty="0" err="1"/>
              <a:t>benefit</a:t>
            </a:r>
            <a:r>
              <a:rPr lang="de-DE" sz="2800" dirty="0"/>
              <a:t> </a:t>
            </a:r>
            <a:r>
              <a:rPr lang="de-DE" sz="2800" dirty="0" err="1"/>
              <a:t>simulation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)</a:t>
            </a:r>
          </a:p>
          <a:p>
            <a:pPr marL="1168338" lvl="1" indent="-457200">
              <a:buFont typeface="Arial" panose="020B0604020202020204" pitchFamily="34" charset="0"/>
              <a:buChar char="•"/>
            </a:pPr>
            <a:r>
              <a:rPr lang="de-DE" sz="2800" dirty="0"/>
              <a:t>Household Budget Survey (</a:t>
            </a:r>
            <a:r>
              <a:rPr lang="de-DE" sz="2800" dirty="0" err="1"/>
              <a:t>Consumption</a:t>
            </a:r>
            <a:r>
              <a:rPr lang="de-DE" sz="2800" dirty="0"/>
              <a:t>)</a:t>
            </a:r>
          </a:p>
          <a:p>
            <a:pPr marL="1168338" lvl="1" indent="-457200">
              <a:buFont typeface="Arial" panose="020B0604020202020204" pitchFamily="34" charset="0"/>
              <a:buChar char="•"/>
            </a:pPr>
            <a:r>
              <a:rPr lang="de-DE" sz="2800" dirty="0"/>
              <a:t>Household Finance and </a:t>
            </a:r>
            <a:r>
              <a:rPr lang="de-DE" sz="2800" dirty="0" err="1"/>
              <a:t>Consumption</a:t>
            </a:r>
            <a:r>
              <a:rPr lang="de-DE" sz="2800" dirty="0"/>
              <a:t> Survey (</a:t>
            </a:r>
            <a:r>
              <a:rPr lang="de-DE" sz="2800" dirty="0" err="1"/>
              <a:t>assets</a:t>
            </a:r>
            <a:r>
              <a:rPr lang="de-DE" sz="2800" dirty="0"/>
              <a:t>)</a:t>
            </a:r>
          </a:p>
          <a:p>
            <a:pPr marL="711138" lvl="1" indent="0"/>
            <a:endParaRPr lang="de-DE" sz="2800" dirty="0"/>
          </a:p>
          <a:p>
            <a:pPr marL="0" indent="0"/>
            <a:r>
              <a:rPr lang="de-DE" sz="2800" dirty="0"/>
              <a:t>NTA </a:t>
            </a:r>
            <a:r>
              <a:rPr lang="de-DE" sz="2800" dirty="0" err="1"/>
              <a:t>based</a:t>
            </a:r>
            <a:r>
              <a:rPr lang="de-DE" sz="2800" dirty="0"/>
              <a:t> on Eurostat </a:t>
            </a:r>
            <a:r>
              <a:rPr lang="de-DE" sz="2800" dirty="0" err="1"/>
              <a:t>data</a:t>
            </a:r>
            <a:r>
              <a:rPr lang="de-DE" sz="2800" dirty="0"/>
              <a:t>:</a:t>
            </a:r>
            <a:br>
              <a:rPr lang="de-DE" sz="2800" dirty="0"/>
            </a:br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AGENTA </a:t>
            </a:r>
            <a:r>
              <a:rPr lang="de-DE" sz="2800" dirty="0" err="1"/>
              <a:t>project</a:t>
            </a:r>
            <a:r>
              <a:rPr lang="de-DE" sz="2800" dirty="0"/>
              <a:t> (https://dataexplorer.wittgensteincentre.org/nta/)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SUSTAINWELL </a:t>
            </a:r>
            <a:r>
              <a:rPr lang="de-DE" sz="2800" dirty="0" err="1"/>
              <a:t>project</a:t>
            </a:r>
            <a:endParaRPr lang="de-DE" sz="2800" dirty="0"/>
          </a:p>
          <a:p>
            <a:pPr marL="0" indent="0"/>
            <a:r>
              <a:rPr lang="de-DE" sz="2800" dirty="0"/>
              <a:t>=&gt; NTA </a:t>
            </a:r>
            <a:r>
              <a:rPr lang="de-DE" sz="2800" dirty="0" err="1"/>
              <a:t>for</a:t>
            </a:r>
            <a:r>
              <a:rPr lang="de-DE" sz="2800" dirty="0"/>
              <a:t> all EU countries </a:t>
            </a:r>
            <a:r>
              <a:rPr lang="de-DE" sz="2800" dirty="0" err="1"/>
              <a:t>from</a:t>
            </a:r>
            <a:r>
              <a:rPr lang="de-DE" sz="2800" dirty="0"/>
              <a:t> 2008 </a:t>
            </a:r>
            <a:r>
              <a:rPr lang="de-DE" sz="2800" dirty="0" err="1"/>
              <a:t>to</a:t>
            </a:r>
            <a:r>
              <a:rPr lang="de-DE" sz="2800" dirty="0"/>
              <a:t> 2022</a:t>
            </a:r>
          </a:p>
          <a:p>
            <a:pPr marL="0" indent="0"/>
            <a:endParaRPr lang="de-DE" sz="2800" dirty="0"/>
          </a:p>
          <a:p>
            <a:pPr marL="711138" lvl="1" indent="0"/>
            <a:endParaRPr lang="de-DE" sz="2800" dirty="0"/>
          </a:p>
          <a:p>
            <a:pPr marL="711138" lvl="1" indent="0"/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4676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D64EE-4569-0A91-D585-96E6E043E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EDE1A2-FF57-2858-3C88-9168B6725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NTA </a:t>
            </a:r>
            <a:r>
              <a:rPr lang="de-DE" dirty="0" err="1"/>
              <a:t>database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in Europe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2E0C2D-2C90-60D5-3C0B-00A817622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248" y="1619672"/>
            <a:ext cx="14209579" cy="6480720"/>
          </a:xfrm>
        </p:spPr>
        <p:txBody>
          <a:bodyPr/>
          <a:lstStyle/>
          <a:p>
            <a:pPr marL="0" indent="0"/>
            <a:r>
              <a:rPr lang="de-DE" sz="2800" b="1" dirty="0" err="1"/>
              <a:t>Limitations</a:t>
            </a:r>
            <a:r>
              <a:rPr lang="de-DE" sz="2800" b="1" dirty="0"/>
              <a:t> </a:t>
            </a:r>
            <a:r>
              <a:rPr lang="de-DE" sz="2800" b="1" dirty="0" err="1"/>
              <a:t>of</a:t>
            </a:r>
            <a:r>
              <a:rPr lang="de-DE" sz="2800" b="1" dirty="0"/>
              <a:t> ESA and European </a:t>
            </a:r>
            <a:r>
              <a:rPr lang="de-DE" sz="2800" b="1" dirty="0" err="1"/>
              <a:t>microdata</a:t>
            </a:r>
            <a:r>
              <a:rPr lang="de-DE" sz="2800" b="1" dirty="0"/>
              <a:t> </a:t>
            </a:r>
            <a:r>
              <a:rPr lang="de-DE" sz="2800" b="1" dirty="0" err="1"/>
              <a:t>for</a:t>
            </a:r>
            <a:r>
              <a:rPr lang="de-DE" sz="2800" b="1" dirty="0"/>
              <a:t> </a:t>
            </a:r>
            <a:r>
              <a:rPr lang="de-DE" sz="2800" b="1" dirty="0" err="1"/>
              <a:t>analysis</a:t>
            </a:r>
            <a:r>
              <a:rPr lang="de-DE" sz="2800" b="1" dirty="0"/>
              <a:t> </a:t>
            </a:r>
            <a:r>
              <a:rPr lang="de-DE" sz="2800" b="1" dirty="0" err="1"/>
              <a:t>by</a:t>
            </a:r>
            <a:r>
              <a:rPr lang="de-DE" sz="2800" b="1" dirty="0"/>
              <a:t> </a:t>
            </a:r>
            <a:r>
              <a:rPr lang="de-DE" sz="2800" b="1" dirty="0" err="1"/>
              <a:t>income</a:t>
            </a:r>
            <a:r>
              <a:rPr lang="de-DE" sz="2800" b="1" dirty="0"/>
              <a:t> </a:t>
            </a:r>
            <a:r>
              <a:rPr lang="de-DE" sz="2800" b="1" dirty="0" err="1"/>
              <a:t>quintiles</a:t>
            </a:r>
            <a:endParaRPr lang="de-DE" sz="2800" b="1" dirty="0"/>
          </a:p>
          <a:p>
            <a:pPr marL="0" indent="0"/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Limited </a:t>
            </a:r>
            <a:r>
              <a:rPr lang="de-DE" sz="2800" dirty="0" err="1"/>
              <a:t>number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obervations</a:t>
            </a:r>
            <a:r>
              <a:rPr lang="de-DE" sz="2800" dirty="0"/>
              <a:t> = </a:t>
            </a:r>
            <a:r>
              <a:rPr lang="de-DE" sz="2800" dirty="0" err="1"/>
              <a:t>limiting</a:t>
            </a:r>
            <a:r>
              <a:rPr lang="de-DE" sz="2800" dirty="0"/>
              <a:t> breakdown </a:t>
            </a:r>
          </a:p>
          <a:p>
            <a:pPr marL="0" indent="0"/>
            <a:r>
              <a:rPr lang="de-DE" sz="2800" dirty="0"/>
              <a:t>     =&gt;  </a:t>
            </a:r>
            <a:r>
              <a:rPr lang="de-DE" sz="2800" dirty="0" err="1"/>
              <a:t>aggregation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age</a:t>
            </a:r>
            <a:r>
              <a:rPr lang="de-DE" sz="2800" dirty="0"/>
              <a:t> </a:t>
            </a:r>
            <a:r>
              <a:rPr lang="de-DE" sz="2800" dirty="0" err="1"/>
              <a:t>groups</a:t>
            </a:r>
            <a:r>
              <a:rPr lang="de-DE" sz="2800" dirty="0"/>
              <a:t>, 25-39; 40-64; 65+</a:t>
            </a:r>
            <a:br>
              <a:rPr lang="de-DE" sz="2800" dirty="0"/>
            </a:br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Asset </a:t>
            </a:r>
            <a:r>
              <a:rPr lang="de-DE" sz="2800" dirty="0" err="1"/>
              <a:t>income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low</a:t>
            </a:r>
            <a:r>
              <a:rPr lang="de-DE" sz="2800" dirty="0"/>
              <a:t> </a:t>
            </a:r>
            <a:r>
              <a:rPr lang="de-DE" sz="2800" dirty="0" err="1"/>
              <a:t>quality</a:t>
            </a:r>
            <a:br>
              <a:rPr lang="de-DE" sz="2800" dirty="0"/>
            </a:br>
            <a:r>
              <a:rPr lang="de-DE" sz="2800" dirty="0"/>
              <a:t>=&gt;  </a:t>
            </a:r>
            <a:r>
              <a:rPr lang="de-DE" sz="2800" dirty="0" err="1"/>
              <a:t>age</a:t>
            </a:r>
            <a:r>
              <a:rPr lang="de-DE" sz="2800" dirty="0"/>
              <a:t> </a:t>
            </a:r>
            <a:r>
              <a:rPr lang="de-DE" sz="2800" dirty="0" err="1"/>
              <a:t>profiles</a:t>
            </a:r>
            <a:r>
              <a:rPr lang="de-DE" sz="2800" dirty="0"/>
              <a:t> ok, </a:t>
            </a:r>
            <a:r>
              <a:rPr lang="de-DE" sz="2800" dirty="0" err="1"/>
              <a:t>bias</a:t>
            </a:r>
            <a:r>
              <a:rPr lang="de-DE" sz="2800" dirty="0"/>
              <a:t>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analysed</a:t>
            </a:r>
            <a:r>
              <a:rPr lang="de-DE" sz="2800" dirty="0"/>
              <a:t>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income</a:t>
            </a:r>
            <a:r>
              <a:rPr lang="de-DE" sz="2800" dirty="0"/>
              <a:t> </a:t>
            </a:r>
            <a:r>
              <a:rPr lang="de-DE" sz="2800" dirty="0" err="1"/>
              <a:t>quintiles</a:t>
            </a:r>
            <a:br>
              <a:rPr lang="de-DE" sz="2800" dirty="0"/>
            </a:br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Not all </a:t>
            </a:r>
            <a:r>
              <a:rPr lang="de-DE" sz="2800" dirty="0" err="1"/>
              <a:t>particularities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countries fit </a:t>
            </a:r>
            <a:r>
              <a:rPr lang="de-DE" sz="2800" dirty="0" err="1"/>
              <a:t>into</a:t>
            </a:r>
            <a:r>
              <a:rPr lang="de-DE" sz="2800" dirty="0"/>
              <a:t> </a:t>
            </a:r>
            <a:r>
              <a:rPr lang="de-DE" sz="2800" dirty="0" err="1"/>
              <a:t>highly</a:t>
            </a:r>
            <a:r>
              <a:rPr lang="de-DE" sz="2800" dirty="0"/>
              <a:t> </a:t>
            </a:r>
            <a:r>
              <a:rPr lang="de-DE" sz="2800" dirty="0" err="1"/>
              <a:t>standardised</a:t>
            </a:r>
            <a:r>
              <a:rPr lang="de-DE" sz="2800" dirty="0"/>
              <a:t> </a:t>
            </a:r>
            <a:r>
              <a:rPr lang="de-DE" sz="2800" dirty="0" err="1"/>
              <a:t>data</a:t>
            </a:r>
            <a:r>
              <a:rPr lang="de-DE" sz="2800" dirty="0"/>
              <a:t>; </a:t>
            </a:r>
            <a:r>
              <a:rPr lang="de-DE" sz="2800" dirty="0" err="1"/>
              <a:t>Unclear</a:t>
            </a:r>
            <a:r>
              <a:rPr lang="de-DE" sz="2800" dirty="0"/>
              <a:t> </a:t>
            </a:r>
            <a:r>
              <a:rPr lang="de-DE" sz="2800" dirty="0" err="1"/>
              <a:t>distinction</a:t>
            </a:r>
            <a:r>
              <a:rPr lang="de-DE" sz="2800" dirty="0"/>
              <a:t> </a:t>
            </a:r>
            <a:r>
              <a:rPr lang="de-DE" sz="2800" dirty="0" err="1"/>
              <a:t>between</a:t>
            </a:r>
            <a:r>
              <a:rPr lang="de-DE" sz="2800" dirty="0"/>
              <a:t> </a:t>
            </a:r>
            <a:r>
              <a:rPr lang="de-DE" sz="2800" dirty="0" err="1"/>
              <a:t>public</a:t>
            </a:r>
            <a:r>
              <a:rPr lang="de-DE" sz="2800" dirty="0"/>
              <a:t> and private </a:t>
            </a:r>
            <a:r>
              <a:rPr lang="de-DE" sz="2800" dirty="0" err="1"/>
              <a:t>transfers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occupational</a:t>
            </a:r>
            <a:r>
              <a:rPr lang="de-DE" sz="2800" dirty="0"/>
              <a:t> </a:t>
            </a:r>
            <a:r>
              <a:rPr lang="de-DE" sz="2800" dirty="0" err="1"/>
              <a:t>pensions</a:t>
            </a:r>
            <a:r>
              <a:rPr lang="de-DE" sz="2800" dirty="0"/>
              <a:t> in DK, NL, SE</a:t>
            </a:r>
          </a:p>
          <a:p>
            <a:pPr marL="0" indent="0"/>
            <a:endParaRPr lang="de-DE" sz="2800" dirty="0"/>
          </a:p>
          <a:p>
            <a:pPr marL="711138" lvl="1" indent="0"/>
            <a:endParaRPr lang="de-DE" sz="2800" dirty="0"/>
          </a:p>
          <a:p>
            <a:pPr marL="711138" lvl="1" indent="0"/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7836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5A3103-D43F-4E61-9326-9D68BC044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Variables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993955-5E44-4F57-91C9-B8D30EF68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3264" y="1763688"/>
            <a:ext cx="14209579" cy="5384800"/>
          </a:xfrm>
        </p:spPr>
        <p:txBody>
          <a:bodyPr/>
          <a:lstStyle/>
          <a:p>
            <a:pPr marL="0" indent="0"/>
            <a:r>
              <a:rPr lang="de-DE" sz="2800" dirty="0" err="1"/>
              <a:t>Available</a:t>
            </a:r>
            <a:r>
              <a:rPr lang="de-DE" sz="2800" dirty="0"/>
              <a:t> variables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analysis</a:t>
            </a:r>
            <a:r>
              <a:rPr lang="de-DE" sz="2800" dirty="0"/>
              <a:t>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income</a:t>
            </a:r>
            <a:r>
              <a:rPr lang="de-DE" sz="2800" dirty="0"/>
              <a:t> </a:t>
            </a:r>
            <a:r>
              <a:rPr lang="de-DE" sz="2800" dirty="0" err="1"/>
              <a:t>quartile</a:t>
            </a:r>
            <a:r>
              <a:rPr lang="de-DE" sz="2800" dirty="0"/>
              <a:t>/</a:t>
            </a:r>
            <a:r>
              <a:rPr lang="de-DE" sz="2800" dirty="0" err="1"/>
              <a:t>quintile</a:t>
            </a:r>
            <a:r>
              <a:rPr lang="de-DE" sz="2800" dirty="0"/>
              <a:t> (</a:t>
            </a:r>
            <a:r>
              <a:rPr lang="de-DE" sz="2800" dirty="0" err="1"/>
              <a:t>good</a:t>
            </a:r>
            <a:r>
              <a:rPr lang="de-DE" sz="2800" dirty="0"/>
              <a:t> </a:t>
            </a:r>
            <a:r>
              <a:rPr lang="de-DE" sz="2800" dirty="0" err="1"/>
              <a:t>quality</a:t>
            </a:r>
            <a:r>
              <a:rPr lang="de-DE" sz="2800" dirty="0"/>
              <a:t> in </a:t>
            </a:r>
            <a:r>
              <a:rPr lang="de-DE" sz="2800" dirty="0" err="1"/>
              <a:t>survey</a:t>
            </a:r>
            <a:r>
              <a:rPr lang="de-DE" sz="2800" dirty="0"/>
              <a:t> + </a:t>
            </a:r>
            <a:r>
              <a:rPr lang="de-DE" sz="2800" dirty="0" err="1"/>
              <a:t>aggregate</a:t>
            </a:r>
            <a:r>
              <a:rPr lang="de-DE" sz="2800" dirty="0"/>
              <a:t>):</a:t>
            </a:r>
            <a:br>
              <a:rPr lang="de-DE" sz="2800" dirty="0"/>
            </a:br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Labour </a:t>
            </a:r>
            <a:r>
              <a:rPr lang="de-DE" sz="2800" dirty="0" err="1"/>
              <a:t>income</a:t>
            </a:r>
            <a:r>
              <a:rPr lang="de-DE" sz="2800" dirty="0"/>
              <a:t> (</a:t>
            </a:r>
            <a:r>
              <a:rPr lang="de-DE" sz="2800" dirty="0" err="1"/>
              <a:t>income</a:t>
            </a:r>
            <a:r>
              <a:rPr lang="de-DE" sz="2800" dirty="0"/>
              <a:t> form </a:t>
            </a:r>
            <a:r>
              <a:rPr lang="de-DE" sz="2800" dirty="0" err="1"/>
              <a:t>employment</a:t>
            </a:r>
            <a:r>
              <a:rPr lang="de-DE" sz="2800" dirty="0"/>
              <a:t> and </a:t>
            </a:r>
            <a:r>
              <a:rPr lang="de-DE" sz="2800" dirty="0" err="1"/>
              <a:t>self-employment</a:t>
            </a:r>
            <a:r>
              <a:rPr lang="de-DE" sz="2800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err="1"/>
              <a:t>Taxes</a:t>
            </a:r>
            <a:r>
              <a:rPr lang="de-DE" sz="2800" dirty="0"/>
              <a:t> on labour </a:t>
            </a:r>
            <a:r>
              <a:rPr lang="de-DE" sz="2800" dirty="0" err="1"/>
              <a:t>income</a:t>
            </a:r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err="1"/>
              <a:t>Social</a:t>
            </a:r>
            <a:r>
              <a:rPr lang="de-DE" sz="2800" dirty="0"/>
              <a:t> </a:t>
            </a:r>
            <a:r>
              <a:rPr lang="de-DE" sz="2800" dirty="0" err="1"/>
              <a:t>benefits</a:t>
            </a:r>
            <a:r>
              <a:rPr lang="de-DE" sz="2800" dirty="0"/>
              <a:t> in cash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/>
          </a:p>
          <a:p>
            <a:pPr marL="0" indent="0"/>
            <a:r>
              <a:rPr lang="de-DE" sz="2800" dirty="0" err="1"/>
              <a:t>Only</a:t>
            </a:r>
            <a:r>
              <a:rPr lang="de-DE" sz="2800" dirty="0"/>
              <a:t> in </a:t>
            </a:r>
            <a:r>
              <a:rPr lang="de-DE" sz="2800" dirty="0" err="1"/>
              <a:t>survey</a:t>
            </a:r>
            <a:r>
              <a:rPr lang="de-DE" sz="2800" dirty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err="1"/>
              <a:t>Equivalised</a:t>
            </a:r>
            <a:r>
              <a:rPr lang="de-DE" sz="2800" dirty="0"/>
              <a:t> </a:t>
            </a:r>
            <a:r>
              <a:rPr lang="de-DE" sz="2800" dirty="0" err="1"/>
              <a:t>household</a:t>
            </a:r>
            <a:r>
              <a:rPr lang="de-DE" sz="2800" dirty="0"/>
              <a:t> </a:t>
            </a:r>
            <a:r>
              <a:rPr lang="de-DE" sz="2800" dirty="0" err="1"/>
              <a:t>income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608102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E24A4A-AF3D-5395-81DA-7AF680E8C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5352" y="3851920"/>
            <a:ext cx="11593288" cy="960107"/>
          </a:xfrm>
        </p:spPr>
        <p:txBody>
          <a:bodyPr/>
          <a:lstStyle/>
          <a:p>
            <a:pPr algn="ctr"/>
            <a:r>
              <a:rPr lang="de-AT" b="1" dirty="0"/>
              <a:t>1. Public </a:t>
            </a:r>
            <a:r>
              <a:rPr lang="de-AT" b="1" dirty="0" err="1"/>
              <a:t>benefits</a:t>
            </a:r>
            <a:r>
              <a:rPr lang="de-AT" b="1" dirty="0"/>
              <a:t> </a:t>
            </a:r>
            <a:r>
              <a:rPr lang="de-AT" b="1" dirty="0" err="1"/>
              <a:t>by</a:t>
            </a:r>
            <a:r>
              <a:rPr lang="de-AT" b="1" dirty="0"/>
              <a:t> </a:t>
            </a:r>
            <a:r>
              <a:rPr lang="de-AT" b="1" dirty="0" err="1"/>
              <a:t>quartile</a:t>
            </a:r>
            <a:r>
              <a:rPr lang="de-AT" b="1" dirty="0"/>
              <a:t> </a:t>
            </a:r>
            <a:r>
              <a:rPr lang="de-AT" b="1" dirty="0" err="1"/>
              <a:t>of</a:t>
            </a:r>
            <a:r>
              <a:rPr lang="de-AT" b="1" dirty="0"/>
              <a:t> </a:t>
            </a:r>
            <a:r>
              <a:rPr lang="de-AT" b="1" dirty="0" err="1"/>
              <a:t>equivalised</a:t>
            </a:r>
            <a:r>
              <a:rPr lang="de-AT" b="1" dirty="0"/>
              <a:t> </a:t>
            </a:r>
            <a:r>
              <a:rPr lang="de-AT" b="1" dirty="0" err="1"/>
              <a:t>household</a:t>
            </a:r>
            <a:r>
              <a:rPr lang="de-AT" b="1" dirty="0"/>
              <a:t> </a:t>
            </a:r>
            <a:r>
              <a:rPr lang="de-AT" b="1" dirty="0" err="1"/>
              <a:t>income</a:t>
            </a:r>
            <a:endParaRPr lang="de-AT" b="1" dirty="0"/>
          </a:p>
        </p:txBody>
      </p:sp>
    </p:spTree>
    <p:extLst>
      <p:ext uri="{BB962C8B-B14F-4D97-AF65-F5344CB8AC3E}">
        <p14:creationId xmlns:p14="http://schemas.microsoft.com/office/powerpoint/2010/main" val="1468817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5A3103-D43F-4E61-9326-9D68BC044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Young </a:t>
            </a:r>
            <a:r>
              <a:rPr lang="de-DE" dirty="0" err="1"/>
              <a:t>working</a:t>
            </a:r>
            <a:r>
              <a:rPr lang="de-DE" dirty="0"/>
              <a:t> </a:t>
            </a:r>
            <a:r>
              <a:rPr lang="de-DE" dirty="0" err="1"/>
              <a:t>age</a:t>
            </a:r>
            <a:r>
              <a:rPr lang="de-DE" dirty="0"/>
              <a:t>: </a:t>
            </a:r>
            <a:r>
              <a:rPr lang="de-DE" dirty="0" err="1"/>
              <a:t>income</a:t>
            </a:r>
            <a:r>
              <a:rPr lang="de-DE" dirty="0"/>
              <a:t> </a:t>
            </a:r>
            <a:r>
              <a:rPr lang="de-DE" dirty="0" err="1"/>
              <a:t>quartiles</a:t>
            </a:r>
            <a:endParaRPr lang="de-DE" dirty="0"/>
          </a:p>
        </p:txBody>
      </p:sp>
      <p:pic>
        <p:nvPicPr>
          <p:cNvPr id="6" name="Grafik 5" descr="Ein Bild, das Text, Screenshot, Schrift, Diagramm enthält.&#10;&#10;KI-generierte Inhalte können fehlerhaft sein.">
            <a:extLst>
              <a:ext uri="{FF2B5EF4-FFF2-40B4-BE49-F238E27FC236}">
                <a16:creationId xmlns:a16="http://schemas.microsoft.com/office/drawing/2014/main" id="{73906D02-4F0A-E828-4928-27C0E5FA07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68" y="1331640"/>
            <a:ext cx="14464704" cy="723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0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30DBF-4EC0-48A3-8E4F-7BA27E2C9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86834"/>
            <a:ext cx="14020800" cy="1000815"/>
          </a:xfrm>
        </p:spPr>
        <p:txBody>
          <a:bodyPr>
            <a:normAutofit/>
          </a:bodyPr>
          <a:lstStyle/>
          <a:p>
            <a:r>
              <a:rPr lang="de-DE" sz="3733" b="1" dirty="0">
                <a:latin typeface="Gill Sans MT" panose="020B0502020104020203" pitchFamily="34" charset="0"/>
              </a:rPr>
              <a:t>Public cash </a:t>
            </a:r>
            <a:r>
              <a:rPr lang="de-DE" sz="3733" b="1" dirty="0" err="1">
                <a:latin typeface="Gill Sans MT" panose="020B0502020104020203" pitchFamily="34" charset="0"/>
              </a:rPr>
              <a:t>transfers</a:t>
            </a:r>
            <a:r>
              <a:rPr lang="de-DE" sz="3733" b="1" dirty="0">
                <a:latin typeface="Gill Sans MT" panose="020B0502020104020203" pitchFamily="34" charset="0"/>
              </a:rPr>
              <a:t> </a:t>
            </a:r>
            <a:r>
              <a:rPr lang="de-DE" sz="3733" b="1" dirty="0" err="1">
                <a:latin typeface="Gill Sans MT" panose="020B0502020104020203" pitchFamily="34" charset="0"/>
              </a:rPr>
              <a:t>by</a:t>
            </a:r>
            <a:r>
              <a:rPr lang="de-DE" sz="3733" b="1" dirty="0">
                <a:latin typeface="Gill Sans MT" panose="020B0502020104020203" pitchFamily="34" charset="0"/>
              </a:rPr>
              <a:t> </a:t>
            </a:r>
            <a:r>
              <a:rPr lang="de-DE" sz="3733" b="1" dirty="0" err="1">
                <a:latin typeface="Gill Sans MT" panose="020B0502020104020203" pitchFamily="34" charset="0"/>
              </a:rPr>
              <a:t>income</a:t>
            </a:r>
            <a:r>
              <a:rPr lang="de-DE" sz="3733" b="1" dirty="0">
                <a:latin typeface="Gill Sans MT" panose="020B0502020104020203" pitchFamily="34" charset="0"/>
              </a:rPr>
              <a:t> </a:t>
            </a:r>
            <a:r>
              <a:rPr lang="de-DE" sz="3733" b="1" dirty="0" err="1">
                <a:latin typeface="Gill Sans MT" panose="020B0502020104020203" pitchFamily="34" charset="0"/>
              </a:rPr>
              <a:t>quintile</a:t>
            </a:r>
            <a:endParaRPr lang="de-DE" sz="3733" b="1" dirty="0">
              <a:latin typeface="Gill Sans MT" panose="020B05020201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744764-6A67-4AAB-B50B-75F93AE85553}"/>
              </a:ext>
            </a:extLst>
          </p:cNvPr>
          <p:cNvSpPr txBox="1"/>
          <p:nvPr/>
        </p:nvSpPr>
        <p:spPr>
          <a:xfrm>
            <a:off x="3836565" y="2475562"/>
            <a:ext cx="9954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auto">
              <a:spcBef>
                <a:spcPts val="0"/>
              </a:spcBef>
              <a:spcAft>
                <a:spcPts val="0"/>
              </a:spcAft>
            </a:pPr>
            <a:r>
              <a:rPr lang="de-DE" sz="2400" dirty="0" err="1">
                <a:solidFill>
                  <a:prstClr val="black"/>
                </a:solidFill>
                <a:latin typeface="Calibri" panose="020F0502020204030204"/>
                <a:cs typeface="+mn-cs"/>
              </a:rPr>
              <a:t>Italy</a:t>
            </a:r>
            <a:endParaRPr lang="de-DE" sz="2400" dirty="0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58C6C7-1B8D-4CBE-85C4-34FF57CA7987}"/>
              </a:ext>
            </a:extLst>
          </p:cNvPr>
          <p:cNvSpPr txBox="1"/>
          <p:nvPr/>
        </p:nvSpPr>
        <p:spPr>
          <a:xfrm>
            <a:off x="11423945" y="2410397"/>
            <a:ext cx="1798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fontAlgn="auto">
              <a:spcBef>
                <a:spcPts val="0"/>
              </a:spcBef>
              <a:spcAft>
                <a:spcPts val="0"/>
              </a:spcAft>
            </a:pPr>
            <a:r>
              <a:rPr lang="de-DE" sz="2400" dirty="0" err="1">
                <a:solidFill>
                  <a:prstClr val="black"/>
                </a:solidFill>
                <a:latin typeface="Calibri" panose="020F0502020204030204"/>
                <a:cs typeface="+mn-cs"/>
              </a:rPr>
              <a:t>Denmark</a:t>
            </a:r>
            <a:endParaRPr lang="de-DE" sz="2400" dirty="0">
              <a:solidFill>
                <a:prstClr val="black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10" name="Grafik 9" descr="Ein Bild, das Text, Screenshot, Diagramm, Reihe enthält.&#10;&#10;Automatisch generierte Beschreibung">
            <a:extLst>
              <a:ext uri="{FF2B5EF4-FFF2-40B4-BE49-F238E27FC236}">
                <a16:creationId xmlns:a16="http://schemas.microsoft.com/office/drawing/2014/main" id="{F2E388F5-4AF5-50F1-7C29-018A2B905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62" y="3037812"/>
            <a:ext cx="7707205" cy="4627243"/>
          </a:xfrm>
          <a:prstGeom prst="rect">
            <a:avLst/>
          </a:prstGeom>
        </p:spPr>
      </p:pic>
      <p:pic>
        <p:nvPicPr>
          <p:cNvPr id="12" name="Grafik 11" descr="Ein Bild, das Text, Screenshot, Diagramm, Reihe enthält.&#10;&#10;Automatisch generierte Beschreibung">
            <a:extLst>
              <a:ext uri="{FF2B5EF4-FFF2-40B4-BE49-F238E27FC236}">
                <a16:creationId xmlns:a16="http://schemas.microsoft.com/office/drawing/2014/main" id="{A8D9F26A-726B-2D79-86EE-D55962458B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062" y="3037812"/>
            <a:ext cx="7707205" cy="4627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25868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704</Words>
  <Application>Microsoft Office PowerPoint</Application>
  <PresentationFormat>Benutzerdefiniert</PresentationFormat>
  <Paragraphs>147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Gill Sans MT</vt:lpstr>
      <vt:lpstr>Times New Roman</vt:lpstr>
      <vt:lpstr>Default Design</vt:lpstr>
      <vt:lpstr>Office Theme</vt:lpstr>
      <vt:lpstr> </vt:lpstr>
      <vt:lpstr>Motivation</vt:lpstr>
      <vt:lpstr>Goal</vt:lpstr>
      <vt:lpstr>NTA database for in Europe</vt:lpstr>
      <vt:lpstr>NTA database for in Europe</vt:lpstr>
      <vt:lpstr>Variables</vt:lpstr>
      <vt:lpstr>PowerPoint-Präsentation</vt:lpstr>
      <vt:lpstr>Young working age: income quartiles</vt:lpstr>
      <vt:lpstr>Public cash transfers by income quintile</vt:lpstr>
      <vt:lpstr>PowerPoint-Präsentation</vt:lpstr>
      <vt:lpstr>Percentile plots</vt:lpstr>
      <vt:lpstr>Distribution of income and its components: age group 25 - 39</vt:lpstr>
      <vt:lpstr>Distribution of income and its components: age group 25 - 39</vt:lpstr>
      <vt:lpstr>Income quartiles</vt:lpstr>
      <vt:lpstr>PowerPoint-Präsentation</vt:lpstr>
      <vt:lpstr>Income components at Q1</vt:lpstr>
      <vt:lpstr>Income components at Q1 in % of adult median</vt:lpstr>
      <vt:lpstr>PowerPoint-Präsentation</vt:lpstr>
      <vt:lpstr>Old age: income by quartile</vt:lpstr>
      <vt:lpstr>Old age: income components</vt:lpstr>
      <vt:lpstr>Summary</vt:lpstr>
    </vt:vector>
  </TitlesOfParts>
  <Company>OEAW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angr</dc:creator>
  <cp:lastModifiedBy>Berni</cp:lastModifiedBy>
  <cp:revision>1726</cp:revision>
  <cp:lastPrinted>2024-06-10T14:28:44Z</cp:lastPrinted>
  <dcterms:created xsi:type="dcterms:W3CDTF">2006-03-13T11:13:01Z</dcterms:created>
  <dcterms:modified xsi:type="dcterms:W3CDTF">2025-03-13T01:16:03Z</dcterms:modified>
</cp:coreProperties>
</file>