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4" r:id="rId6"/>
    <p:sldId id="259" r:id="rId7"/>
    <p:sldId id="258" r:id="rId8"/>
    <p:sldId id="257" r:id="rId9"/>
    <p:sldId id="266" r:id="rId10"/>
    <p:sldId id="260" r:id="rId11"/>
    <p:sldId id="261" r:id="rId12"/>
    <p:sldId id="262" r:id="rId13"/>
    <p:sldId id="263" r:id="rId14"/>
    <p:sldId id="265" r:id="rId15"/>
    <p:sldId id="267" r:id="rId16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8985B-3F58-4A05-9D65-4BF1C9DB5820}" v="23" dt="2025-03-07T12:57:36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4700"/>
  </p:normalViewPr>
  <p:slideViewPr>
    <p:cSldViewPr snapToGrid="0" snapToObjects="1">
      <p:cViewPr varScale="1">
        <p:scale>
          <a:sx n="136" d="100"/>
          <a:sy n="136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Chłoń-Domińczak" userId="13058e4b-b109-42a9-998f-8a3ea24e1414" providerId="ADAL" clId="{F6A8985B-3F58-4A05-9D65-4BF1C9DB5820}"/>
    <pc:docChg chg="undo custSel addSld modSld">
      <pc:chgData name="Agnieszka Chłoń-Domińczak" userId="13058e4b-b109-42a9-998f-8a3ea24e1414" providerId="ADAL" clId="{F6A8985B-3F58-4A05-9D65-4BF1C9DB5820}" dt="2025-03-10T06:12:14.323" v="1069" actId="20577"/>
      <pc:docMkLst>
        <pc:docMk/>
      </pc:docMkLst>
      <pc:sldChg chg="modSp mod">
        <pc:chgData name="Agnieszka Chłoń-Domińczak" userId="13058e4b-b109-42a9-998f-8a3ea24e1414" providerId="ADAL" clId="{F6A8985B-3F58-4A05-9D65-4BF1C9DB5820}" dt="2025-03-10T06:11:35.156" v="1002" actId="27636"/>
        <pc:sldMkLst>
          <pc:docMk/>
          <pc:sldMk cId="2590610509" sldId="259"/>
        </pc:sldMkLst>
        <pc:spChg chg="mod">
          <ac:chgData name="Agnieszka Chłoń-Domińczak" userId="13058e4b-b109-42a9-998f-8a3ea24e1414" providerId="ADAL" clId="{F6A8985B-3F58-4A05-9D65-4BF1C9DB5820}" dt="2025-03-10T06:11:35.156" v="1002" actId="27636"/>
          <ac:spMkLst>
            <pc:docMk/>
            <pc:sldMk cId="2590610509" sldId="259"/>
            <ac:spMk id="6" creationId="{664952E1-331B-04B3-8BB4-FD3075601AD9}"/>
          </ac:spMkLst>
        </pc:spChg>
      </pc:sldChg>
      <pc:sldChg chg="addSp delSp modSp">
        <pc:chgData name="Agnieszka Chłoń-Domińczak" userId="13058e4b-b109-42a9-998f-8a3ea24e1414" providerId="ADAL" clId="{F6A8985B-3F58-4A05-9D65-4BF1C9DB5820}" dt="2025-03-07T12:57:36.712" v="22" actId="14100"/>
        <pc:sldMkLst>
          <pc:docMk/>
          <pc:sldMk cId="316254909" sldId="260"/>
        </pc:sldMkLst>
        <pc:picChg chg="add mod">
          <ac:chgData name="Agnieszka Chłoń-Domińczak" userId="13058e4b-b109-42a9-998f-8a3ea24e1414" providerId="ADAL" clId="{F6A8985B-3F58-4A05-9D65-4BF1C9DB5820}" dt="2025-03-07T12:57:36.712" v="22" actId="14100"/>
          <ac:picMkLst>
            <pc:docMk/>
            <pc:sldMk cId="316254909" sldId="260"/>
            <ac:picMk id="7" creationId="{EE384D1C-442C-463C-9F37-DB537DFEF351}"/>
          </ac:picMkLst>
        </pc:picChg>
      </pc:sldChg>
      <pc:sldChg chg="addSp delSp modSp">
        <pc:chgData name="Agnieszka Chłoń-Domińczak" userId="13058e4b-b109-42a9-998f-8a3ea24e1414" providerId="ADAL" clId="{F6A8985B-3F58-4A05-9D65-4BF1C9DB5820}" dt="2025-03-07T12:57:30.921" v="20" actId="14100"/>
        <pc:sldMkLst>
          <pc:docMk/>
          <pc:sldMk cId="1146467639" sldId="261"/>
        </pc:sldMkLst>
        <pc:picChg chg="add mod">
          <ac:chgData name="Agnieszka Chłoń-Domińczak" userId="13058e4b-b109-42a9-998f-8a3ea24e1414" providerId="ADAL" clId="{F6A8985B-3F58-4A05-9D65-4BF1C9DB5820}" dt="2025-03-07T12:57:30.921" v="20" actId="14100"/>
          <ac:picMkLst>
            <pc:docMk/>
            <pc:sldMk cId="1146467639" sldId="261"/>
            <ac:picMk id="5" creationId="{FA0B3F69-4AFC-4B91-9D07-A56646A79EAF}"/>
          </ac:picMkLst>
        </pc:picChg>
      </pc:sldChg>
      <pc:sldChg chg="addSp delSp modSp">
        <pc:chgData name="Agnieszka Chłoń-Domińczak" userId="13058e4b-b109-42a9-998f-8a3ea24e1414" providerId="ADAL" clId="{F6A8985B-3F58-4A05-9D65-4BF1C9DB5820}" dt="2025-03-07T12:57:25.414" v="19" actId="14100"/>
        <pc:sldMkLst>
          <pc:docMk/>
          <pc:sldMk cId="312068512" sldId="262"/>
        </pc:sldMkLst>
        <pc:picChg chg="add mod">
          <ac:chgData name="Agnieszka Chłoń-Domińczak" userId="13058e4b-b109-42a9-998f-8a3ea24e1414" providerId="ADAL" clId="{F6A8985B-3F58-4A05-9D65-4BF1C9DB5820}" dt="2025-03-07T12:57:25.414" v="19" actId="14100"/>
          <ac:picMkLst>
            <pc:docMk/>
            <pc:sldMk cId="312068512" sldId="262"/>
            <ac:picMk id="5" creationId="{5B685B0D-9121-103B-CFDE-11B668CF9222}"/>
          </ac:picMkLst>
        </pc:picChg>
      </pc:sldChg>
      <pc:sldChg chg="addSp delSp modSp">
        <pc:chgData name="Agnieszka Chłoń-Domińczak" userId="13058e4b-b109-42a9-998f-8a3ea24e1414" providerId="ADAL" clId="{F6A8985B-3F58-4A05-9D65-4BF1C9DB5820}" dt="2025-03-07T12:56:58.954" v="18" actId="14100"/>
        <pc:sldMkLst>
          <pc:docMk/>
          <pc:sldMk cId="341466020" sldId="263"/>
        </pc:sldMkLst>
        <pc:picChg chg="add mod">
          <ac:chgData name="Agnieszka Chłoń-Domińczak" userId="13058e4b-b109-42a9-998f-8a3ea24e1414" providerId="ADAL" clId="{F6A8985B-3F58-4A05-9D65-4BF1C9DB5820}" dt="2025-03-07T12:56:58.954" v="18" actId="14100"/>
          <ac:picMkLst>
            <pc:docMk/>
            <pc:sldMk cId="341466020" sldId="263"/>
            <ac:picMk id="6" creationId="{020D7D72-596B-8D1E-6FF8-E98318F83B32}"/>
          </ac:picMkLst>
        </pc:picChg>
      </pc:sldChg>
      <pc:sldChg chg="addSp delSp modSp new mod modClrScheme chgLayout">
        <pc:chgData name="Agnieszka Chłoń-Domińczak" userId="13058e4b-b109-42a9-998f-8a3ea24e1414" providerId="ADAL" clId="{F6A8985B-3F58-4A05-9D65-4BF1C9DB5820}" dt="2025-03-10T06:12:14.323" v="1069" actId="20577"/>
        <pc:sldMkLst>
          <pc:docMk/>
          <pc:sldMk cId="3930179292" sldId="264"/>
        </pc:sldMkLst>
        <pc:spChg chg="del mod ord">
          <ac:chgData name="Agnieszka Chłoń-Domińczak" userId="13058e4b-b109-42a9-998f-8a3ea24e1414" providerId="ADAL" clId="{F6A8985B-3F58-4A05-9D65-4BF1C9DB5820}" dt="2025-03-10T05:58:35.200" v="220" actId="478"/>
          <ac:spMkLst>
            <pc:docMk/>
            <pc:sldMk cId="3930179292" sldId="264"/>
            <ac:spMk id="2" creationId="{3E3AC214-B620-C57F-A7DF-6511C2D1C1E3}"/>
          </ac:spMkLst>
        </pc:spChg>
        <pc:spChg chg="del mod ord">
          <ac:chgData name="Agnieszka Chłoń-Domińczak" userId="13058e4b-b109-42a9-998f-8a3ea24e1414" providerId="ADAL" clId="{F6A8985B-3F58-4A05-9D65-4BF1C9DB5820}" dt="2025-03-10T05:58:30.656" v="219" actId="700"/>
          <ac:spMkLst>
            <pc:docMk/>
            <pc:sldMk cId="3930179292" sldId="264"/>
            <ac:spMk id="3" creationId="{A91F07B4-DEF9-865F-76D3-491F0F4F57D8}"/>
          </ac:spMkLst>
        </pc:spChg>
        <pc:spChg chg="del mod ord">
          <ac:chgData name="Agnieszka Chłoń-Domińczak" userId="13058e4b-b109-42a9-998f-8a3ea24e1414" providerId="ADAL" clId="{F6A8985B-3F58-4A05-9D65-4BF1C9DB5820}" dt="2025-03-10T05:58:30.656" v="219" actId="700"/>
          <ac:spMkLst>
            <pc:docMk/>
            <pc:sldMk cId="3930179292" sldId="264"/>
            <ac:spMk id="4" creationId="{51126C1C-8F67-8024-301A-B7B6789BFD2E}"/>
          </ac:spMkLst>
        </pc:spChg>
        <pc:spChg chg="add mod ord">
          <ac:chgData name="Agnieszka Chłoń-Domińczak" userId="13058e4b-b109-42a9-998f-8a3ea24e1414" providerId="ADAL" clId="{F6A8985B-3F58-4A05-9D65-4BF1C9DB5820}" dt="2025-03-10T05:59:25.497" v="287" actId="20577"/>
          <ac:spMkLst>
            <pc:docMk/>
            <pc:sldMk cId="3930179292" sldId="264"/>
            <ac:spMk id="5" creationId="{E4D9B3B6-C5BB-8C0E-36C5-E1BFC4FA5674}"/>
          </ac:spMkLst>
        </pc:spChg>
        <pc:spChg chg="add mod ord">
          <ac:chgData name="Agnieszka Chłoń-Domińczak" userId="13058e4b-b109-42a9-998f-8a3ea24e1414" providerId="ADAL" clId="{F6A8985B-3F58-4A05-9D65-4BF1C9DB5820}" dt="2025-03-10T06:12:14.323" v="1069" actId="20577"/>
          <ac:spMkLst>
            <pc:docMk/>
            <pc:sldMk cId="3930179292" sldId="264"/>
            <ac:spMk id="6" creationId="{43F733D1-4A53-A487-7ED0-61D70BA3884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hlon\Downloads\dobowy_budzet_czasu_ludnosci_w_2023_r._dane_do_wykreso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NTA/POLNTA/!!Articles/BAEL_care/results_BAEL_2003_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NTA/POLNTA/!!Articles/BAEL_care/results_BAEL_2003_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NTA/POLNTA/!!Articles/BAEL_care/results_BAEL_2003_2023_ER_ed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NTA/POLNTA/!!Articles/BAEL_care/results_BAEL_2003_2023_ER_ed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NTA/POLNTA/!!Articles/BAEL_care/results_BAEL_2003_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nieszka/Dropbox/NTA/POLNTA/!!Articles/BAEL_care/results_BAEL_2003_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achlon\Downloads\dobowy_budzet_czasu_ludnosci_w_2023_r._dane_do_wykresow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achlon\Downloads\dobowy_budzet_czasu_ludnosci_w_2023_r._dane_do_wykreso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78892378017565"/>
          <c:y val="3.6345274382972984E-2"/>
          <c:w val="0.71430828038324734"/>
          <c:h val="0.732376357701096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'wykres 7_graph 7'!$C$3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'wykres 7_graph 7'!$B$4:$B$9</c:f>
              <c:strCache>
                <c:ptCount val="6"/>
                <c:pt idx="0">
                  <c:v>personal care</c:v>
                </c:pt>
                <c:pt idx="1">
                  <c:v>employment</c:v>
                </c:pt>
                <c:pt idx="2">
                  <c:v>study</c:v>
                </c:pt>
                <c:pt idx="3">
                  <c:v>household and family care</c:v>
                </c:pt>
                <c:pt idx="4">
                  <c:v>social life and entertainment</c:v>
                </c:pt>
                <c:pt idx="5">
                  <c:v>mass media</c:v>
                </c:pt>
              </c:strCache>
            </c:strRef>
          </c:cat>
          <c:val>
            <c:numRef>
              <c:f>'wykres 7_graph 7'!$C$4:$C$9</c:f>
              <c:numCache>
                <c:formatCode>General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-12</c:v>
                </c:pt>
                <c:pt idx="3">
                  <c:v>14</c:v>
                </c:pt>
                <c:pt idx="4">
                  <c:v>-7</c:v>
                </c:pt>
                <c:pt idx="5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2-44E7-AA4E-D99D65518FF6}"/>
            </c:ext>
          </c:extLst>
        </c:ser>
        <c:ser>
          <c:idx val="1"/>
          <c:order val="1"/>
          <c:tx>
            <c:strRef>
              <c:f>'wykres 7_graph 7'!$D$3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'wykres 7_graph 7'!$B$4:$B$9</c:f>
              <c:strCache>
                <c:ptCount val="6"/>
                <c:pt idx="0">
                  <c:v>personal care</c:v>
                </c:pt>
                <c:pt idx="1">
                  <c:v>employment</c:v>
                </c:pt>
                <c:pt idx="2">
                  <c:v>study</c:v>
                </c:pt>
                <c:pt idx="3">
                  <c:v>household and family care</c:v>
                </c:pt>
                <c:pt idx="4">
                  <c:v>social life and entertainment</c:v>
                </c:pt>
                <c:pt idx="5">
                  <c:v>mass media</c:v>
                </c:pt>
              </c:strCache>
            </c:strRef>
          </c:cat>
          <c:val>
            <c:numRef>
              <c:f>'wykres 7_graph 7'!$D$4:$D$9</c:f>
              <c:numCache>
                <c:formatCode>General</c:formatCode>
                <c:ptCount val="6"/>
                <c:pt idx="0">
                  <c:v>8</c:v>
                </c:pt>
                <c:pt idx="1">
                  <c:v>21</c:v>
                </c:pt>
                <c:pt idx="2">
                  <c:v>-12</c:v>
                </c:pt>
                <c:pt idx="3">
                  <c:v>1</c:v>
                </c:pt>
                <c:pt idx="4">
                  <c:v>-6</c:v>
                </c:pt>
                <c:pt idx="5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2-44E7-AA4E-D99D65518FF6}"/>
            </c:ext>
          </c:extLst>
        </c:ser>
        <c:ser>
          <c:idx val="2"/>
          <c:order val="2"/>
          <c:tx>
            <c:strRef>
              <c:f>'wykres 7_graph 7'!$E$3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'wykres 7_graph 7'!$B$4:$B$9</c:f>
              <c:strCache>
                <c:ptCount val="6"/>
                <c:pt idx="0">
                  <c:v>personal care</c:v>
                </c:pt>
                <c:pt idx="1">
                  <c:v>employment</c:v>
                </c:pt>
                <c:pt idx="2">
                  <c:v>study</c:v>
                </c:pt>
                <c:pt idx="3">
                  <c:v>household and family care</c:v>
                </c:pt>
                <c:pt idx="4">
                  <c:v>social life and entertainment</c:v>
                </c:pt>
                <c:pt idx="5">
                  <c:v>mass media</c:v>
                </c:pt>
              </c:strCache>
            </c:strRef>
          </c:cat>
          <c:val>
            <c:numRef>
              <c:f>'wykres 7_graph 7'!$E$4:$E$9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-14</c:v>
                </c:pt>
                <c:pt idx="3">
                  <c:v>20</c:v>
                </c:pt>
                <c:pt idx="4">
                  <c:v>-9</c:v>
                </c:pt>
                <c:pt idx="5">
                  <c:v>-14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2-44E7-AA4E-D99D65518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3986600"/>
        <c:axId val="1023986240"/>
      </c:barChart>
      <c:catAx>
        <c:axId val="1023986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023986240"/>
        <c:crosses val="autoZero"/>
        <c:auto val="1"/>
        <c:lblAlgn val="ctr"/>
        <c:lblOffset val="100"/>
        <c:noMultiLvlLbl val="0"/>
      </c:catAx>
      <c:valAx>
        <c:axId val="102398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02398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'roczne bariery'!$A$7</c:f>
              <c:strCache>
                <c:ptCount val="1"/>
                <c:pt idx="0">
                  <c:v>distance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19050" cap="rnd">
                <a:noFill/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07-5946-9950-94D2DBEC6F05}"/>
              </c:ext>
            </c:extLst>
          </c:dPt>
          <c:cat>
            <c:numRef>
              <c:f>'roczne bariery'!$G$1:$V$1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'roczne bariery'!$G$7:$V$7</c:f>
              <c:numCache>
                <c:formatCode>0</c:formatCode>
                <c:ptCount val="16"/>
                <c:pt idx="0">
                  <c:v>26.977499999999999</c:v>
                </c:pt>
                <c:pt idx="1">
                  <c:v>25.9375</c:v>
                </c:pt>
                <c:pt idx="2">
                  <c:v>23.384999999999998</c:v>
                </c:pt>
                <c:pt idx="3">
                  <c:v>21.04</c:v>
                </c:pt>
                <c:pt idx="4">
                  <c:v>19.972499999999997</c:v>
                </c:pt>
                <c:pt idx="5">
                  <c:v>18.324999999999999</c:v>
                </c:pt>
                <c:pt idx="6">
                  <c:v>15.125</c:v>
                </c:pt>
                <c:pt idx="7">
                  <c:v>16.6875</c:v>
                </c:pt>
                <c:pt idx="8">
                  <c:v>15.290000000000001</c:v>
                </c:pt>
                <c:pt idx="9">
                  <c:v>15.882499999999999</c:v>
                </c:pt>
                <c:pt idx="10">
                  <c:v>15.09</c:v>
                </c:pt>
                <c:pt idx="11">
                  <c:v>15.6325</c:v>
                </c:pt>
                <c:pt idx="12">
                  <c:v>14.365</c:v>
                </c:pt>
                <c:pt idx="13">
                  <c:v>3.9375</c:v>
                </c:pt>
                <c:pt idx="14" formatCode="General">
                  <c:v>2.8475000000000001</c:v>
                </c:pt>
                <c:pt idx="15" formatCode="General">
                  <c:v>3.4550000000000001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07-5946-9950-94D2DBEC6F05}"/>
            </c:ext>
          </c:extLst>
        </c:ser>
        <c:ser>
          <c:idx val="1"/>
          <c:order val="1"/>
          <c:tx>
            <c:strRef>
              <c:f>'roczne bariery'!$A$8</c:f>
              <c:strCache>
                <c:ptCount val="1"/>
                <c:pt idx="0">
                  <c:v>cost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07-5946-9950-94D2DBEC6F05}"/>
              </c:ext>
            </c:extLst>
          </c:dPt>
          <c:cat>
            <c:numRef>
              <c:f>'roczne bariery'!$G$1:$V$1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'roczne bariery'!$G$8:$V$8</c:f>
              <c:numCache>
                <c:formatCode>0</c:formatCode>
                <c:ptCount val="16"/>
                <c:pt idx="0">
                  <c:v>33.585000000000001</c:v>
                </c:pt>
                <c:pt idx="1">
                  <c:v>31.697500000000005</c:v>
                </c:pt>
                <c:pt idx="2">
                  <c:v>28.922499999999999</c:v>
                </c:pt>
                <c:pt idx="3">
                  <c:v>27.454999999999998</c:v>
                </c:pt>
                <c:pt idx="4">
                  <c:v>27.905000000000001</c:v>
                </c:pt>
                <c:pt idx="5">
                  <c:v>28.384999999999998</c:v>
                </c:pt>
                <c:pt idx="6">
                  <c:v>25.445</c:v>
                </c:pt>
                <c:pt idx="7">
                  <c:v>25.84</c:v>
                </c:pt>
                <c:pt idx="8">
                  <c:v>20.6675</c:v>
                </c:pt>
                <c:pt idx="9">
                  <c:v>18.100000000000001</c:v>
                </c:pt>
                <c:pt idx="10">
                  <c:v>15.077500000000001</c:v>
                </c:pt>
                <c:pt idx="11">
                  <c:v>14.9625</c:v>
                </c:pt>
                <c:pt idx="12">
                  <c:v>12.792499999999999</c:v>
                </c:pt>
                <c:pt idx="13">
                  <c:v>5.25</c:v>
                </c:pt>
                <c:pt idx="14" formatCode="General">
                  <c:v>5.4399999999999995</c:v>
                </c:pt>
                <c:pt idx="15" formatCode="General">
                  <c:v>6.51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807-5946-9950-94D2DBEC6F05}"/>
            </c:ext>
          </c:extLst>
        </c:ser>
        <c:ser>
          <c:idx val="2"/>
          <c:order val="2"/>
          <c:tx>
            <c:strRef>
              <c:f>'roczne bariery'!$A$9</c:f>
              <c:strCache>
                <c:ptCount val="1"/>
                <c:pt idx="0">
                  <c:v>quality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'roczne bariery'!$G$1:$V$1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'roczne bariery'!$G$9:$V$9</c:f>
              <c:numCache>
                <c:formatCode>0</c:formatCode>
                <c:ptCount val="16"/>
                <c:pt idx="0">
                  <c:v>13.1975</c:v>
                </c:pt>
                <c:pt idx="1">
                  <c:v>12.6075</c:v>
                </c:pt>
                <c:pt idx="2">
                  <c:v>12.147499999999999</c:v>
                </c:pt>
                <c:pt idx="3">
                  <c:v>11.924999999999999</c:v>
                </c:pt>
                <c:pt idx="4">
                  <c:v>11.827500000000001</c:v>
                </c:pt>
                <c:pt idx="5">
                  <c:v>10.504999999999999</c:v>
                </c:pt>
                <c:pt idx="6">
                  <c:v>9.3450000000000006</c:v>
                </c:pt>
                <c:pt idx="7">
                  <c:v>9.879999999999999</c:v>
                </c:pt>
                <c:pt idx="8">
                  <c:v>8.7449999999999992</c:v>
                </c:pt>
                <c:pt idx="9">
                  <c:v>9.567499999999999</c:v>
                </c:pt>
                <c:pt idx="10">
                  <c:v>8.7349999999999994</c:v>
                </c:pt>
                <c:pt idx="11">
                  <c:v>8.9849999999999994</c:v>
                </c:pt>
                <c:pt idx="12">
                  <c:v>7.7275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807-5946-9950-94D2DBEC6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804000"/>
        <c:axId val="770629584"/>
      </c:lineChart>
      <c:catAx>
        <c:axId val="8368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PL"/>
          </a:p>
        </c:txPr>
        <c:crossAx val="770629584"/>
        <c:crosses val="autoZero"/>
        <c:auto val="1"/>
        <c:lblAlgn val="ctr"/>
        <c:lblOffset val="100"/>
        <c:noMultiLvlLbl val="0"/>
      </c:catAx>
      <c:valAx>
        <c:axId val="7706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Share of women in age gropu 25-44 years with below tertiary education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P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PL"/>
          </a:p>
        </c:txPr>
        <c:crossAx val="83680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+mn-lt"/>
          <a:cs typeface="Times New Roman" panose="02020603050405020304" pitchFamily="18" charset="0"/>
        </a:defRPr>
      </a:pPr>
      <a:endParaRPr lang="en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'roczne bariery'!$A$12</c:f>
              <c:strCache>
                <c:ptCount val="1"/>
                <c:pt idx="0">
                  <c:v>distance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19050" cap="rnd">
                <a:noFill/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94-BC40-B7C3-A9FC92AA1099}"/>
              </c:ext>
            </c:extLst>
          </c:dPt>
          <c:cat>
            <c:numRef>
              <c:f>'roczne bariery'!$G$1:$V$1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'roczne bariery'!$G$12:$V$12</c:f>
              <c:numCache>
                <c:formatCode>0</c:formatCode>
                <c:ptCount val="16"/>
                <c:pt idx="0">
                  <c:v>16.422499999999999</c:v>
                </c:pt>
                <c:pt idx="1">
                  <c:v>14.907500000000001</c:v>
                </c:pt>
                <c:pt idx="2">
                  <c:v>14.015000000000001</c:v>
                </c:pt>
                <c:pt idx="3">
                  <c:v>13.4475</c:v>
                </c:pt>
                <c:pt idx="4">
                  <c:v>14.01</c:v>
                </c:pt>
                <c:pt idx="5">
                  <c:v>13.6425</c:v>
                </c:pt>
                <c:pt idx="6">
                  <c:v>12.015000000000001</c:v>
                </c:pt>
                <c:pt idx="7">
                  <c:v>11.782499999999999</c:v>
                </c:pt>
                <c:pt idx="8">
                  <c:v>10.084999999999999</c:v>
                </c:pt>
                <c:pt idx="9">
                  <c:v>11.29</c:v>
                </c:pt>
                <c:pt idx="10">
                  <c:v>9.5299999999999994</c:v>
                </c:pt>
                <c:pt idx="11">
                  <c:v>10.68</c:v>
                </c:pt>
                <c:pt idx="12">
                  <c:v>8.7050000000000001</c:v>
                </c:pt>
                <c:pt idx="13">
                  <c:v>1.9224999999999999</c:v>
                </c:pt>
                <c:pt idx="14" formatCode="General">
                  <c:v>2.17</c:v>
                </c:pt>
                <c:pt idx="15" formatCode="General">
                  <c:v>2.17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94-BC40-B7C3-A9FC92AA1099}"/>
            </c:ext>
          </c:extLst>
        </c:ser>
        <c:ser>
          <c:idx val="1"/>
          <c:order val="1"/>
          <c:tx>
            <c:strRef>
              <c:f>'roczne bariery'!$A$13</c:f>
              <c:strCache>
                <c:ptCount val="1"/>
                <c:pt idx="0">
                  <c:v>cost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1905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94-BC40-B7C3-A9FC92AA1099}"/>
              </c:ext>
            </c:extLst>
          </c:dPt>
          <c:cat>
            <c:numRef>
              <c:f>'roczne bariery'!$G$1:$V$1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'roczne bariery'!$G$13:$V$13</c:f>
              <c:numCache>
                <c:formatCode>0</c:formatCode>
                <c:ptCount val="16"/>
                <c:pt idx="0">
                  <c:v>16.84</c:v>
                </c:pt>
                <c:pt idx="1">
                  <c:v>12.4625</c:v>
                </c:pt>
                <c:pt idx="2">
                  <c:v>12.467500000000001</c:v>
                </c:pt>
                <c:pt idx="3">
                  <c:v>10.734999999999999</c:v>
                </c:pt>
                <c:pt idx="4">
                  <c:v>12.885000000000002</c:v>
                </c:pt>
                <c:pt idx="5">
                  <c:v>15.055</c:v>
                </c:pt>
                <c:pt idx="6">
                  <c:v>13.120000000000001</c:v>
                </c:pt>
                <c:pt idx="7">
                  <c:v>14.177499999999998</c:v>
                </c:pt>
                <c:pt idx="8">
                  <c:v>10.424999999999999</c:v>
                </c:pt>
                <c:pt idx="9">
                  <c:v>10.355</c:v>
                </c:pt>
                <c:pt idx="10">
                  <c:v>8.4649999999999999</c:v>
                </c:pt>
                <c:pt idx="11">
                  <c:v>9.2250000000000014</c:v>
                </c:pt>
                <c:pt idx="12">
                  <c:v>6.4325000000000001</c:v>
                </c:pt>
                <c:pt idx="13">
                  <c:v>1.9875</c:v>
                </c:pt>
                <c:pt idx="14" formatCode="General">
                  <c:v>1.605</c:v>
                </c:pt>
                <c:pt idx="15" formatCode="General">
                  <c:v>1.605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694-BC40-B7C3-A9FC92AA1099}"/>
            </c:ext>
          </c:extLst>
        </c:ser>
        <c:ser>
          <c:idx val="2"/>
          <c:order val="2"/>
          <c:tx>
            <c:strRef>
              <c:f>'roczne bariery'!$A$14</c:f>
              <c:strCache>
                <c:ptCount val="1"/>
                <c:pt idx="0">
                  <c:v>quality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'roczne bariery'!$G$1:$V$1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'roczne bariery'!$G$14:$V$14</c:f>
              <c:numCache>
                <c:formatCode>0</c:formatCode>
                <c:ptCount val="16"/>
                <c:pt idx="0">
                  <c:v>18.602499999999999</c:v>
                </c:pt>
                <c:pt idx="1">
                  <c:v>13.297499999999999</c:v>
                </c:pt>
                <c:pt idx="2">
                  <c:v>12.032500000000001</c:v>
                </c:pt>
                <c:pt idx="3">
                  <c:v>12.497499999999999</c:v>
                </c:pt>
                <c:pt idx="4">
                  <c:v>13.037500000000001</c:v>
                </c:pt>
                <c:pt idx="5">
                  <c:v>11.62</c:v>
                </c:pt>
                <c:pt idx="6">
                  <c:v>10.077500000000001</c:v>
                </c:pt>
                <c:pt idx="7">
                  <c:v>10.2325</c:v>
                </c:pt>
                <c:pt idx="8">
                  <c:v>7.17</c:v>
                </c:pt>
                <c:pt idx="9">
                  <c:v>8.6774999999999984</c:v>
                </c:pt>
                <c:pt idx="10">
                  <c:v>8.1450000000000014</c:v>
                </c:pt>
                <c:pt idx="11">
                  <c:v>8.3650000000000002</c:v>
                </c:pt>
                <c:pt idx="12">
                  <c:v>7.0350000000000001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94-BC40-B7C3-A9FC92AA1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804000"/>
        <c:axId val="770629584"/>
      </c:lineChart>
      <c:catAx>
        <c:axId val="8368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PL"/>
          </a:p>
        </c:txPr>
        <c:crossAx val="770629584"/>
        <c:crosses val="autoZero"/>
        <c:auto val="1"/>
        <c:lblAlgn val="ctr"/>
        <c:lblOffset val="100"/>
        <c:noMultiLvlLbl val="0"/>
      </c:catAx>
      <c:valAx>
        <c:axId val="77062958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Share of women in age gropu 25-44 years with  tertiary education</a:t>
                </a:r>
                <a:endParaRPr lang="en-P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P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PL"/>
          </a:p>
        </c:txPr>
        <c:crossAx val="83680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+mn-lt"/>
          <a:cs typeface="Times New Roman" panose="02020603050405020304" pitchFamily="18" charset="0"/>
        </a:defRPr>
      </a:pPr>
      <a:endParaRPr lang="en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Smooth_IR_all!$B$1</c:f>
              <c:strCache>
                <c:ptCount val="1"/>
                <c:pt idx="0">
                  <c:v>R_2003_s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Smooth_IR_all!$B$2:$B$26</c:f>
              <c:numCache>
                <c:formatCode>General</c:formatCode>
                <c:ptCount val="25"/>
                <c:pt idx="0">
                  <c:v>0.46375402999999998</c:v>
                </c:pt>
                <c:pt idx="1">
                  <c:v>0.47770319</c:v>
                </c:pt>
                <c:pt idx="2">
                  <c:v>0.49165236000000001</c:v>
                </c:pt>
                <c:pt idx="3">
                  <c:v>0.50543278000000003</c:v>
                </c:pt>
                <c:pt idx="4">
                  <c:v>0.51954091000000002</c:v>
                </c:pt>
                <c:pt idx="5">
                  <c:v>0.53400449000000005</c:v>
                </c:pt>
                <c:pt idx="6">
                  <c:v>0.54727210999999998</c:v>
                </c:pt>
                <c:pt idx="7">
                  <c:v>0.56059724</c:v>
                </c:pt>
                <c:pt idx="8">
                  <c:v>0.57332271000000001</c:v>
                </c:pt>
                <c:pt idx="9">
                  <c:v>0.58494606000000005</c:v>
                </c:pt>
                <c:pt idx="10">
                  <c:v>0.59556492999999999</c:v>
                </c:pt>
                <c:pt idx="11">
                  <c:v>0.60584961000000004</c:v>
                </c:pt>
                <c:pt idx="12">
                  <c:v>0.61457174000000003</c:v>
                </c:pt>
                <c:pt idx="13">
                  <c:v>0.62355194999999997</c:v>
                </c:pt>
                <c:pt idx="14">
                  <c:v>0.63162251000000003</c:v>
                </c:pt>
                <c:pt idx="15">
                  <c:v>0.63901717000000002</c:v>
                </c:pt>
                <c:pt idx="16">
                  <c:v>0.64552836999999996</c:v>
                </c:pt>
                <c:pt idx="17">
                  <c:v>0.65056937999999997</c:v>
                </c:pt>
                <c:pt idx="18">
                  <c:v>0.65220257000000004</c:v>
                </c:pt>
                <c:pt idx="19">
                  <c:v>0.65069164000000002</c:v>
                </c:pt>
                <c:pt idx="20">
                  <c:v>0.64556384</c:v>
                </c:pt>
                <c:pt idx="21">
                  <c:v>0.63797872</c:v>
                </c:pt>
                <c:pt idx="22">
                  <c:v>0.62822834000000005</c:v>
                </c:pt>
                <c:pt idx="23">
                  <c:v>0.61748972000000002</c:v>
                </c:pt>
                <c:pt idx="24">
                  <c:v>0.60675111000000004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9E-A74A-AD04-513DD2194C61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Smooth_IR_all!$C$2:$C$26</c:f>
            </c:numRef>
          </c:val>
          <c:smooth val="0"/>
          <c:extLst>
            <c:ext xmlns:c16="http://schemas.microsoft.com/office/drawing/2014/chart" uri="{C3380CC4-5D6E-409C-BE32-E72D297353CC}">
              <c16:uniqueId val="{00000001-E39E-A74A-AD04-513DD2194C61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Smooth_IR_all!$D$2:$D$26</c:f>
            </c:numRef>
          </c:val>
          <c:smooth val="0"/>
          <c:extLst>
            <c:ext xmlns:c16="http://schemas.microsoft.com/office/drawing/2014/chart" uri="{C3380CC4-5D6E-409C-BE32-E72D297353CC}">
              <c16:uniqueId val="{00000002-E39E-A74A-AD04-513DD2194C61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Smooth_IR_all!$E$2:$E$26</c:f>
            </c:numRef>
          </c:val>
          <c:smooth val="0"/>
          <c:extLst>
            <c:ext xmlns:c16="http://schemas.microsoft.com/office/drawing/2014/chart" uri="{C3380CC4-5D6E-409C-BE32-E72D297353CC}">
              <c16:uniqueId val="{00000003-E39E-A74A-AD04-513DD2194C61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Smooth_IR_all!$F$2:$F$26</c:f>
            </c:numRef>
          </c:val>
          <c:smooth val="0"/>
          <c:extLst>
            <c:ext xmlns:c16="http://schemas.microsoft.com/office/drawing/2014/chart" uri="{C3380CC4-5D6E-409C-BE32-E72D297353CC}">
              <c16:uniqueId val="{00000004-E39E-A74A-AD04-513DD2194C61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Smooth_IR_all!$G$2:$G$26</c:f>
            </c:numRef>
          </c:val>
          <c:smooth val="0"/>
          <c:extLst>
            <c:ext xmlns:c16="http://schemas.microsoft.com/office/drawing/2014/chart" uri="{C3380CC4-5D6E-409C-BE32-E72D297353CC}">
              <c16:uniqueId val="{00000005-E39E-A74A-AD04-513DD2194C61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Smooth_IR_all!$H$2:$H$26</c:f>
            </c:numRef>
          </c:val>
          <c:smooth val="0"/>
          <c:extLst>
            <c:ext xmlns:c16="http://schemas.microsoft.com/office/drawing/2014/chart" uri="{C3380CC4-5D6E-409C-BE32-E72D297353CC}">
              <c16:uniqueId val="{00000006-E39E-A74A-AD04-513DD2194C61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Smooth_IR_all!$I$2:$I$26</c:f>
            </c:numRef>
          </c:val>
          <c:smooth val="0"/>
          <c:extLst>
            <c:ext xmlns:c16="http://schemas.microsoft.com/office/drawing/2014/chart" uri="{C3380CC4-5D6E-409C-BE32-E72D297353CC}">
              <c16:uniqueId val="{00000007-E39E-A74A-AD04-513DD2194C61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Smooth_IR_all!$J$2:$J$26</c:f>
            </c:numRef>
          </c:val>
          <c:smooth val="0"/>
          <c:extLst>
            <c:ext xmlns:c16="http://schemas.microsoft.com/office/drawing/2014/chart" uri="{C3380CC4-5D6E-409C-BE32-E72D297353CC}">
              <c16:uniqueId val="{00000008-E39E-A74A-AD04-513DD2194C61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Smooth_IR_all!$K$2:$K$26</c:f>
            </c:numRef>
          </c:val>
          <c:smooth val="0"/>
          <c:extLst>
            <c:ext xmlns:c16="http://schemas.microsoft.com/office/drawing/2014/chart" uri="{C3380CC4-5D6E-409C-BE32-E72D297353CC}">
              <c16:uniqueId val="{00000009-E39E-A74A-AD04-513DD2194C61}"/>
            </c:ext>
          </c:extLst>
        </c:ser>
        <c:ser>
          <c:idx val="10"/>
          <c:order val="10"/>
          <c:tx>
            <c:strRef>
              <c:f>Smooth_IR_all!$L$1</c:f>
              <c:strCache>
                <c:ptCount val="1"/>
                <c:pt idx="0">
                  <c:v>R_2013_s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Smooth_IR_all!$L$2:$L$26</c:f>
              <c:numCache>
                <c:formatCode>General</c:formatCode>
                <c:ptCount val="25"/>
                <c:pt idx="0">
                  <c:v>0.48841211000000001</c:v>
                </c:pt>
                <c:pt idx="1">
                  <c:v>0.50266853</c:v>
                </c:pt>
                <c:pt idx="2">
                  <c:v>0.51692495999999999</c:v>
                </c:pt>
                <c:pt idx="3">
                  <c:v>0.53107713000000001</c:v>
                </c:pt>
                <c:pt idx="4">
                  <c:v>0.54496049999999996</c:v>
                </c:pt>
                <c:pt idx="5">
                  <c:v>0.55882653000000004</c:v>
                </c:pt>
                <c:pt idx="6">
                  <c:v>0.57223416000000005</c:v>
                </c:pt>
                <c:pt idx="7">
                  <c:v>0.58627174000000004</c:v>
                </c:pt>
                <c:pt idx="8">
                  <c:v>0.59997476999999999</c:v>
                </c:pt>
                <c:pt idx="9">
                  <c:v>0.61395027000000002</c:v>
                </c:pt>
                <c:pt idx="10">
                  <c:v>0.62746447999999999</c:v>
                </c:pt>
                <c:pt idx="11">
                  <c:v>0.64097269000000001</c:v>
                </c:pt>
                <c:pt idx="12">
                  <c:v>0.65371855999999995</c:v>
                </c:pt>
                <c:pt idx="13">
                  <c:v>0.66542013</c:v>
                </c:pt>
                <c:pt idx="14">
                  <c:v>0.67520398999999998</c:v>
                </c:pt>
                <c:pt idx="15">
                  <c:v>0.68435721000000005</c:v>
                </c:pt>
                <c:pt idx="16">
                  <c:v>0.69161026999999997</c:v>
                </c:pt>
                <c:pt idx="17">
                  <c:v>0.69676614999999997</c:v>
                </c:pt>
                <c:pt idx="18">
                  <c:v>0.70019803999999997</c:v>
                </c:pt>
                <c:pt idx="19">
                  <c:v>0.70224041000000004</c:v>
                </c:pt>
                <c:pt idx="20">
                  <c:v>0.70222059999999997</c:v>
                </c:pt>
                <c:pt idx="21">
                  <c:v>0.70057933999999999</c:v>
                </c:pt>
                <c:pt idx="22">
                  <c:v>0.69666377999999995</c:v>
                </c:pt>
                <c:pt idx="23">
                  <c:v>0.69237658000000002</c:v>
                </c:pt>
                <c:pt idx="24">
                  <c:v>0.68808937999999997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39E-A74A-AD04-513DD2194C61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Smooth_IR_all!$M$2:$M$26</c:f>
            </c:numRef>
          </c:val>
          <c:smooth val="0"/>
          <c:extLst>
            <c:ext xmlns:c16="http://schemas.microsoft.com/office/drawing/2014/chart" uri="{C3380CC4-5D6E-409C-BE32-E72D297353CC}">
              <c16:uniqueId val="{0000000B-E39E-A74A-AD04-513DD2194C61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Smooth_IR_all!$N$2:$N$26</c:f>
            </c:numRef>
          </c:val>
          <c:smooth val="0"/>
          <c:extLst>
            <c:ext xmlns:c16="http://schemas.microsoft.com/office/drawing/2014/chart" uri="{C3380CC4-5D6E-409C-BE32-E72D297353CC}">
              <c16:uniqueId val="{0000000C-E39E-A74A-AD04-513DD2194C61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Smooth_IR_all!$O$2:$O$26</c:f>
            </c:numRef>
          </c:val>
          <c:smooth val="0"/>
          <c:extLst>
            <c:ext xmlns:c16="http://schemas.microsoft.com/office/drawing/2014/chart" uri="{C3380CC4-5D6E-409C-BE32-E72D297353CC}">
              <c16:uniqueId val="{0000000D-E39E-A74A-AD04-513DD2194C61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Smooth_IR_all!$P$2:$P$26</c:f>
            </c:numRef>
          </c:val>
          <c:smooth val="0"/>
          <c:extLst>
            <c:ext xmlns:c16="http://schemas.microsoft.com/office/drawing/2014/chart" uri="{C3380CC4-5D6E-409C-BE32-E72D297353CC}">
              <c16:uniqueId val="{0000000E-E39E-A74A-AD04-513DD2194C61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Smooth_IR_all!$Q$2:$Q$26</c:f>
            </c:numRef>
          </c:val>
          <c:smooth val="0"/>
          <c:extLst>
            <c:ext xmlns:c16="http://schemas.microsoft.com/office/drawing/2014/chart" uri="{C3380CC4-5D6E-409C-BE32-E72D297353CC}">
              <c16:uniqueId val="{0000000F-E39E-A74A-AD04-513DD2194C61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Smooth_IR_all!$R$2:$R$26</c:f>
            </c:numRef>
          </c:val>
          <c:smooth val="0"/>
          <c:extLst>
            <c:ext xmlns:c16="http://schemas.microsoft.com/office/drawing/2014/chart" uri="{C3380CC4-5D6E-409C-BE32-E72D297353CC}">
              <c16:uniqueId val="{00000010-E39E-A74A-AD04-513DD2194C61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Smooth_IR_all!$S$2:$S$26</c:f>
            </c:numRef>
          </c:val>
          <c:smooth val="0"/>
          <c:extLst>
            <c:ext xmlns:c16="http://schemas.microsoft.com/office/drawing/2014/chart" uri="{C3380CC4-5D6E-409C-BE32-E72D297353CC}">
              <c16:uniqueId val="{00000011-E39E-A74A-AD04-513DD2194C61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Smooth_IR_all!$T$2:$T$26</c:f>
            </c:numRef>
          </c:val>
          <c:smooth val="0"/>
          <c:extLst>
            <c:ext xmlns:c16="http://schemas.microsoft.com/office/drawing/2014/chart" uri="{C3380CC4-5D6E-409C-BE32-E72D297353CC}">
              <c16:uniqueId val="{00000012-E39E-A74A-AD04-513DD2194C61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Smooth_IR_all!$U$2:$U$26</c:f>
            </c:numRef>
          </c:val>
          <c:smooth val="0"/>
          <c:extLst>
            <c:ext xmlns:c16="http://schemas.microsoft.com/office/drawing/2014/chart" uri="{C3380CC4-5D6E-409C-BE32-E72D297353CC}">
              <c16:uniqueId val="{00000013-E39E-A74A-AD04-513DD2194C61}"/>
            </c:ext>
          </c:extLst>
        </c:ser>
        <c:ser>
          <c:idx val="20"/>
          <c:order val="20"/>
          <c:tx>
            <c:strRef>
              <c:f>Smooth_IR_all!$V$1</c:f>
              <c:strCache>
                <c:ptCount val="1"/>
                <c:pt idx="0">
                  <c:v>R_2023_s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Smooth_IR_all!$V$2:$V$26</c:f>
              <c:numCache>
                <c:formatCode>General</c:formatCode>
                <c:ptCount val="25"/>
                <c:pt idx="0">
                  <c:v>0.65705038000000004</c:v>
                </c:pt>
                <c:pt idx="1">
                  <c:v>0.65972607000000005</c:v>
                </c:pt>
                <c:pt idx="2">
                  <c:v>0.66240175000000001</c:v>
                </c:pt>
                <c:pt idx="3">
                  <c:v>0.66460191999999996</c:v>
                </c:pt>
                <c:pt idx="4">
                  <c:v>0.66798135999999997</c:v>
                </c:pt>
                <c:pt idx="5">
                  <c:v>0.67398236</c:v>
                </c:pt>
                <c:pt idx="6">
                  <c:v>0.67635135999999996</c:v>
                </c:pt>
                <c:pt idx="7">
                  <c:v>0.67818601999999995</c:v>
                </c:pt>
                <c:pt idx="8">
                  <c:v>0.67967701000000003</c:v>
                </c:pt>
                <c:pt idx="9">
                  <c:v>0.67988188999999999</c:v>
                </c:pt>
                <c:pt idx="10">
                  <c:v>0.67875357000000003</c:v>
                </c:pt>
                <c:pt idx="11">
                  <c:v>0.68446857999999999</c:v>
                </c:pt>
                <c:pt idx="12">
                  <c:v>0.69284058999999998</c:v>
                </c:pt>
                <c:pt idx="13">
                  <c:v>0.70538374999999998</c:v>
                </c:pt>
                <c:pt idx="14">
                  <c:v>0.72167451000000005</c:v>
                </c:pt>
                <c:pt idx="15">
                  <c:v>0.73927847000000002</c:v>
                </c:pt>
                <c:pt idx="16">
                  <c:v>0.75544862999999995</c:v>
                </c:pt>
                <c:pt idx="17">
                  <c:v>0.76999695000000001</c:v>
                </c:pt>
                <c:pt idx="18">
                  <c:v>0.78067697000000003</c:v>
                </c:pt>
                <c:pt idx="19">
                  <c:v>0.78804949000000002</c:v>
                </c:pt>
                <c:pt idx="20">
                  <c:v>0.79435436999999998</c:v>
                </c:pt>
                <c:pt idx="21">
                  <c:v>0.79984116999999999</c:v>
                </c:pt>
                <c:pt idx="22">
                  <c:v>0.80514319000000001</c:v>
                </c:pt>
                <c:pt idx="23">
                  <c:v>0.81220822999999998</c:v>
                </c:pt>
                <c:pt idx="24">
                  <c:v>0.81927326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39E-A74A-AD04-513DD2194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2861199"/>
        <c:axId val="1400541583"/>
      </c:lineChart>
      <c:catAx>
        <c:axId val="138286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400541583"/>
        <c:crosses val="autoZero"/>
        <c:auto val="1"/>
        <c:lblAlgn val="ctr"/>
        <c:lblOffset val="100"/>
        <c:noMultiLvlLbl val="0"/>
      </c:catAx>
      <c:valAx>
        <c:axId val="14005415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38286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Smooth_IR_all!$B$28</c:f>
              <c:strCache>
                <c:ptCount val="1"/>
                <c:pt idx="0">
                  <c:v>R_2003_s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Smooth_IR_all!$B$29:$B$53</c:f>
              <c:numCache>
                <c:formatCode>General</c:formatCode>
                <c:ptCount val="25"/>
                <c:pt idx="0">
                  <c:v>0.69880692</c:v>
                </c:pt>
                <c:pt idx="1">
                  <c:v>0.73883699999999997</c:v>
                </c:pt>
                <c:pt idx="2">
                  <c:v>0.77886706999999999</c:v>
                </c:pt>
                <c:pt idx="3">
                  <c:v>0.81211127000000005</c:v>
                </c:pt>
                <c:pt idx="4">
                  <c:v>0.83657672000000005</c:v>
                </c:pt>
                <c:pt idx="5">
                  <c:v>0.85310487000000002</c:v>
                </c:pt>
                <c:pt idx="6">
                  <c:v>0.86336334999999997</c:v>
                </c:pt>
                <c:pt idx="7">
                  <c:v>0.87228011999999999</c:v>
                </c:pt>
                <c:pt idx="8">
                  <c:v>0.88221134999999995</c:v>
                </c:pt>
                <c:pt idx="9">
                  <c:v>0.89431897000000005</c:v>
                </c:pt>
                <c:pt idx="10">
                  <c:v>0.90685609</c:v>
                </c:pt>
                <c:pt idx="11">
                  <c:v>0.91797437000000004</c:v>
                </c:pt>
                <c:pt idx="12">
                  <c:v>0.92718095</c:v>
                </c:pt>
                <c:pt idx="13">
                  <c:v>0.93256362000000004</c:v>
                </c:pt>
                <c:pt idx="14">
                  <c:v>0.93393651</c:v>
                </c:pt>
                <c:pt idx="15">
                  <c:v>0.93337225999999995</c:v>
                </c:pt>
                <c:pt idx="16">
                  <c:v>0.93170140000000001</c:v>
                </c:pt>
                <c:pt idx="17">
                  <c:v>0.92841443999999995</c:v>
                </c:pt>
                <c:pt idx="18">
                  <c:v>0.92566521000000002</c:v>
                </c:pt>
                <c:pt idx="19">
                  <c:v>0.92314658999999999</c:v>
                </c:pt>
                <c:pt idx="20">
                  <c:v>0.92059882000000004</c:v>
                </c:pt>
                <c:pt idx="21">
                  <c:v>0.91885486999999999</c:v>
                </c:pt>
                <c:pt idx="22">
                  <c:v>0.91790656999999998</c:v>
                </c:pt>
                <c:pt idx="23">
                  <c:v>0.91728315000000005</c:v>
                </c:pt>
                <c:pt idx="24">
                  <c:v>0.91665973999999995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FF-8941-B3C5-CC6AF19CA27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Smooth_IR_all!$C$29:$C$53</c:f>
            </c:numRef>
          </c:val>
          <c:smooth val="0"/>
          <c:extLst>
            <c:ext xmlns:c16="http://schemas.microsoft.com/office/drawing/2014/chart" uri="{C3380CC4-5D6E-409C-BE32-E72D297353CC}">
              <c16:uniqueId val="{00000001-19FF-8941-B3C5-CC6AF19CA272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Smooth_IR_all!$D$29:$D$53</c:f>
            </c:numRef>
          </c:val>
          <c:smooth val="0"/>
          <c:extLst>
            <c:ext xmlns:c16="http://schemas.microsoft.com/office/drawing/2014/chart" uri="{C3380CC4-5D6E-409C-BE32-E72D297353CC}">
              <c16:uniqueId val="{00000002-19FF-8941-B3C5-CC6AF19CA272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Smooth_IR_all!$E$29:$E$53</c:f>
            </c:numRef>
          </c:val>
          <c:smooth val="0"/>
          <c:extLst>
            <c:ext xmlns:c16="http://schemas.microsoft.com/office/drawing/2014/chart" uri="{C3380CC4-5D6E-409C-BE32-E72D297353CC}">
              <c16:uniqueId val="{00000003-19FF-8941-B3C5-CC6AF19CA272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Smooth_IR_all!$F$29:$F$53</c:f>
            </c:numRef>
          </c:val>
          <c:smooth val="0"/>
          <c:extLst>
            <c:ext xmlns:c16="http://schemas.microsoft.com/office/drawing/2014/chart" uri="{C3380CC4-5D6E-409C-BE32-E72D297353CC}">
              <c16:uniqueId val="{00000004-19FF-8941-B3C5-CC6AF19CA272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Smooth_IR_all!$G$29:$G$53</c:f>
            </c:numRef>
          </c:val>
          <c:smooth val="0"/>
          <c:extLst>
            <c:ext xmlns:c16="http://schemas.microsoft.com/office/drawing/2014/chart" uri="{C3380CC4-5D6E-409C-BE32-E72D297353CC}">
              <c16:uniqueId val="{00000005-19FF-8941-B3C5-CC6AF19CA272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Smooth_IR_all!$H$29:$H$53</c:f>
            </c:numRef>
          </c:val>
          <c:smooth val="0"/>
          <c:extLst>
            <c:ext xmlns:c16="http://schemas.microsoft.com/office/drawing/2014/chart" uri="{C3380CC4-5D6E-409C-BE32-E72D297353CC}">
              <c16:uniqueId val="{00000006-19FF-8941-B3C5-CC6AF19CA272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Smooth_IR_all!$I$29:$I$53</c:f>
            </c:numRef>
          </c:val>
          <c:smooth val="0"/>
          <c:extLst>
            <c:ext xmlns:c16="http://schemas.microsoft.com/office/drawing/2014/chart" uri="{C3380CC4-5D6E-409C-BE32-E72D297353CC}">
              <c16:uniqueId val="{00000007-19FF-8941-B3C5-CC6AF19CA272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Smooth_IR_all!$J$29:$J$53</c:f>
            </c:numRef>
          </c:val>
          <c:smooth val="0"/>
          <c:extLst>
            <c:ext xmlns:c16="http://schemas.microsoft.com/office/drawing/2014/chart" uri="{C3380CC4-5D6E-409C-BE32-E72D297353CC}">
              <c16:uniqueId val="{00000008-19FF-8941-B3C5-CC6AF19CA272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Smooth_IR_all!$K$29:$K$53</c:f>
            </c:numRef>
          </c:val>
          <c:smooth val="0"/>
          <c:extLst>
            <c:ext xmlns:c16="http://schemas.microsoft.com/office/drawing/2014/chart" uri="{C3380CC4-5D6E-409C-BE32-E72D297353CC}">
              <c16:uniqueId val="{00000009-19FF-8941-B3C5-CC6AF19CA272}"/>
            </c:ext>
          </c:extLst>
        </c:ser>
        <c:ser>
          <c:idx val="10"/>
          <c:order val="10"/>
          <c:tx>
            <c:strRef>
              <c:f>Smooth_IR_all!$L$28</c:f>
              <c:strCache>
                <c:ptCount val="1"/>
                <c:pt idx="0">
                  <c:v>R_2013_s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Smooth_IR_all!$L$29:$L$53</c:f>
              <c:numCache>
                <c:formatCode>General</c:formatCode>
                <c:ptCount val="25"/>
                <c:pt idx="0">
                  <c:v>0.65723041000000004</c:v>
                </c:pt>
                <c:pt idx="1">
                  <c:v>0.70095423999999995</c:v>
                </c:pt>
                <c:pt idx="2">
                  <c:v>0.74467806000000003</c:v>
                </c:pt>
                <c:pt idx="3">
                  <c:v>0.78127429999999998</c:v>
                </c:pt>
                <c:pt idx="4">
                  <c:v>0.81079124999999996</c:v>
                </c:pt>
                <c:pt idx="5">
                  <c:v>0.83194542999999999</c:v>
                </c:pt>
                <c:pt idx="6">
                  <c:v>0.84545756999999999</c:v>
                </c:pt>
                <c:pt idx="7">
                  <c:v>0.85482734000000005</c:v>
                </c:pt>
                <c:pt idx="8">
                  <c:v>0.86394713000000001</c:v>
                </c:pt>
                <c:pt idx="9">
                  <c:v>0.87139577999999995</c:v>
                </c:pt>
                <c:pt idx="10">
                  <c:v>0.87776940999999997</c:v>
                </c:pt>
                <c:pt idx="11">
                  <c:v>0.88495425000000005</c:v>
                </c:pt>
                <c:pt idx="12">
                  <c:v>0.89223733000000005</c:v>
                </c:pt>
                <c:pt idx="13">
                  <c:v>0.89846632999999998</c:v>
                </c:pt>
                <c:pt idx="14">
                  <c:v>0.9044411</c:v>
                </c:pt>
                <c:pt idx="15">
                  <c:v>0.91070229999999996</c:v>
                </c:pt>
                <c:pt idx="16">
                  <c:v>0.91657869000000003</c:v>
                </c:pt>
                <c:pt idx="17">
                  <c:v>0.92231730999999995</c:v>
                </c:pt>
                <c:pt idx="18">
                  <c:v>0.92823562000000004</c:v>
                </c:pt>
                <c:pt idx="19">
                  <c:v>0.93327815999999997</c:v>
                </c:pt>
                <c:pt idx="20">
                  <c:v>0.93798638999999995</c:v>
                </c:pt>
                <c:pt idx="21">
                  <c:v>0.94206252999999995</c:v>
                </c:pt>
                <c:pt idx="22">
                  <c:v>0.94448480000000001</c:v>
                </c:pt>
                <c:pt idx="23">
                  <c:v>0.94649231</c:v>
                </c:pt>
                <c:pt idx="24">
                  <c:v>0.94849983000000004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9FF-8941-B3C5-CC6AF19CA272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Smooth_IR_all!$M$29:$M$53</c:f>
            </c:numRef>
          </c:val>
          <c:smooth val="0"/>
          <c:extLst>
            <c:ext xmlns:c16="http://schemas.microsoft.com/office/drawing/2014/chart" uri="{C3380CC4-5D6E-409C-BE32-E72D297353CC}">
              <c16:uniqueId val="{0000000B-19FF-8941-B3C5-CC6AF19CA272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Smooth_IR_all!$N$29:$N$53</c:f>
            </c:numRef>
          </c:val>
          <c:smooth val="0"/>
          <c:extLst>
            <c:ext xmlns:c16="http://schemas.microsoft.com/office/drawing/2014/chart" uri="{C3380CC4-5D6E-409C-BE32-E72D297353CC}">
              <c16:uniqueId val="{0000000C-19FF-8941-B3C5-CC6AF19CA272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Smooth_IR_all!$O$29:$O$53</c:f>
            </c:numRef>
          </c:val>
          <c:smooth val="0"/>
          <c:extLst>
            <c:ext xmlns:c16="http://schemas.microsoft.com/office/drawing/2014/chart" uri="{C3380CC4-5D6E-409C-BE32-E72D297353CC}">
              <c16:uniqueId val="{0000000D-19FF-8941-B3C5-CC6AF19CA272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Smooth_IR_all!$P$29:$P$53</c:f>
            </c:numRef>
          </c:val>
          <c:smooth val="0"/>
          <c:extLst>
            <c:ext xmlns:c16="http://schemas.microsoft.com/office/drawing/2014/chart" uri="{C3380CC4-5D6E-409C-BE32-E72D297353CC}">
              <c16:uniqueId val="{0000000E-19FF-8941-B3C5-CC6AF19CA272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Smooth_IR_all!$Q$29:$Q$53</c:f>
            </c:numRef>
          </c:val>
          <c:smooth val="0"/>
          <c:extLst>
            <c:ext xmlns:c16="http://schemas.microsoft.com/office/drawing/2014/chart" uri="{C3380CC4-5D6E-409C-BE32-E72D297353CC}">
              <c16:uniqueId val="{0000000F-19FF-8941-B3C5-CC6AF19CA272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Smooth_IR_all!$R$29:$R$53</c:f>
            </c:numRef>
          </c:val>
          <c:smooth val="0"/>
          <c:extLst>
            <c:ext xmlns:c16="http://schemas.microsoft.com/office/drawing/2014/chart" uri="{C3380CC4-5D6E-409C-BE32-E72D297353CC}">
              <c16:uniqueId val="{00000010-19FF-8941-B3C5-CC6AF19CA272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Smooth_IR_all!$S$29:$S$53</c:f>
            </c:numRef>
          </c:val>
          <c:smooth val="0"/>
          <c:extLst>
            <c:ext xmlns:c16="http://schemas.microsoft.com/office/drawing/2014/chart" uri="{C3380CC4-5D6E-409C-BE32-E72D297353CC}">
              <c16:uniqueId val="{00000011-19FF-8941-B3C5-CC6AF19CA272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Smooth_IR_all!$T$29:$T$53</c:f>
            </c:numRef>
          </c:val>
          <c:smooth val="0"/>
          <c:extLst>
            <c:ext xmlns:c16="http://schemas.microsoft.com/office/drawing/2014/chart" uri="{C3380CC4-5D6E-409C-BE32-E72D297353CC}">
              <c16:uniqueId val="{00000012-19FF-8941-B3C5-CC6AF19CA272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Smooth_IR_all!$U$29:$U$53</c:f>
            </c:numRef>
          </c:val>
          <c:smooth val="0"/>
          <c:extLst>
            <c:ext xmlns:c16="http://schemas.microsoft.com/office/drawing/2014/chart" uri="{C3380CC4-5D6E-409C-BE32-E72D297353CC}">
              <c16:uniqueId val="{00000013-19FF-8941-B3C5-CC6AF19CA272}"/>
            </c:ext>
          </c:extLst>
        </c:ser>
        <c:ser>
          <c:idx val="20"/>
          <c:order val="20"/>
          <c:tx>
            <c:strRef>
              <c:f>Smooth_IR_all!$V$28</c:f>
              <c:strCache>
                <c:ptCount val="1"/>
                <c:pt idx="0">
                  <c:v>R_2023_s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Smooth_IR_all!$V$29:$V$53</c:f>
              <c:numCache>
                <c:formatCode>General</c:formatCode>
                <c:ptCount val="25"/>
                <c:pt idx="0">
                  <c:v>0.87650704999999995</c:v>
                </c:pt>
                <c:pt idx="1">
                  <c:v>0.88031037000000001</c:v>
                </c:pt>
                <c:pt idx="2">
                  <c:v>0.88411368999999995</c:v>
                </c:pt>
                <c:pt idx="3">
                  <c:v>0.88858117000000003</c:v>
                </c:pt>
                <c:pt idx="4">
                  <c:v>0.89252765000000001</c:v>
                </c:pt>
                <c:pt idx="5">
                  <c:v>0.89622871000000004</c:v>
                </c:pt>
                <c:pt idx="6">
                  <c:v>0.89963947</c:v>
                </c:pt>
                <c:pt idx="7">
                  <c:v>0.90142418000000002</c:v>
                </c:pt>
                <c:pt idx="8">
                  <c:v>0.90220328999999999</c:v>
                </c:pt>
                <c:pt idx="9">
                  <c:v>0.90314662999999995</c:v>
                </c:pt>
                <c:pt idx="10">
                  <c:v>0.90465819000000003</c:v>
                </c:pt>
                <c:pt idx="11">
                  <c:v>0.90654820999999997</c:v>
                </c:pt>
                <c:pt idx="12">
                  <c:v>0.91009370999999994</c:v>
                </c:pt>
                <c:pt idx="13">
                  <c:v>0.91405747000000004</c:v>
                </c:pt>
                <c:pt idx="14">
                  <c:v>0.91870799999999997</c:v>
                </c:pt>
                <c:pt idx="15">
                  <c:v>0.92325877000000001</c:v>
                </c:pt>
                <c:pt idx="16">
                  <c:v>0.92775858</c:v>
                </c:pt>
                <c:pt idx="17">
                  <c:v>0.93253441000000004</c:v>
                </c:pt>
                <c:pt idx="18">
                  <c:v>0.93730429000000004</c:v>
                </c:pt>
                <c:pt idx="19">
                  <c:v>0.94176742999999996</c:v>
                </c:pt>
                <c:pt idx="20">
                  <c:v>0.94514078999999995</c:v>
                </c:pt>
                <c:pt idx="21">
                  <c:v>0.94672177999999996</c:v>
                </c:pt>
                <c:pt idx="22">
                  <c:v>0.94582917</c:v>
                </c:pt>
                <c:pt idx="23">
                  <c:v>0.94355473999999995</c:v>
                </c:pt>
                <c:pt idx="24">
                  <c:v>0.94128031000000001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9FF-8941-B3C5-CC6AF19CA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2861199"/>
        <c:axId val="1400541583"/>
      </c:lineChart>
      <c:catAx>
        <c:axId val="138286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400541583"/>
        <c:crosses val="autoZero"/>
        <c:auto val="1"/>
        <c:lblAlgn val="ctr"/>
        <c:lblOffset val="100"/>
        <c:noMultiLvlLbl val="0"/>
      </c:catAx>
      <c:valAx>
        <c:axId val="140054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38286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Smooth_IR_all!$B$1</c:f>
              <c:strCache>
                <c:ptCount val="1"/>
                <c:pt idx="0">
                  <c:v>R_2003_s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Smooth_IR_all!$B$2:$B$26</c:f>
              <c:numCache>
                <c:formatCode>General</c:formatCode>
                <c:ptCount val="25"/>
                <c:pt idx="0">
                  <c:v>0.19149652</c:v>
                </c:pt>
                <c:pt idx="1">
                  <c:v>0.19556387</c:v>
                </c:pt>
                <c:pt idx="2">
                  <c:v>0.19963122999999999</c:v>
                </c:pt>
                <c:pt idx="3">
                  <c:v>0.20108454000000001</c:v>
                </c:pt>
                <c:pt idx="4">
                  <c:v>0.1990104</c:v>
                </c:pt>
                <c:pt idx="5">
                  <c:v>0.19360341</c:v>
                </c:pt>
                <c:pt idx="6">
                  <c:v>0.18515082999999999</c:v>
                </c:pt>
                <c:pt idx="7">
                  <c:v>0.17402909</c:v>
                </c:pt>
                <c:pt idx="8">
                  <c:v>0.16217886000000001</c:v>
                </c:pt>
                <c:pt idx="9">
                  <c:v>0.15001898</c:v>
                </c:pt>
                <c:pt idx="10">
                  <c:v>0.13822432000000001</c:v>
                </c:pt>
                <c:pt idx="11">
                  <c:v>0.12743663999999999</c:v>
                </c:pt>
                <c:pt idx="12">
                  <c:v>0.11777791999999999</c:v>
                </c:pt>
                <c:pt idx="13">
                  <c:v>0.10866169000000001</c:v>
                </c:pt>
                <c:pt idx="14">
                  <c:v>0.10116786999999999</c:v>
                </c:pt>
                <c:pt idx="15">
                  <c:v>9.4042039999999993E-2</c:v>
                </c:pt>
                <c:pt idx="16">
                  <c:v>8.7903159999999994E-2</c:v>
                </c:pt>
                <c:pt idx="17">
                  <c:v>8.2452090000000006E-2</c:v>
                </c:pt>
                <c:pt idx="18">
                  <c:v>7.852365E-2</c:v>
                </c:pt>
                <c:pt idx="19">
                  <c:v>7.4657829999999994E-2</c:v>
                </c:pt>
                <c:pt idx="20">
                  <c:v>7.1427199999999996E-2</c:v>
                </c:pt>
                <c:pt idx="21">
                  <c:v>6.8221169999999998E-2</c:v>
                </c:pt>
                <c:pt idx="22">
                  <c:v>6.5227430000000003E-2</c:v>
                </c:pt>
                <c:pt idx="23">
                  <c:v>6.201533E-2</c:v>
                </c:pt>
                <c:pt idx="24">
                  <c:v>5.8803229999999998E-2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7F-3948-97FB-E12217001AEB}"/>
            </c:ext>
          </c:extLst>
        </c:ser>
        <c:ser>
          <c:idx val="1"/>
          <c:order val="1"/>
          <c:tx>
            <c:strRef>
              <c:f>Smooth_IR_all!$C$1</c:f>
              <c:strCache>
                <c:ptCount val="1"/>
                <c:pt idx="0">
                  <c:v>R_2004_s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Smooth_IR_all!$C$2:$C$26</c:f>
            </c:numRef>
          </c:val>
          <c:smooth val="0"/>
          <c:extLst>
            <c:ext xmlns:c16="http://schemas.microsoft.com/office/drawing/2014/chart" uri="{C3380CC4-5D6E-409C-BE32-E72D297353CC}">
              <c16:uniqueId val="{00000001-717F-3948-97FB-E12217001AEB}"/>
            </c:ext>
          </c:extLst>
        </c:ser>
        <c:ser>
          <c:idx val="2"/>
          <c:order val="2"/>
          <c:tx>
            <c:strRef>
              <c:f>Smooth_IR_all!$D$1</c:f>
              <c:strCache>
                <c:ptCount val="1"/>
                <c:pt idx="0">
                  <c:v>R_2005_s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Smooth_IR_all!$D$2:$D$26</c:f>
            </c:numRef>
          </c:val>
          <c:smooth val="0"/>
          <c:extLst>
            <c:ext xmlns:c16="http://schemas.microsoft.com/office/drawing/2014/chart" uri="{C3380CC4-5D6E-409C-BE32-E72D297353CC}">
              <c16:uniqueId val="{00000002-717F-3948-97FB-E12217001AEB}"/>
            </c:ext>
          </c:extLst>
        </c:ser>
        <c:ser>
          <c:idx val="3"/>
          <c:order val="3"/>
          <c:tx>
            <c:strRef>
              <c:f>Smooth_IR_all!$E$1</c:f>
              <c:strCache>
                <c:ptCount val="1"/>
                <c:pt idx="0">
                  <c:v>R_2006_s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Smooth_IR_all!$E$2:$E$26</c:f>
            </c:numRef>
          </c:val>
          <c:smooth val="0"/>
          <c:extLst>
            <c:ext xmlns:c16="http://schemas.microsoft.com/office/drawing/2014/chart" uri="{C3380CC4-5D6E-409C-BE32-E72D297353CC}">
              <c16:uniqueId val="{00000003-717F-3948-97FB-E12217001AEB}"/>
            </c:ext>
          </c:extLst>
        </c:ser>
        <c:ser>
          <c:idx val="4"/>
          <c:order val="4"/>
          <c:tx>
            <c:strRef>
              <c:f>Smooth_IR_all!$F$1</c:f>
              <c:strCache>
                <c:ptCount val="1"/>
                <c:pt idx="0">
                  <c:v>R_2007_s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Smooth_IR_all!$F$2:$F$26</c:f>
            </c:numRef>
          </c:val>
          <c:smooth val="0"/>
          <c:extLst>
            <c:ext xmlns:c16="http://schemas.microsoft.com/office/drawing/2014/chart" uri="{C3380CC4-5D6E-409C-BE32-E72D297353CC}">
              <c16:uniqueId val="{00000004-717F-3948-97FB-E12217001AEB}"/>
            </c:ext>
          </c:extLst>
        </c:ser>
        <c:ser>
          <c:idx val="5"/>
          <c:order val="5"/>
          <c:tx>
            <c:strRef>
              <c:f>Smooth_IR_all!$G$1</c:f>
              <c:strCache>
                <c:ptCount val="1"/>
                <c:pt idx="0">
                  <c:v>R_2008_s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Smooth_IR_all!$G$2:$G$26</c:f>
            </c:numRef>
          </c:val>
          <c:smooth val="0"/>
          <c:extLst>
            <c:ext xmlns:c16="http://schemas.microsoft.com/office/drawing/2014/chart" uri="{C3380CC4-5D6E-409C-BE32-E72D297353CC}">
              <c16:uniqueId val="{00000005-717F-3948-97FB-E12217001AEB}"/>
            </c:ext>
          </c:extLst>
        </c:ser>
        <c:ser>
          <c:idx val="6"/>
          <c:order val="6"/>
          <c:tx>
            <c:strRef>
              <c:f>Smooth_IR_all!$H$1</c:f>
              <c:strCache>
                <c:ptCount val="1"/>
                <c:pt idx="0">
                  <c:v>R_2009_s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Smooth_IR_all!$H$2:$H$26</c:f>
            </c:numRef>
          </c:val>
          <c:smooth val="0"/>
          <c:extLst>
            <c:ext xmlns:c16="http://schemas.microsoft.com/office/drawing/2014/chart" uri="{C3380CC4-5D6E-409C-BE32-E72D297353CC}">
              <c16:uniqueId val="{00000006-717F-3948-97FB-E12217001AEB}"/>
            </c:ext>
          </c:extLst>
        </c:ser>
        <c:ser>
          <c:idx val="7"/>
          <c:order val="7"/>
          <c:tx>
            <c:strRef>
              <c:f>Smooth_IR_all!$I$1</c:f>
              <c:strCache>
                <c:ptCount val="1"/>
                <c:pt idx="0">
                  <c:v>R_2010_s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Smooth_IR_all!$I$2:$I$26</c:f>
            </c:numRef>
          </c:val>
          <c:smooth val="0"/>
          <c:extLst>
            <c:ext xmlns:c16="http://schemas.microsoft.com/office/drawing/2014/chart" uri="{C3380CC4-5D6E-409C-BE32-E72D297353CC}">
              <c16:uniqueId val="{00000007-717F-3948-97FB-E12217001AEB}"/>
            </c:ext>
          </c:extLst>
        </c:ser>
        <c:ser>
          <c:idx val="8"/>
          <c:order val="8"/>
          <c:tx>
            <c:strRef>
              <c:f>Smooth_IR_all!$J$1</c:f>
              <c:strCache>
                <c:ptCount val="1"/>
                <c:pt idx="0">
                  <c:v>R_2011_s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Smooth_IR_all!$J$2:$J$26</c:f>
            </c:numRef>
          </c:val>
          <c:smooth val="0"/>
          <c:extLst>
            <c:ext xmlns:c16="http://schemas.microsoft.com/office/drawing/2014/chart" uri="{C3380CC4-5D6E-409C-BE32-E72D297353CC}">
              <c16:uniqueId val="{00000008-717F-3948-97FB-E12217001AEB}"/>
            </c:ext>
          </c:extLst>
        </c:ser>
        <c:ser>
          <c:idx val="9"/>
          <c:order val="9"/>
          <c:tx>
            <c:strRef>
              <c:f>Smooth_IR_all!$K$1</c:f>
              <c:strCache>
                <c:ptCount val="1"/>
                <c:pt idx="0">
                  <c:v>R_2012_s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Smooth_IR_all!$K$2:$K$26</c:f>
            </c:numRef>
          </c:val>
          <c:smooth val="0"/>
          <c:extLst>
            <c:ext xmlns:c16="http://schemas.microsoft.com/office/drawing/2014/chart" uri="{C3380CC4-5D6E-409C-BE32-E72D297353CC}">
              <c16:uniqueId val="{00000009-717F-3948-97FB-E12217001AEB}"/>
            </c:ext>
          </c:extLst>
        </c:ser>
        <c:ser>
          <c:idx val="10"/>
          <c:order val="10"/>
          <c:tx>
            <c:strRef>
              <c:f>Smooth_IR_all!$L$1</c:f>
              <c:strCache>
                <c:ptCount val="1"/>
                <c:pt idx="0">
                  <c:v>R_2013_s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Smooth_IR_all!$L$2:$L$26</c:f>
              <c:numCache>
                <c:formatCode>General</c:formatCode>
                <c:ptCount val="25"/>
                <c:pt idx="0">
                  <c:v>0.19465693000000001</c:v>
                </c:pt>
                <c:pt idx="1">
                  <c:v>0.20117041999999999</c:v>
                </c:pt>
                <c:pt idx="2">
                  <c:v>0.20768391999999999</c:v>
                </c:pt>
                <c:pt idx="3">
                  <c:v>0.21308137999999999</c:v>
                </c:pt>
                <c:pt idx="4">
                  <c:v>0.21668024999999999</c:v>
                </c:pt>
                <c:pt idx="5">
                  <c:v>0.21729751</c:v>
                </c:pt>
                <c:pt idx="6">
                  <c:v>0.21322479</c:v>
                </c:pt>
                <c:pt idx="7">
                  <c:v>0.20453835000000001</c:v>
                </c:pt>
                <c:pt idx="8">
                  <c:v>0.19202225000000001</c:v>
                </c:pt>
                <c:pt idx="9">
                  <c:v>0.17686764999999999</c:v>
                </c:pt>
                <c:pt idx="10">
                  <c:v>0.16029359000000001</c:v>
                </c:pt>
                <c:pt idx="11">
                  <c:v>0.14413777999999999</c:v>
                </c:pt>
                <c:pt idx="12">
                  <c:v>0.12852053999999999</c:v>
                </c:pt>
                <c:pt idx="13">
                  <c:v>0.1147138</c:v>
                </c:pt>
                <c:pt idx="14">
                  <c:v>0.10256856</c:v>
                </c:pt>
                <c:pt idx="15">
                  <c:v>9.1041769999999994E-2</c:v>
                </c:pt>
                <c:pt idx="16">
                  <c:v>8.0515779999999995E-2</c:v>
                </c:pt>
                <c:pt idx="17">
                  <c:v>7.1420319999999995E-2</c:v>
                </c:pt>
                <c:pt idx="18">
                  <c:v>6.2649010000000005E-2</c:v>
                </c:pt>
                <c:pt idx="19">
                  <c:v>5.4552179999999999E-2</c:v>
                </c:pt>
                <c:pt idx="20">
                  <c:v>4.7682919999999997E-2</c:v>
                </c:pt>
                <c:pt idx="21">
                  <c:v>4.156547E-2</c:v>
                </c:pt>
                <c:pt idx="22">
                  <c:v>3.651832E-2</c:v>
                </c:pt>
                <c:pt idx="23">
                  <c:v>3.1745099999999998E-2</c:v>
                </c:pt>
                <c:pt idx="24">
                  <c:v>2.697188E-2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17F-3948-97FB-E12217001AEB}"/>
            </c:ext>
          </c:extLst>
        </c:ser>
        <c:ser>
          <c:idx val="11"/>
          <c:order val="11"/>
          <c:tx>
            <c:strRef>
              <c:f>Smooth_IR_all!$M$1</c:f>
              <c:strCache>
                <c:ptCount val="1"/>
                <c:pt idx="0">
                  <c:v>R_2014_s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Smooth_IR_all!$M$2:$M$26</c:f>
            </c:numRef>
          </c:val>
          <c:smooth val="0"/>
          <c:extLst>
            <c:ext xmlns:c16="http://schemas.microsoft.com/office/drawing/2014/chart" uri="{C3380CC4-5D6E-409C-BE32-E72D297353CC}">
              <c16:uniqueId val="{0000000B-717F-3948-97FB-E12217001AEB}"/>
            </c:ext>
          </c:extLst>
        </c:ser>
        <c:ser>
          <c:idx val="12"/>
          <c:order val="12"/>
          <c:tx>
            <c:strRef>
              <c:f>Smooth_IR_all!$N$1</c:f>
              <c:strCache>
                <c:ptCount val="1"/>
                <c:pt idx="0">
                  <c:v>R_2015_s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Smooth_IR_all!$N$2:$N$26</c:f>
            </c:numRef>
          </c:val>
          <c:smooth val="0"/>
          <c:extLst>
            <c:ext xmlns:c16="http://schemas.microsoft.com/office/drawing/2014/chart" uri="{C3380CC4-5D6E-409C-BE32-E72D297353CC}">
              <c16:uniqueId val="{0000000C-717F-3948-97FB-E12217001AEB}"/>
            </c:ext>
          </c:extLst>
        </c:ser>
        <c:ser>
          <c:idx val="13"/>
          <c:order val="13"/>
          <c:tx>
            <c:strRef>
              <c:f>Smooth_IR_all!$O$1</c:f>
              <c:strCache>
                <c:ptCount val="1"/>
                <c:pt idx="0">
                  <c:v>R_2016_s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Smooth_IR_all!$O$2:$O$26</c:f>
            </c:numRef>
          </c:val>
          <c:smooth val="0"/>
          <c:extLst>
            <c:ext xmlns:c16="http://schemas.microsoft.com/office/drawing/2014/chart" uri="{C3380CC4-5D6E-409C-BE32-E72D297353CC}">
              <c16:uniqueId val="{0000000D-717F-3948-97FB-E12217001AEB}"/>
            </c:ext>
          </c:extLst>
        </c:ser>
        <c:ser>
          <c:idx val="14"/>
          <c:order val="14"/>
          <c:tx>
            <c:strRef>
              <c:f>Smooth_IR_all!$P$1</c:f>
              <c:strCache>
                <c:ptCount val="1"/>
                <c:pt idx="0">
                  <c:v>R_2017_s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Smooth_IR_all!$P$2:$P$26</c:f>
            </c:numRef>
          </c:val>
          <c:smooth val="0"/>
          <c:extLst>
            <c:ext xmlns:c16="http://schemas.microsoft.com/office/drawing/2014/chart" uri="{C3380CC4-5D6E-409C-BE32-E72D297353CC}">
              <c16:uniqueId val="{0000000E-717F-3948-97FB-E12217001AEB}"/>
            </c:ext>
          </c:extLst>
        </c:ser>
        <c:ser>
          <c:idx val="15"/>
          <c:order val="15"/>
          <c:tx>
            <c:strRef>
              <c:f>Smooth_IR_all!$Q$1</c:f>
              <c:strCache>
                <c:ptCount val="1"/>
                <c:pt idx="0">
                  <c:v>R_2018_s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Smooth_IR_all!$Q$2:$Q$26</c:f>
            </c:numRef>
          </c:val>
          <c:smooth val="0"/>
          <c:extLst>
            <c:ext xmlns:c16="http://schemas.microsoft.com/office/drawing/2014/chart" uri="{C3380CC4-5D6E-409C-BE32-E72D297353CC}">
              <c16:uniqueId val="{0000000F-717F-3948-97FB-E12217001AEB}"/>
            </c:ext>
          </c:extLst>
        </c:ser>
        <c:ser>
          <c:idx val="16"/>
          <c:order val="16"/>
          <c:tx>
            <c:strRef>
              <c:f>Smooth_IR_all!$R$1</c:f>
              <c:strCache>
                <c:ptCount val="1"/>
                <c:pt idx="0">
                  <c:v>R_2019_s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Smooth_IR_all!$R$2:$R$26</c:f>
            </c:numRef>
          </c:val>
          <c:smooth val="0"/>
          <c:extLst>
            <c:ext xmlns:c16="http://schemas.microsoft.com/office/drawing/2014/chart" uri="{C3380CC4-5D6E-409C-BE32-E72D297353CC}">
              <c16:uniqueId val="{00000010-717F-3948-97FB-E12217001AEB}"/>
            </c:ext>
          </c:extLst>
        </c:ser>
        <c:ser>
          <c:idx val="17"/>
          <c:order val="17"/>
          <c:tx>
            <c:strRef>
              <c:f>Smooth_IR_all!$S$1</c:f>
              <c:strCache>
                <c:ptCount val="1"/>
                <c:pt idx="0">
                  <c:v>R_2020_s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Smooth_IR_all!$S$2:$S$26</c:f>
            </c:numRef>
          </c:val>
          <c:smooth val="0"/>
          <c:extLst>
            <c:ext xmlns:c16="http://schemas.microsoft.com/office/drawing/2014/chart" uri="{C3380CC4-5D6E-409C-BE32-E72D297353CC}">
              <c16:uniqueId val="{00000011-717F-3948-97FB-E12217001AEB}"/>
            </c:ext>
          </c:extLst>
        </c:ser>
        <c:ser>
          <c:idx val="18"/>
          <c:order val="18"/>
          <c:tx>
            <c:strRef>
              <c:f>Smooth_IR_all!$T$1</c:f>
              <c:strCache>
                <c:ptCount val="1"/>
                <c:pt idx="0">
                  <c:v>R_2021_s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Smooth_IR_all!$T$2:$T$26</c:f>
            </c:numRef>
          </c:val>
          <c:smooth val="0"/>
          <c:extLst>
            <c:ext xmlns:c16="http://schemas.microsoft.com/office/drawing/2014/chart" uri="{C3380CC4-5D6E-409C-BE32-E72D297353CC}">
              <c16:uniqueId val="{00000012-717F-3948-97FB-E12217001AEB}"/>
            </c:ext>
          </c:extLst>
        </c:ser>
        <c:ser>
          <c:idx val="19"/>
          <c:order val="19"/>
          <c:tx>
            <c:strRef>
              <c:f>Smooth_IR_all!$U$1</c:f>
              <c:strCache>
                <c:ptCount val="1"/>
                <c:pt idx="0">
                  <c:v>R_2022_s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Smooth_IR_all!$U$2:$U$26</c:f>
            </c:numRef>
          </c:val>
          <c:smooth val="0"/>
          <c:extLst>
            <c:ext xmlns:c16="http://schemas.microsoft.com/office/drawing/2014/chart" uri="{C3380CC4-5D6E-409C-BE32-E72D297353CC}">
              <c16:uniqueId val="{00000013-717F-3948-97FB-E12217001AEB}"/>
            </c:ext>
          </c:extLst>
        </c:ser>
        <c:ser>
          <c:idx val="20"/>
          <c:order val="20"/>
          <c:tx>
            <c:strRef>
              <c:f>Smooth_IR_all!$V$1</c:f>
              <c:strCache>
                <c:ptCount val="1"/>
                <c:pt idx="0">
                  <c:v>R_2023_s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Smooth_IR_all!$A$2:$A$26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Smooth_IR_all!$V$2:$V$26</c:f>
              <c:numCache>
                <c:formatCode>General</c:formatCode>
                <c:ptCount val="25"/>
                <c:pt idx="0">
                  <c:v>0.11107723999999999</c:v>
                </c:pt>
                <c:pt idx="1">
                  <c:v>0.13088912</c:v>
                </c:pt>
                <c:pt idx="2">
                  <c:v>0.150701</c:v>
                </c:pt>
                <c:pt idx="3">
                  <c:v>0.16433498999999999</c:v>
                </c:pt>
                <c:pt idx="4">
                  <c:v>0.1724193</c:v>
                </c:pt>
                <c:pt idx="5">
                  <c:v>0.17312121999999999</c:v>
                </c:pt>
                <c:pt idx="6">
                  <c:v>0.17154145000000001</c:v>
                </c:pt>
                <c:pt idx="7">
                  <c:v>0.16638038999999999</c:v>
                </c:pt>
                <c:pt idx="8">
                  <c:v>0.16195817000000001</c:v>
                </c:pt>
                <c:pt idx="9">
                  <c:v>0.15565151999999999</c:v>
                </c:pt>
                <c:pt idx="10">
                  <c:v>0.14881153999999999</c:v>
                </c:pt>
                <c:pt idx="11">
                  <c:v>0.13955321000000001</c:v>
                </c:pt>
                <c:pt idx="12">
                  <c:v>0.12893763</c:v>
                </c:pt>
                <c:pt idx="13">
                  <c:v>0.11790235</c:v>
                </c:pt>
                <c:pt idx="14">
                  <c:v>0.10585369</c:v>
                </c:pt>
                <c:pt idx="15">
                  <c:v>9.2558319999999999E-2</c:v>
                </c:pt>
                <c:pt idx="16">
                  <c:v>7.9680059999999997E-2</c:v>
                </c:pt>
                <c:pt idx="17">
                  <c:v>6.8721450000000003E-2</c:v>
                </c:pt>
                <c:pt idx="18">
                  <c:v>5.9010479999999997E-2</c:v>
                </c:pt>
                <c:pt idx="19">
                  <c:v>5.1323710000000002E-2</c:v>
                </c:pt>
                <c:pt idx="20">
                  <c:v>4.602121E-2</c:v>
                </c:pt>
                <c:pt idx="21">
                  <c:v>4.3123759999999997E-2</c:v>
                </c:pt>
                <c:pt idx="22">
                  <c:v>4.042813E-2</c:v>
                </c:pt>
                <c:pt idx="23">
                  <c:v>3.8015590000000002E-2</c:v>
                </c:pt>
                <c:pt idx="24">
                  <c:v>3.5603049999999997E-2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17F-3948-97FB-E1221700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064224"/>
        <c:axId val="1117012144"/>
      </c:lineChart>
      <c:catAx>
        <c:axId val="106006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117012144"/>
        <c:crosses val="autoZero"/>
        <c:auto val="1"/>
        <c:lblAlgn val="ctr"/>
        <c:lblOffset val="100"/>
        <c:noMultiLvlLbl val="0"/>
      </c:catAx>
      <c:valAx>
        <c:axId val="111701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06006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Smooth_IR_all!$B$1</c:f>
              <c:strCache>
                <c:ptCount val="1"/>
                <c:pt idx="0">
                  <c:v>R_2003_s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Smooth_IR_all!$B$29:$B$53</c:f>
              <c:numCache>
                <c:formatCode>General</c:formatCode>
                <c:ptCount val="25"/>
                <c:pt idx="0">
                  <c:v>1.5684779999999999E-2</c:v>
                </c:pt>
                <c:pt idx="1">
                  <c:v>2.317574E-2</c:v>
                </c:pt>
                <c:pt idx="2">
                  <c:v>3.066669E-2</c:v>
                </c:pt>
                <c:pt idx="3">
                  <c:v>3.799628E-2</c:v>
                </c:pt>
                <c:pt idx="4">
                  <c:v>4.5932599999999997E-2</c:v>
                </c:pt>
                <c:pt idx="5">
                  <c:v>5.1623309999999999E-2</c:v>
                </c:pt>
                <c:pt idx="6">
                  <c:v>5.641264E-2</c:v>
                </c:pt>
                <c:pt idx="7">
                  <c:v>5.7000750000000003E-2</c:v>
                </c:pt>
                <c:pt idx="8">
                  <c:v>5.4866249999999998E-2</c:v>
                </c:pt>
                <c:pt idx="9">
                  <c:v>4.783954E-2</c:v>
                </c:pt>
                <c:pt idx="10">
                  <c:v>4.1765480000000001E-2</c:v>
                </c:pt>
                <c:pt idx="11">
                  <c:v>3.4858849999999997E-2</c:v>
                </c:pt>
                <c:pt idx="12">
                  <c:v>3.0340389999999998E-2</c:v>
                </c:pt>
                <c:pt idx="13">
                  <c:v>2.7987829999999998E-2</c:v>
                </c:pt>
                <c:pt idx="14">
                  <c:v>2.8240810000000002E-2</c:v>
                </c:pt>
                <c:pt idx="15">
                  <c:v>2.7610369999999999E-2</c:v>
                </c:pt>
                <c:pt idx="16">
                  <c:v>2.7546040000000001E-2</c:v>
                </c:pt>
                <c:pt idx="17">
                  <c:v>2.7498100000000001E-2</c:v>
                </c:pt>
                <c:pt idx="18">
                  <c:v>2.660618E-2</c:v>
                </c:pt>
                <c:pt idx="19">
                  <c:v>2.5800590000000002E-2</c:v>
                </c:pt>
                <c:pt idx="20">
                  <c:v>2.55464E-2</c:v>
                </c:pt>
                <c:pt idx="21">
                  <c:v>2.5090660000000001E-2</c:v>
                </c:pt>
                <c:pt idx="22">
                  <c:v>2.4615709999999999E-2</c:v>
                </c:pt>
                <c:pt idx="23">
                  <c:v>2.4205620000000001E-2</c:v>
                </c:pt>
                <c:pt idx="24">
                  <c:v>2.3795529999999999E-2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4D-1040-A655-3398B6DE48B9}"/>
            </c:ext>
          </c:extLst>
        </c:ser>
        <c:ser>
          <c:idx val="1"/>
          <c:order val="1"/>
          <c:tx>
            <c:strRef>
              <c:f>Smooth_IR_all!$C$1</c:f>
              <c:strCache>
                <c:ptCount val="1"/>
                <c:pt idx="0">
                  <c:v>R_2004_s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Smooth_IR_all!$C$29:$C$53</c:f>
            </c:numRef>
          </c:val>
          <c:smooth val="0"/>
          <c:extLst>
            <c:ext xmlns:c16="http://schemas.microsoft.com/office/drawing/2014/chart" uri="{C3380CC4-5D6E-409C-BE32-E72D297353CC}">
              <c16:uniqueId val="{00000001-8A4D-1040-A655-3398B6DE48B9}"/>
            </c:ext>
          </c:extLst>
        </c:ser>
        <c:ser>
          <c:idx val="2"/>
          <c:order val="2"/>
          <c:tx>
            <c:strRef>
              <c:f>Smooth_IR_all!$D$1</c:f>
              <c:strCache>
                <c:ptCount val="1"/>
                <c:pt idx="0">
                  <c:v>R_2005_s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Smooth_IR_all!$D$29:$D$53</c:f>
            </c:numRef>
          </c:val>
          <c:smooth val="0"/>
          <c:extLst>
            <c:ext xmlns:c16="http://schemas.microsoft.com/office/drawing/2014/chart" uri="{C3380CC4-5D6E-409C-BE32-E72D297353CC}">
              <c16:uniqueId val="{00000002-8A4D-1040-A655-3398B6DE48B9}"/>
            </c:ext>
          </c:extLst>
        </c:ser>
        <c:ser>
          <c:idx val="3"/>
          <c:order val="3"/>
          <c:tx>
            <c:strRef>
              <c:f>Smooth_IR_all!$E$1</c:f>
              <c:strCache>
                <c:ptCount val="1"/>
                <c:pt idx="0">
                  <c:v>R_2006_s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Smooth_IR_all!$E$29:$E$53</c:f>
            </c:numRef>
          </c:val>
          <c:smooth val="0"/>
          <c:extLst>
            <c:ext xmlns:c16="http://schemas.microsoft.com/office/drawing/2014/chart" uri="{C3380CC4-5D6E-409C-BE32-E72D297353CC}">
              <c16:uniqueId val="{00000003-8A4D-1040-A655-3398B6DE48B9}"/>
            </c:ext>
          </c:extLst>
        </c:ser>
        <c:ser>
          <c:idx val="4"/>
          <c:order val="4"/>
          <c:tx>
            <c:strRef>
              <c:f>Smooth_IR_all!$F$1</c:f>
              <c:strCache>
                <c:ptCount val="1"/>
                <c:pt idx="0">
                  <c:v>R_2007_s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Smooth_IR_all!$F$29:$F$53</c:f>
            </c:numRef>
          </c:val>
          <c:smooth val="0"/>
          <c:extLst>
            <c:ext xmlns:c16="http://schemas.microsoft.com/office/drawing/2014/chart" uri="{C3380CC4-5D6E-409C-BE32-E72D297353CC}">
              <c16:uniqueId val="{00000004-8A4D-1040-A655-3398B6DE48B9}"/>
            </c:ext>
          </c:extLst>
        </c:ser>
        <c:ser>
          <c:idx val="5"/>
          <c:order val="5"/>
          <c:tx>
            <c:strRef>
              <c:f>Smooth_IR_all!$G$1</c:f>
              <c:strCache>
                <c:ptCount val="1"/>
                <c:pt idx="0">
                  <c:v>R_2008_s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Smooth_IR_all!$G$29:$G$53</c:f>
            </c:numRef>
          </c:val>
          <c:smooth val="0"/>
          <c:extLst>
            <c:ext xmlns:c16="http://schemas.microsoft.com/office/drawing/2014/chart" uri="{C3380CC4-5D6E-409C-BE32-E72D297353CC}">
              <c16:uniqueId val="{00000005-8A4D-1040-A655-3398B6DE48B9}"/>
            </c:ext>
          </c:extLst>
        </c:ser>
        <c:ser>
          <c:idx val="6"/>
          <c:order val="6"/>
          <c:tx>
            <c:strRef>
              <c:f>Smooth_IR_all!$H$1</c:f>
              <c:strCache>
                <c:ptCount val="1"/>
                <c:pt idx="0">
                  <c:v>R_2009_s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Smooth_IR_all!$H$29:$H$53</c:f>
            </c:numRef>
          </c:val>
          <c:smooth val="0"/>
          <c:extLst>
            <c:ext xmlns:c16="http://schemas.microsoft.com/office/drawing/2014/chart" uri="{C3380CC4-5D6E-409C-BE32-E72D297353CC}">
              <c16:uniqueId val="{00000006-8A4D-1040-A655-3398B6DE48B9}"/>
            </c:ext>
          </c:extLst>
        </c:ser>
        <c:ser>
          <c:idx val="7"/>
          <c:order val="7"/>
          <c:tx>
            <c:strRef>
              <c:f>Smooth_IR_all!$I$1</c:f>
              <c:strCache>
                <c:ptCount val="1"/>
                <c:pt idx="0">
                  <c:v>R_2010_s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Smooth_IR_all!$I$29:$I$53</c:f>
            </c:numRef>
          </c:val>
          <c:smooth val="0"/>
          <c:extLst>
            <c:ext xmlns:c16="http://schemas.microsoft.com/office/drawing/2014/chart" uri="{C3380CC4-5D6E-409C-BE32-E72D297353CC}">
              <c16:uniqueId val="{00000007-8A4D-1040-A655-3398B6DE48B9}"/>
            </c:ext>
          </c:extLst>
        </c:ser>
        <c:ser>
          <c:idx val="8"/>
          <c:order val="8"/>
          <c:tx>
            <c:strRef>
              <c:f>Smooth_IR_all!$J$1</c:f>
              <c:strCache>
                <c:ptCount val="1"/>
                <c:pt idx="0">
                  <c:v>R_2011_s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Smooth_IR_all!$J$29:$J$53</c:f>
            </c:numRef>
          </c:val>
          <c:smooth val="0"/>
          <c:extLst>
            <c:ext xmlns:c16="http://schemas.microsoft.com/office/drawing/2014/chart" uri="{C3380CC4-5D6E-409C-BE32-E72D297353CC}">
              <c16:uniqueId val="{00000008-8A4D-1040-A655-3398B6DE48B9}"/>
            </c:ext>
          </c:extLst>
        </c:ser>
        <c:ser>
          <c:idx val="9"/>
          <c:order val="9"/>
          <c:tx>
            <c:strRef>
              <c:f>Smooth_IR_all!$K$1</c:f>
              <c:strCache>
                <c:ptCount val="1"/>
                <c:pt idx="0">
                  <c:v>R_2012_s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Smooth_IR_all!$K$29:$K$53</c:f>
            </c:numRef>
          </c:val>
          <c:smooth val="0"/>
          <c:extLst>
            <c:ext xmlns:c16="http://schemas.microsoft.com/office/drawing/2014/chart" uri="{C3380CC4-5D6E-409C-BE32-E72D297353CC}">
              <c16:uniqueId val="{00000009-8A4D-1040-A655-3398B6DE48B9}"/>
            </c:ext>
          </c:extLst>
        </c:ser>
        <c:ser>
          <c:idx val="10"/>
          <c:order val="10"/>
          <c:tx>
            <c:strRef>
              <c:f>Smooth_IR_all!$L$1</c:f>
              <c:strCache>
                <c:ptCount val="1"/>
                <c:pt idx="0">
                  <c:v>R_2013_s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Smooth_IR_all!$L$29:$L$53</c:f>
              <c:numCache>
                <c:formatCode>General</c:formatCode>
                <c:ptCount val="25"/>
                <c:pt idx="0">
                  <c:v>4.9503779999999997E-2</c:v>
                </c:pt>
                <c:pt idx="1">
                  <c:v>5.6818349999999997E-2</c:v>
                </c:pt>
                <c:pt idx="2">
                  <c:v>6.4132910000000001E-2</c:v>
                </c:pt>
                <c:pt idx="3">
                  <c:v>7.0349850000000005E-2</c:v>
                </c:pt>
                <c:pt idx="4">
                  <c:v>7.4892340000000002E-2</c:v>
                </c:pt>
                <c:pt idx="5">
                  <c:v>7.8223319999999999E-2</c:v>
                </c:pt>
                <c:pt idx="6">
                  <c:v>7.8583490000000006E-2</c:v>
                </c:pt>
                <c:pt idx="7">
                  <c:v>7.6343400000000006E-2</c:v>
                </c:pt>
                <c:pt idx="8">
                  <c:v>7.1957800000000002E-2</c:v>
                </c:pt>
                <c:pt idx="9">
                  <c:v>6.7018579999999994E-2</c:v>
                </c:pt>
                <c:pt idx="10">
                  <c:v>6.0824740000000002E-2</c:v>
                </c:pt>
                <c:pt idx="11">
                  <c:v>5.4841760000000003E-2</c:v>
                </c:pt>
                <c:pt idx="12">
                  <c:v>4.8807650000000001E-2</c:v>
                </c:pt>
                <c:pt idx="13">
                  <c:v>4.3313650000000002E-2</c:v>
                </c:pt>
                <c:pt idx="14">
                  <c:v>3.7946729999999998E-2</c:v>
                </c:pt>
                <c:pt idx="15">
                  <c:v>3.2682589999999997E-2</c:v>
                </c:pt>
                <c:pt idx="16">
                  <c:v>2.7467350000000001E-2</c:v>
                </c:pt>
                <c:pt idx="17">
                  <c:v>2.2807600000000001E-2</c:v>
                </c:pt>
                <c:pt idx="18">
                  <c:v>1.792359E-2</c:v>
                </c:pt>
                <c:pt idx="19">
                  <c:v>1.393084E-2</c:v>
                </c:pt>
                <c:pt idx="20">
                  <c:v>1.0725149999999999E-2</c:v>
                </c:pt>
                <c:pt idx="21">
                  <c:v>8.5807000000000001E-3</c:v>
                </c:pt>
                <c:pt idx="22">
                  <c:v>7.0463699999999997E-3</c:v>
                </c:pt>
                <c:pt idx="23">
                  <c:v>6.8262599999999998E-3</c:v>
                </c:pt>
                <c:pt idx="24">
                  <c:v>6.6061399999999999E-3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A4D-1040-A655-3398B6DE48B9}"/>
            </c:ext>
          </c:extLst>
        </c:ser>
        <c:ser>
          <c:idx val="11"/>
          <c:order val="11"/>
          <c:tx>
            <c:strRef>
              <c:f>Smooth_IR_all!$M$1</c:f>
              <c:strCache>
                <c:ptCount val="1"/>
                <c:pt idx="0">
                  <c:v>R_2014_s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Smooth_IR_all!$M$29:$M$53</c:f>
            </c:numRef>
          </c:val>
          <c:smooth val="0"/>
          <c:extLst>
            <c:ext xmlns:c16="http://schemas.microsoft.com/office/drawing/2014/chart" uri="{C3380CC4-5D6E-409C-BE32-E72D297353CC}">
              <c16:uniqueId val="{0000000B-8A4D-1040-A655-3398B6DE48B9}"/>
            </c:ext>
          </c:extLst>
        </c:ser>
        <c:ser>
          <c:idx val="12"/>
          <c:order val="12"/>
          <c:tx>
            <c:strRef>
              <c:f>Smooth_IR_all!$N$1</c:f>
              <c:strCache>
                <c:ptCount val="1"/>
                <c:pt idx="0">
                  <c:v>R_2015_s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Smooth_IR_all!$N$29:$N$53</c:f>
            </c:numRef>
          </c:val>
          <c:smooth val="0"/>
          <c:extLst>
            <c:ext xmlns:c16="http://schemas.microsoft.com/office/drawing/2014/chart" uri="{C3380CC4-5D6E-409C-BE32-E72D297353CC}">
              <c16:uniqueId val="{0000000C-8A4D-1040-A655-3398B6DE48B9}"/>
            </c:ext>
          </c:extLst>
        </c:ser>
        <c:ser>
          <c:idx val="13"/>
          <c:order val="13"/>
          <c:tx>
            <c:strRef>
              <c:f>Smooth_IR_all!$O$1</c:f>
              <c:strCache>
                <c:ptCount val="1"/>
                <c:pt idx="0">
                  <c:v>R_2016_s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Smooth_IR_all!$O$29:$O$53</c:f>
            </c:numRef>
          </c:val>
          <c:smooth val="0"/>
          <c:extLst>
            <c:ext xmlns:c16="http://schemas.microsoft.com/office/drawing/2014/chart" uri="{C3380CC4-5D6E-409C-BE32-E72D297353CC}">
              <c16:uniqueId val="{0000000D-8A4D-1040-A655-3398B6DE48B9}"/>
            </c:ext>
          </c:extLst>
        </c:ser>
        <c:ser>
          <c:idx val="14"/>
          <c:order val="14"/>
          <c:tx>
            <c:strRef>
              <c:f>Smooth_IR_all!$P$1</c:f>
              <c:strCache>
                <c:ptCount val="1"/>
                <c:pt idx="0">
                  <c:v>R_2017_s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Smooth_IR_all!$P$29:$P$53</c:f>
            </c:numRef>
          </c:val>
          <c:smooth val="0"/>
          <c:extLst>
            <c:ext xmlns:c16="http://schemas.microsoft.com/office/drawing/2014/chart" uri="{C3380CC4-5D6E-409C-BE32-E72D297353CC}">
              <c16:uniqueId val="{0000000E-8A4D-1040-A655-3398B6DE48B9}"/>
            </c:ext>
          </c:extLst>
        </c:ser>
        <c:ser>
          <c:idx val="15"/>
          <c:order val="15"/>
          <c:tx>
            <c:strRef>
              <c:f>Smooth_IR_all!$Q$1</c:f>
              <c:strCache>
                <c:ptCount val="1"/>
                <c:pt idx="0">
                  <c:v>R_2018_s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Smooth_IR_all!$Q$29:$Q$53</c:f>
            </c:numRef>
          </c:val>
          <c:smooth val="0"/>
          <c:extLst>
            <c:ext xmlns:c16="http://schemas.microsoft.com/office/drawing/2014/chart" uri="{C3380CC4-5D6E-409C-BE32-E72D297353CC}">
              <c16:uniqueId val="{0000000F-8A4D-1040-A655-3398B6DE48B9}"/>
            </c:ext>
          </c:extLst>
        </c:ser>
        <c:ser>
          <c:idx val="16"/>
          <c:order val="16"/>
          <c:tx>
            <c:strRef>
              <c:f>Smooth_IR_all!$R$1</c:f>
              <c:strCache>
                <c:ptCount val="1"/>
                <c:pt idx="0">
                  <c:v>R_2019_s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Smooth_IR_all!$R$29:$R$53</c:f>
            </c:numRef>
          </c:val>
          <c:smooth val="0"/>
          <c:extLst>
            <c:ext xmlns:c16="http://schemas.microsoft.com/office/drawing/2014/chart" uri="{C3380CC4-5D6E-409C-BE32-E72D297353CC}">
              <c16:uniqueId val="{00000010-8A4D-1040-A655-3398B6DE48B9}"/>
            </c:ext>
          </c:extLst>
        </c:ser>
        <c:ser>
          <c:idx val="17"/>
          <c:order val="17"/>
          <c:tx>
            <c:strRef>
              <c:f>Smooth_IR_all!$S$1</c:f>
              <c:strCache>
                <c:ptCount val="1"/>
                <c:pt idx="0">
                  <c:v>R_2020_s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Smooth_IR_all!$S$29:$S$53</c:f>
            </c:numRef>
          </c:val>
          <c:smooth val="0"/>
          <c:extLst>
            <c:ext xmlns:c16="http://schemas.microsoft.com/office/drawing/2014/chart" uri="{C3380CC4-5D6E-409C-BE32-E72D297353CC}">
              <c16:uniqueId val="{00000011-8A4D-1040-A655-3398B6DE48B9}"/>
            </c:ext>
          </c:extLst>
        </c:ser>
        <c:ser>
          <c:idx val="18"/>
          <c:order val="18"/>
          <c:tx>
            <c:strRef>
              <c:f>Smooth_IR_all!$T$1</c:f>
              <c:strCache>
                <c:ptCount val="1"/>
                <c:pt idx="0">
                  <c:v>R_2021_s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Smooth_IR_all!$T$29:$T$53</c:f>
            </c:numRef>
          </c:val>
          <c:smooth val="0"/>
          <c:extLst>
            <c:ext xmlns:c16="http://schemas.microsoft.com/office/drawing/2014/chart" uri="{C3380CC4-5D6E-409C-BE32-E72D297353CC}">
              <c16:uniqueId val="{00000012-8A4D-1040-A655-3398B6DE48B9}"/>
            </c:ext>
          </c:extLst>
        </c:ser>
        <c:ser>
          <c:idx val="19"/>
          <c:order val="19"/>
          <c:tx>
            <c:strRef>
              <c:f>Smooth_IR_all!$U$1</c:f>
              <c:strCache>
                <c:ptCount val="1"/>
                <c:pt idx="0">
                  <c:v>R_2022_s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Smooth_IR_all!$U$29:$U$53</c:f>
            </c:numRef>
          </c:val>
          <c:smooth val="0"/>
          <c:extLst>
            <c:ext xmlns:c16="http://schemas.microsoft.com/office/drawing/2014/chart" uri="{C3380CC4-5D6E-409C-BE32-E72D297353CC}">
              <c16:uniqueId val="{00000013-8A4D-1040-A655-3398B6DE48B9}"/>
            </c:ext>
          </c:extLst>
        </c:ser>
        <c:ser>
          <c:idx val="20"/>
          <c:order val="20"/>
          <c:tx>
            <c:strRef>
              <c:f>Smooth_IR_all!$V$1</c:f>
              <c:strCache>
                <c:ptCount val="1"/>
                <c:pt idx="0">
                  <c:v>R_2023_s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Smooth_IR_all!$A$29:$A$53</c:f>
              <c:numCache>
                <c:formatCode>General</c:formatCode>
                <c:ptCount val="2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</c:numCache>
            </c:numRef>
          </c:cat>
          <c:val>
            <c:numRef>
              <c:f>Smooth_IR_all!$V$29:$V$53</c:f>
              <c:numCache>
                <c:formatCode>General</c:formatCode>
                <c:ptCount val="25"/>
                <c:pt idx="0">
                  <c:v>3.210669E-2</c:v>
                </c:pt>
                <c:pt idx="1">
                  <c:v>3.4900729999999998E-2</c:v>
                </c:pt>
                <c:pt idx="2">
                  <c:v>3.7694760000000001E-2</c:v>
                </c:pt>
                <c:pt idx="3">
                  <c:v>4.045729E-2</c:v>
                </c:pt>
                <c:pt idx="4">
                  <c:v>4.3684140000000003E-2</c:v>
                </c:pt>
                <c:pt idx="5">
                  <c:v>4.689894E-2</c:v>
                </c:pt>
                <c:pt idx="6">
                  <c:v>5.0350230000000003E-2</c:v>
                </c:pt>
                <c:pt idx="7">
                  <c:v>5.3385259999999997E-2</c:v>
                </c:pt>
                <c:pt idx="8">
                  <c:v>5.598736E-2</c:v>
                </c:pt>
                <c:pt idx="9">
                  <c:v>5.6946049999999998E-2</c:v>
                </c:pt>
                <c:pt idx="10">
                  <c:v>5.6806089999999997E-2</c:v>
                </c:pt>
                <c:pt idx="11">
                  <c:v>5.4904149999999999E-2</c:v>
                </c:pt>
                <c:pt idx="12">
                  <c:v>5.1557110000000003E-2</c:v>
                </c:pt>
                <c:pt idx="13">
                  <c:v>4.6753830000000003E-2</c:v>
                </c:pt>
                <c:pt idx="14">
                  <c:v>4.1732140000000001E-2</c:v>
                </c:pt>
                <c:pt idx="15">
                  <c:v>3.6333190000000001E-2</c:v>
                </c:pt>
                <c:pt idx="16">
                  <c:v>3.0802759999999998E-2</c:v>
                </c:pt>
                <c:pt idx="17">
                  <c:v>2.5604689999999999E-2</c:v>
                </c:pt>
                <c:pt idx="18">
                  <c:v>2.100848E-2</c:v>
                </c:pt>
                <c:pt idx="19">
                  <c:v>1.7215100000000001E-2</c:v>
                </c:pt>
                <c:pt idx="20">
                  <c:v>1.449552E-2</c:v>
                </c:pt>
                <c:pt idx="21">
                  <c:v>1.3805670000000001E-2</c:v>
                </c:pt>
                <c:pt idx="22">
                  <c:v>1.4868640000000001E-2</c:v>
                </c:pt>
                <c:pt idx="23">
                  <c:v>1.7229709999999999E-2</c:v>
                </c:pt>
                <c:pt idx="24">
                  <c:v>1.959079E-2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8A4D-1040-A655-3398B6DE4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064224"/>
        <c:axId val="1117012144"/>
      </c:lineChart>
      <c:catAx>
        <c:axId val="106006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117012144"/>
        <c:crosses val="autoZero"/>
        <c:auto val="1"/>
        <c:lblAlgn val="ctr"/>
        <c:lblOffset val="100"/>
        <c:noMultiLvlLbl val="0"/>
      </c:catAx>
      <c:valAx>
        <c:axId val="111701214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L"/>
          </a:p>
        </c:txPr>
        <c:crossAx val="106006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581410851361681E-2"/>
          <c:y val="0.85143437091741436"/>
          <c:w val="0.76054025964747374"/>
          <c:h val="9.127690619974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'wykres 3_graph 3'!$B$4:$C$13</cx:f>
        <cx:lvl ptCount="10">
          <cx:pt idx="1">employment</cx:pt>
          <cx:pt idx="2">study</cx:pt>
          <cx:pt idx="3">household and family care</cx:pt>
          <cx:pt idx="4">voluntary work, informal help to others, religious activities                                                                                                                                 </cx:pt>
          <cx:pt idx="5">mass media</cx:pt>
          <cx:pt idx="6">social life and entertainment</cx:pt>
          <cx:pt idx="7">hobbies, computing and using the Internet  </cx:pt>
          <cx:pt idx="8">sports and outdoor activities</cx:pt>
        </cx:lvl>
        <cx:lvl ptCount="10">
          <cx:pt idx="0">personal care</cx:pt>
          <cx:pt idx="1">duties</cx:pt>
          <cx:pt idx="5">leisure</cx:pt>
          <cx:pt idx="9">travel and unspecified time use</cx:pt>
        </cx:lvl>
      </cx:strDim>
      <cx:numDim type="size">
        <cx:f>'wykres 3_graph 3'!$D$4:$D$13</cx:f>
        <cx:lvl ptCount="10" formatCode="Standardowy">
          <cx:pt idx="0">48.700000000000003</cx:pt>
          <cx:pt idx="1">10.199999999999999</cx:pt>
          <cx:pt idx="2">0.80000000000000004</cx:pt>
          <cx:pt idx="3">18.199999999999999</cx:pt>
          <cx:pt idx="4">1.5</cx:pt>
          <cx:pt idx="5">8.5999999999999996</cx:pt>
          <cx:pt idx="6">4.5999999999999996</cx:pt>
          <cx:pt idx="7">1.3999999999999999</cx:pt>
          <cx:pt idx="8">1.5</cx:pt>
          <cx:pt idx="9">4.5</cx:pt>
        </cx:lvl>
      </cx:numDim>
    </cx:data>
  </cx:chartData>
  <cx:chart>
    <cx:plotArea>
      <cx:plotAreaRegion>
        <cx:series layoutId="treemap" uniqueId="{C60E181F-56D5-41E5-8DE4-C58B367AFCF7}">
          <cx:tx>
            <cx:txData>
              <cx:f>'wykres 3_graph 3'!$D$3</cx:f>
              <cx:v>Women</cx:v>
            </cx:txData>
          </cx:tx>
          <cx:dataPt idx="2">
            <cx:spPr>
              <a:solidFill>
                <a:srgbClr val="3C3C3C">
                  <a:lumMod val="40000"/>
                  <a:lumOff val="60000"/>
                </a:srgbClr>
              </a:solidFill>
            </cx:spPr>
          </cx:dataPt>
          <cx:dataPt idx="4">
            <cx:spPr>
              <a:solidFill>
                <a:srgbClr val="00B050"/>
              </a:solidFill>
            </cx:spPr>
          </cx:dataPt>
          <cx:dataLabels pos="inEnd"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pl-PL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'wykres 3_graph 3'!$B$4:$C$13</cx:f>
        <cx:lvl ptCount="10">
          <cx:pt idx="1">employment</cx:pt>
          <cx:pt idx="2">study</cx:pt>
          <cx:pt idx="3">household and family care</cx:pt>
          <cx:pt idx="4">voluntary work, informal help to others, religious activities                                                                                                                                 </cx:pt>
          <cx:pt idx="5">mass media</cx:pt>
          <cx:pt idx="6">social life and entertainment</cx:pt>
          <cx:pt idx="7">hobbies, computing and using the Internet  </cx:pt>
          <cx:pt idx="8">sports and outdoor activities</cx:pt>
        </cx:lvl>
        <cx:lvl ptCount="10">
          <cx:pt idx="0">personal care</cx:pt>
          <cx:pt idx="1">duties</cx:pt>
          <cx:pt idx="5">leisure</cx:pt>
          <cx:pt idx="9">travel and unspecified time use</cx:pt>
        </cx:lvl>
      </cx:strDim>
      <cx:numDim type="size">
        <cx:f>'wykres 3_graph 3'!$E$4:$E$13</cx:f>
        <cx:lvl ptCount="10" formatCode="Standardowy">
          <cx:pt idx="0">46.399999999999999</cx:pt>
          <cx:pt idx="1">16.399999999999999</cx:pt>
          <cx:pt idx="2">0.69999999999999996</cx:pt>
          <cx:pt idx="3">11.199999999999999</cx:pt>
          <cx:pt idx="4">1</cx:pt>
          <cx:pt idx="5">10.5</cx:pt>
          <cx:pt idx="6">4.4000000000000004</cx:pt>
          <cx:pt idx="7">2.5</cx:pt>
          <cx:pt idx="8">2</cx:pt>
          <cx:pt idx="9">4.7999999999999998</cx:pt>
        </cx:lvl>
      </cx:numDim>
    </cx:data>
  </cx:chartData>
  <cx:chart>
    <cx:plotArea>
      <cx:plotAreaRegion>
        <cx:series layoutId="treemap" uniqueId="{52577FED-CD97-493A-9F2A-C175C7B55DFD}">
          <cx:tx>
            <cx:txData>
              <cx:f>'wykres 3_graph 3'!$E$3</cx:f>
              <cx:v>Men</cx:v>
            </cx:txData>
          </cx:tx>
          <cx:dataPt idx="2">
            <cx:spPr>
              <a:solidFill>
                <a:srgbClr val="3C3C3C">
                  <a:lumMod val="40000"/>
                  <a:lumOff val="60000"/>
                </a:srgbClr>
              </a:solidFill>
            </cx:spPr>
          </cx:dataPt>
          <cx:dataPt idx="4">
            <cx:spPr>
              <a:solidFill>
                <a:srgbClr val="00B050"/>
              </a:solidFill>
            </cx:spPr>
          </cx:dataPt>
          <cx:dataLabels pos="inEnd"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EA68-7253-524B-B7ED-D84A80ED135C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19C5-210B-4442-9E66-7227A66DC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49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9C27-A09B-3E44-9DB8-8913E8D55002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3B1A-C82D-994E-B408-6CCFE3DECA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7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 descr="logoSG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-ogol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Obraz 5" descr="SGH_piramida-ogol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931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044000" y="3181996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0876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0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7999" y="1187302"/>
            <a:ext cx="7773417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917575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917575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120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3661120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3661120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404391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6" name="Symbol zastępczy obrazu 8"/>
          <p:cNvSpPr>
            <a:spLocks noGrp="1"/>
          </p:cNvSpPr>
          <p:nvPr>
            <p:ph type="pic" sz="quarter" idx="17"/>
          </p:nvPr>
        </p:nvSpPr>
        <p:spPr>
          <a:xfrm>
            <a:off x="6404391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6404391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135438" cy="284003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62475" y="1270000"/>
            <a:ext cx="4129088" cy="28400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683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8000" y="1043751"/>
            <a:ext cx="77688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7896328" y="4586443"/>
            <a:ext cx="7950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800" dirty="0" err="1">
                <a:solidFill>
                  <a:srgbClr val="007481"/>
                </a:solidFill>
                <a:latin typeface="Open Sans Regular"/>
                <a:cs typeface="Open Sans Regular"/>
              </a:rPr>
              <a:t>www.sgh.waw.pl</a:t>
            </a:r>
            <a:endParaRPr lang="pl-PL" sz="800" dirty="0">
              <a:solidFill>
                <a:srgbClr val="007481"/>
              </a:solidFill>
              <a:latin typeface="Open Sans Regular"/>
              <a:cs typeface="Open Sans Regular"/>
            </a:endParaRPr>
          </a:p>
        </p:txBody>
      </p:sp>
      <p:pic>
        <p:nvPicPr>
          <p:cNvPr id="9" name="Obraz 8" descr="SGH_male-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3" y="4601068"/>
            <a:ext cx="395520" cy="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54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Open Sans Regular"/>
          <a:ea typeface="+mj-ea"/>
          <a:cs typeface="Open Sans Regular"/>
        </a:defRPr>
      </a:lvl1pPr>
    </p:titleStyle>
    <p:bodyStyle>
      <a:lvl1pPr marL="216000" indent="-216000" algn="l" defTabSz="4572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»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microsoft.com/office/2014/relationships/chartEx" Target="../charts/chartEx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873" y="2524064"/>
            <a:ext cx="7541112" cy="1102519"/>
          </a:xfrm>
        </p:spPr>
        <p:txBody>
          <a:bodyPr>
            <a:noAutofit/>
          </a:bodyPr>
          <a:lstStyle/>
          <a:p>
            <a:r>
              <a:rPr lang="en-US" sz="2800" dirty="0"/>
              <a:t>Changing Patterns of Female Employment in Poland</a:t>
            </a:r>
            <a:r>
              <a:rPr lang="pl-PL" sz="2800" dirty="0"/>
              <a:t> – </a:t>
            </a:r>
            <a:r>
              <a:rPr lang="pl-PL" sz="2800" dirty="0" err="1"/>
              <a:t>paid</a:t>
            </a:r>
            <a:r>
              <a:rPr lang="pl-PL" sz="2800" dirty="0"/>
              <a:t> vs </a:t>
            </a:r>
            <a:r>
              <a:rPr lang="pl-PL" sz="2800" dirty="0" err="1"/>
              <a:t>unpaid</a:t>
            </a:r>
            <a:r>
              <a:rPr lang="pl-PL" sz="2800" dirty="0"/>
              <a:t> </a:t>
            </a:r>
            <a:r>
              <a:rPr lang="pl-PL" sz="2800" dirty="0" err="1"/>
              <a:t>work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4036291"/>
            <a:ext cx="6400800" cy="444188"/>
          </a:xfrm>
        </p:spPr>
        <p:txBody>
          <a:bodyPr>
            <a:normAutofit/>
          </a:bodyPr>
          <a:lstStyle/>
          <a:p>
            <a:r>
              <a:rPr lang="pl-PL" sz="1800" b="1" dirty="0"/>
              <a:t>Agnieszka Chłoń-Domińczak and Paweł Strzelecki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07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0B3E91-7ECD-AFDE-F744-DC7CDBBF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APC </a:t>
            </a:r>
            <a:r>
              <a:rPr lang="pl-PL" sz="2400" dirty="0" err="1"/>
              <a:t>decomposition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1800" dirty="0" err="1"/>
              <a:t>Share</a:t>
            </a:r>
            <a:r>
              <a:rPr lang="pl-PL" sz="1800" dirty="0"/>
              <a:t> of </a:t>
            </a:r>
            <a:r>
              <a:rPr lang="pl-PL" sz="1800" dirty="0" err="1"/>
              <a:t>inactive</a:t>
            </a:r>
            <a:r>
              <a:rPr lang="pl-PL" sz="1800" dirty="0"/>
              <a:t> </a:t>
            </a:r>
            <a:r>
              <a:rPr lang="pl-PL" sz="1800" dirty="0" err="1"/>
              <a:t>women</a:t>
            </a:r>
            <a:r>
              <a:rPr lang="pl-PL" sz="1800" dirty="0"/>
              <a:t> </a:t>
            </a:r>
            <a:r>
              <a:rPr lang="pl-PL" sz="1800" dirty="0" err="1"/>
              <a:t>due</a:t>
            </a:r>
            <a:r>
              <a:rPr lang="pl-PL" sz="1800" dirty="0"/>
              <a:t> to family </a:t>
            </a:r>
            <a:r>
              <a:rPr lang="pl-PL" sz="1800" dirty="0" err="1"/>
              <a:t>care</a:t>
            </a:r>
            <a:r>
              <a:rPr lang="pl-PL" sz="1800" dirty="0"/>
              <a:t> with </a:t>
            </a:r>
            <a:r>
              <a:rPr lang="pl-PL" sz="1800" dirty="0" err="1"/>
              <a:t>higher</a:t>
            </a:r>
            <a:r>
              <a:rPr lang="pl-PL" sz="1800" dirty="0"/>
              <a:t> </a:t>
            </a:r>
            <a:r>
              <a:rPr lang="pl-PL" sz="1800" dirty="0" err="1"/>
              <a:t>education</a:t>
            </a:r>
            <a:endParaRPr lang="pl-PL" sz="20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20D7D72-596B-8D1E-6FF8-E98318F83B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32" y="1249001"/>
            <a:ext cx="6420366" cy="36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7F761A-97D1-DF48-9AA6-05BA23EBA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497169"/>
              </p:ext>
            </p:extLst>
          </p:nvPr>
        </p:nvGraphicFramePr>
        <p:xfrm>
          <a:off x="5024487" y="2898341"/>
          <a:ext cx="3120272" cy="19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46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B684-6699-9291-A753-0BB0CAD6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2AABF-C120-3E79-2D53-1AA2D99461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Education does matter for economic activity of women</a:t>
            </a:r>
          </a:p>
          <a:p>
            <a:r>
              <a:rPr lang="en-GB" dirty="0"/>
              <a:t>Employment rate of women aged 25-49 increased, particularly among women aged 25-34 </a:t>
            </a:r>
          </a:p>
          <a:p>
            <a:pPr lvl="1"/>
            <a:r>
              <a:rPr lang="en-GB" dirty="0"/>
              <a:t>The increase was higher among women with higher education attainment</a:t>
            </a:r>
          </a:p>
          <a:p>
            <a:r>
              <a:rPr lang="en-GB" dirty="0"/>
              <a:t>Share of women who are inactive due to their caring obligations declined, also among younger women</a:t>
            </a:r>
          </a:p>
          <a:p>
            <a:r>
              <a:rPr lang="en-GB" dirty="0"/>
              <a:t>Age-Period-Cohort decomposition </a:t>
            </a:r>
          </a:p>
          <a:p>
            <a:pPr lvl="1"/>
            <a:r>
              <a:rPr lang="en-GB" dirty="0"/>
              <a:t>increase of employment rate was due to the age and period effects</a:t>
            </a:r>
          </a:p>
          <a:p>
            <a:pPr lvl="1"/>
            <a:r>
              <a:rPr lang="en-GB" dirty="0"/>
              <a:t>Decline in inactivity due to care is mainly related to the period effects</a:t>
            </a:r>
          </a:p>
          <a:p>
            <a:pPr lvl="1"/>
            <a:r>
              <a:rPr lang="en-GB" dirty="0"/>
              <a:t>Age effects in inactivity follow the changes in the childbearing age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33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88FEA-2AAE-D4BB-C382-90D2488D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1427-53EB-0690-8827-77F66C68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 – potential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6F550-1619-6846-BEAA-0DE88C96A3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Population ageing and working age population shrinking create pressure to increase employment rates</a:t>
            </a:r>
          </a:p>
          <a:p>
            <a:endParaRPr lang="en-GB" dirty="0"/>
          </a:p>
          <a:p>
            <a:r>
              <a:rPr lang="en-GB" dirty="0"/>
              <a:t>More favourable conditions to combine work and family obligations</a:t>
            </a:r>
          </a:p>
          <a:p>
            <a:endParaRPr lang="en-GB" dirty="0"/>
          </a:p>
          <a:p>
            <a:r>
              <a:rPr lang="en-GB" dirty="0"/>
              <a:t>The effect of the universal child benefit introduced in 2016 is diminishing, especially with higher inflation (2020-2023)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32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4D9B3B6-C5BB-8C0E-36C5-E1BFC4FA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Population </a:t>
            </a:r>
            <a:r>
              <a:rPr lang="pl-PL" dirty="0" err="1"/>
              <a:t>ageing</a:t>
            </a:r>
            <a:r>
              <a:rPr lang="pl-PL" dirty="0"/>
              <a:t> and </a:t>
            </a:r>
            <a:r>
              <a:rPr lang="pl-PL" dirty="0" err="1"/>
              <a:t>female</a:t>
            </a:r>
            <a:r>
              <a:rPr lang="pl-PL" dirty="0"/>
              <a:t> </a:t>
            </a:r>
            <a:r>
              <a:rPr lang="pl-PL" dirty="0" err="1"/>
              <a:t>employment</a:t>
            </a:r>
            <a:r>
              <a:rPr lang="pl-PL" dirty="0"/>
              <a:t>	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3F733D1-4A53-A487-7ED0-61D70BA388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Population </a:t>
            </a:r>
            <a:r>
              <a:rPr lang="pl-PL" dirty="0" err="1"/>
              <a:t>ageing</a:t>
            </a:r>
            <a:r>
              <a:rPr lang="pl-PL" dirty="0"/>
              <a:t> in Poland </a:t>
            </a:r>
            <a:r>
              <a:rPr lang="pl-PL" dirty="0" err="1"/>
              <a:t>leads</a:t>
            </a:r>
            <a:r>
              <a:rPr lang="pl-PL" dirty="0"/>
              <a:t> to the </a:t>
            </a:r>
            <a:r>
              <a:rPr lang="pl-PL" dirty="0" err="1"/>
              <a:t>gradual</a:t>
            </a:r>
            <a:r>
              <a:rPr lang="pl-PL" dirty="0"/>
              <a:t> </a:t>
            </a:r>
            <a:r>
              <a:rPr lang="pl-PL" dirty="0" err="1"/>
              <a:t>shrinking</a:t>
            </a:r>
            <a:r>
              <a:rPr lang="pl-PL" dirty="0"/>
              <a:t> of the </a:t>
            </a:r>
            <a:r>
              <a:rPr lang="pl-PL" dirty="0" err="1"/>
              <a:t>working-age</a:t>
            </a:r>
            <a:r>
              <a:rPr lang="pl-PL" dirty="0"/>
              <a:t> </a:t>
            </a:r>
            <a:r>
              <a:rPr lang="pl-PL" dirty="0" err="1"/>
              <a:t>population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Maintaining</a:t>
            </a:r>
            <a:r>
              <a:rPr lang="pl-PL" dirty="0"/>
              <a:t> </a:t>
            </a:r>
            <a:r>
              <a:rPr lang="pl-PL" dirty="0" err="1"/>
              <a:t>potential</a:t>
            </a:r>
            <a:r>
              <a:rPr lang="pl-PL" dirty="0"/>
              <a:t> on the </a:t>
            </a:r>
            <a:r>
              <a:rPr lang="pl-PL" dirty="0" err="1"/>
              <a:t>labour</a:t>
            </a:r>
            <a:r>
              <a:rPr lang="pl-PL" dirty="0"/>
              <a:t> market </a:t>
            </a:r>
            <a:r>
              <a:rPr lang="pl-PL" dirty="0" err="1"/>
              <a:t>requires</a:t>
            </a:r>
            <a:r>
              <a:rPr lang="pl-PL" dirty="0"/>
              <a:t> </a:t>
            </a:r>
            <a:r>
              <a:rPr lang="pl-PL" dirty="0" err="1"/>
              <a:t>mobilisation</a:t>
            </a:r>
            <a:r>
              <a:rPr lang="pl-PL" dirty="0"/>
              <a:t> of the </a:t>
            </a:r>
            <a:r>
              <a:rPr lang="pl-PL" dirty="0" err="1"/>
              <a:t>underrepresented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, </a:t>
            </a:r>
            <a:r>
              <a:rPr lang="pl-PL" dirty="0" err="1"/>
              <a:t>including</a:t>
            </a:r>
            <a:r>
              <a:rPr lang="pl-PL" dirty="0"/>
              <a:t> </a:t>
            </a:r>
            <a:r>
              <a:rPr lang="pl-PL" dirty="0" err="1"/>
              <a:t>women</a:t>
            </a:r>
            <a:r>
              <a:rPr lang="pl-PL" dirty="0"/>
              <a:t> in the </a:t>
            </a:r>
            <a:r>
              <a:rPr lang="pl-PL" dirty="0" err="1"/>
              <a:t>childbearing</a:t>
            </a:r>
            <a:r>
              <a:rPr lang="pl-PL" dirty="0"/>
              <a:t> </a:t>
            </a:r>
            <a:r>
              <a:rPr lang="pl-PL" dirty="0" err="1"/>
              <a:t>age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Employment</a:t>
            </a:r>
            <a:r>
              <a:rPr lang="pl-PL" dirty="0"/>
              <a:t> </a:t>
            </a:r>
            <a:r>
              <a:rPr lang="pl-PL" dirty="0" err="1"/>
              <a:t>rate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females</a:t>
            </a:r>
            <a:r>
              <a:rPr lang="pl-PL" dirty="0"/>
              <a:t> </a:t>
            </a:r>
            <a:r>
              <a:rPr lang="pl-PL" dirty="0" err="1"/>
              <a:t>aged</a:t>
            </a:r>
            <a:r>
              <a:rPr lang="pl-PL" dirty="0"/>
              <a:t> 25-49 in Poland </a:t>
            </a:r>
            <a:r>
              <a:rPr lang="pl-PL" dirty="0" err="1"/>
              <a:t>increased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2013 and 2023 from 72.0% to 82.8%, </a:t>
            </a:r>
            <a:r>
              <a:rPr lang="pl-PL" dirty="0" err="1"/>
              <a:t>faster</a:t>
            </a:r>
            <a:r>
              <a:rPr lang="pl-PL" dirty="0"/>
              <a:t> </a:t>
            </a:r>
            <a:r>
              <a:rPr lang="pl-PL" dirty="0" err="1"/>
              <a:t>compared</a:t>
            </a:r>
            <a:r>
              <a:rPr lang="pl-PL" dirty="0"/>
              <a:t> to the EU, </a:t>
            </a:r>
          </a:p>
          <a:p>
            <a:pPr lvl="1"/>
            <a:r>
              <a:rPr lang="pl-PL" dirty="0"/>
              <a:t>for </a:t>
            </a:r>
            <a:r>
              <a:rPr lang="pl-PL" dirty="0" err="1"/>
              <a:t>females</a:t>
            </a:r>
            <a:r>
              <a:rPr lang="pl-PL" dirty="0"/>
              <a:t> with </a:t>
            </a:r>
            <a:r>
              <a:rPr lang="pl-PL" dirty="0" err="1"/>
              <a:t>secondary</a:t>
            </a:r>
            <a:r>
              <a:rPr lang="pl-PL" dirty="0"/>
              <a:t> </a:t>
            </a:r>
            <a:r>
              <a:rPr lang="pl-PL" dirty="0" err="1"/>
              <a:t>education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increased</a:t>
            </a:r>
            <a:r>
              <a:rPr lang="pl-PL" dirty="0"/>
              <a:t> from 66.2% to 75%</a:t>
            </a:r>
          </a:p>
          <a:p>
            <a:pPr lvl="1"/>
            <a:r>
              <a:rPr lang="pl-PL" dirty="0"/>
              <a:t>for </a:t>
            </a:r>
            <a:r>
              <a:rPr lang="pl-PL" dirty="0" err="1"/>
              <a:t>females</a:t>
            </a:r>
            <a:r>
              <a:rPr lang="pl-PL" dirty="0"/>
              <a:t> with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education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increased</a:t>
            </a:r>
            <a:r>
              <a:rPr lang="pl-PL" dirty="0"/>
              <a:t> from 85% to 92%</a:t>
            </a:r>
          </a:p>
          <a:p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survey</a:t>
            </a:r>
            <a:r>
              <a:rPr lang="pl-PL" dirty="0"/>
              <a:t> </a:t>
            </a:r>
            <a:r>
              <a:rPr lang="pl-PL" dirty="0" err="1"/>
              <a:t>initial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show </a:t>
            </a:r>
            <a:r>
              <a:rPr lang="pl-PL" dirty="0" err="1"/>
              <a:t>decline</a:t>
            </a:r>
            <a:r>
              <a:rPr lang="pl-PL" dirty="0"/>
              <a:t> of the </a:t>
            </a:r>
            <a:r>
              <a:rPr lang="pl-PL" dirty="0" err="1"/>
              <a:t>gennder</a:t>
            </a:r>
            <a:r>
              <a:rPr lang="pl-PL" dirty="0"/>
              <a:t> gap in </a:t>
            </a:r>
            <a:r>
              <a:rPr lang="pl-PL" dirty="0" err="1"/>
              <a:t>work</a:t>
            </a:r>
            <a:r>
              <a:rPr lang="pl-PL" dirty="0"/>
              <a:t> and family </a:t>
            </a:r>
            <a:r>
              <a:rPr lang="pl-PL" dirty="0" err="1"/>
              <a:t>obligations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017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9860A1D-9A05-1F38-E8B6-9418587A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Research</a:t>
            </a:r>
            <a:r>
              <a:rPr lang="pl-PL" dirty="0"/>
              <a:t> problem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64952E1-331B-04B3-8BB4-FD3075601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999" y="1157669"/>
            <a:ext cx="7773417" cy="3145745"/>
          </a:xfrm>
        </p:spPr>
        <p:txBody>
          <a:bodyPr>
            <a:normAutofit/>
          </a:bodyPr>
          <a:lstStyle/>
          <a:p>
            <a:pPr lvl="1"/>
            <a:endParaRPr lang="pl-PL" dirty="0"/>
          </a:p>
          <a:p>
            <a:r>
              <a:rPr lang="pl-PL" dirty="0"/>
              <a:t>Using Age-Period-</a:t>
            </a:r>
            <a:r>
              <a:rPr lang="pl-PL" dirty="0" err="1"/>
              <a:t>Cohort</a:t>
            </a:r>
            <a:r>
              <a:rPr lang="pl-PL" dirty="0"/>
              <a:t> model we </a:t>
            </a:r>
            <a:r>
              <a:rPr lang="pl-PL" dirty="0" err="1"/>
              <a:t>investigate</a:t>
            </a:r>
            <a:r>
              <a:rPr lang="pl-PL" dirty="0"/>
              <a:t> the </a:t>
            </a:r>
            <a:r>
              <a:rPr lang="pl-PL" dirty="0" err="1"/>
              <a:t>effects</a:t>
            </a:r>
            <a:r>
              <a:rPr lang="pl-PL" dirty="0"/>
              <a:t> on the </a:t>
            </a:r>
          </a:p>
          <a:p>
            <a:pPr lvl="1"/>
            <a:r>
              <a:rPr lang="pl-PL" dirty="0" err="1"/>
              <a:t>employment</a:t>
            </a:r>
            <a:r>
              <a:rPr lang="pl-PL" dirty="0"/>
              <a:t> </a:t>
            </a:r>
            <a:r>
              <a:rPr lang="pl-PL" dirty="0" err="1"/>
              <a:t>rate</a:t>
            </a:r>
            <a:r>
              <a:rPr lang="pl-PL" dirty="0"/>
              <a:t> of </a:t>
            </a:r>
            <a:r>
              <a:rPr lang="pl-PL" dirty="0" err="1"/>
              <a:t>women</a:t>
            </a:r>
            <a:r>
              <a:rPr lang="pl-PL" dirty="0"/>
              <a:t> </a:t>
            </a:r>
            <a:r>
              <a:rPr lang="pl-PL" dirty="0" err="1"/>
              <a:t>aged</a:t>
            </a:r>
            <a:r>
              <a:rPr lang="pl-PL" dirty="0"/>
              <a:t> 25-49 with </a:t>
            </a:r>
            <a:r>
              <a:rPr lang="pl-PL" dirty="0" err="1"/>
              <a:t>higher</a:t>
            </a:r>
            <a:r>
              <a:rPr lang="pl-PL" dirty="0"/>
              <a:t> and </a:t>
            </a:r>
            <a:r>
              <a:rPr lang="pl-PL" dirty="0" err="1"/>
              <a:t>below</a:t>
            </a:r>
            <a:r>
              <a:rPr lang="pl-PL" dirty="0"/>
              <a:t> </a:t>
            </a:r>
            <a:r>
              <a:rPr lang="pl-PL" dirty="0" err="1"/>
              <a:t>higher</a:t>
            </a:r>
            <a:endParaRPr lang="pl-PL" dirty="0"/>
          </a:p>
          <a:p>
            <a:pPr lvl="1"/>
            <a:r>
              <a:rPr lang="pl-PL" dirty="0" err="1"/>
              <a:t>Share</a:t>
            </a:r>
            <a:r>
              <a:rPr lang="pl-PL" dirty="0"/>
              <a:t> of </a:t>
            </a:r>
            <a:r>
              <a:rPr lang="pl-PL" dirty="0" err="1"/>
              <a:t>inactive</a:t>
            </a:r>
            <a:r>
              <a:rPr lang="pl-PL" dirty="0"/>
              <a:t> </a:t>
            </a:r>
            <a:r>
              <a:rPr lang="pl-PL" dirty="0" err="1"/>
              <a:t>women</a:t>
            </a:r>
            <a:r>
              <a:rPr lang="pl-PL" dirty="0"/>
              <a:t> </a:t>
            </a:r>
            <a:r>
              <a:rPr lang="pl-PL" dirty="0" err="1"/>
              <a:t>aged</a:t>
            </a:r>
            <a:r>
              <a:rPr lang="pl-PL" dirty="0"/>
              <a:t> 25-49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care</a:t>
            </a:r>
            <a:r>
              <a:rPr lang="pl-PL" dirty="0"/>
              <a:t> </a:t>
            </a:r>
            <a:r>
              <a:rPr lang="pl-PL" dirty="0" err="1"/>
              <a:t>responsibilities</a:t>
            </a:r>
            <a:r>
              <a:rPr lang="pl-PL" dirty="0"/>
              <a:t> with </a:t>
            </a:r>
            <a:r>
              <a:rPr lang="pl-PL" dirty="0" err="1"/>
              <a:t>higher</a:t>
            </a:r>
            <a:r>
              <a:rPr lang="pl-PL" dirty="0"/>
              <a:t> and </a:t>
            </a:r>
            <a:r>
              <a:rPr lang="pl-PL" dirty="0" err="1"/>
              <a:t>below</a:t>
            </a:r>
            <a:r>
              <a:rPr lang="pl-PL" dirty="0"/>
              <a:t>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education</a:t>
            </a:r>
            <a:endParaRPr lang="pl-PL" dirty="0"/>
          </a:p>
          <a:p>
            <a:pPr marL="457200" lvl="1" indent="0">
              <a:buNone/>
            </a:pPr>
            <a:r>
              <a:rPr lang="pl-PL" dirty="0" err="1"/>
              <a:t>between</a:t>
            </a:r>
            <a:r>
              <a:rPr lang="pl-PL" dirty="0"/>
              <a:t> 2003 and 2023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Labour</a:t>
            </a:r>
            <a:r>
              <a:rPr lang="pl-PL" dirty="0"/>
              <a:t> Force </a:t>
            </a:r>
            <a:r>
              <a:rPr lang="pl-PL" dirty="0" err="1"/>
              <a:t>Survey</a:t>
            </a:r>
            <a:r>
              <a:rPr lang="pl-PL" dirty="0"/>
              <a:t> data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We </a:t>
            </a:r>
            <a:r>
              <a:rPr lang="pl-PL" dirty="0" err="1"/>
              <a:t>aim</a:t>
            </a:r>
            <a:r>
              <a:rPr lang="pl-PL" dirty="0"/>
              <a:t> to </a:t>
            </a:r>
            <a:r>
              <a:rPr lang="pl-PL" dirty="0" err="1"/>
              <a:t>identify</a:t>
            </a:r>
            <a:r>
              <a:rPr lang="pl-PL" dirty="0"/>
              <a:t> the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drivers</a:t>
            </a:r>
            <a:r>
              <a:rPr lang="pl-PL" dirty="0"/>
              <a:t> </a:t>
            </a:r>
            <a:r>
              <a:rPr lang="pl-PL" dirty="0" err="1"/>
              <a:t>affecting</a:t>
            </a:r>
            <a:r>
              <a:rPr lang="pl-PL" dirty="0"/>
              <a:t> the </a:t>
            </a:r>
            <a:r>
              <a:rPr lang="pl-PL" dirty="0" err="1"/>
              <a:t>observed</a:t>
            </a:r>
            <a:r>
              <a:rPr lang="pl-PL" dirty="0"/>
              <a:t> </a:t>
            </a:r>
            <a:r>
              <a:rPr lang="pl-PL" dirty="0" err="1"/>
              <a:t>changes</a:t>
            </a:r>
            <a:r>
              <a:rPr lang="pl-PL" dirty="0"/>
              <a:t> in </a:t>
            </a:r>
            <a:r>
              <a:rPr lang="pl-PL" dirty="0" err="1"/>
              <a:t>economic</a:t>
            </a:r>
            <a:r>
              <a:rPr lang="pl-PL" dirty="0"/>
              <a:t> </a:t>
            </a:r>
            <a:r>
              <a:rPr lang="pl-PL" dirty="0" err="1"/>
              <a:t>activity</a:t>
            </a:r>
            <a:r>
              <a:rPr lang="pl-PL" dirty="0"/>
              <a:t> of </a:t>
            </a:r>
            <a:r>
              <a:rPr lang="pl-PL" dirty="0" err="1"/>
              <a:t>women</a:t>
            </a:r>
            <a:r>
              <a:rPr lang="pl-PL" dirty="0"/>
              <a:t> in </a:t>
            </a:r>
            <a:r>
              <a:rPr lang="pl-PL" dirty="0" err="1"/>
              <a:t>childbearing</a:t>
            </a:r>
            <a:r>
              <a:rPr lang="pl-PL" dirty="0"/>
              <a:t> </a:t>
            </a:r>
            <a:r>
              <a:rPr lang="pl-PL" dirty="0" err="1"/>
              <a:t>age</a:t>
            </a:r>
            <a:endParaRPr lang="pl-PL" dirty="0"/>
          </a:p>
          <a:p>
            <a:pPr marL="457200" lvl="1" indent="0">
              <a:buNone/>
            </a:pPr>
            <a:endParaRPr lang="pl-PL" dirty="0"/>
          </a:p>
          <a:p>
            <a:pPr lvl="1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061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D3BC3D7-112A-8F57-27D4-099822A5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in the time spent on selected groups of activities for people aged 15 or more between 2013 and 2023 (in minutes)</a:t>
            </a: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D87265A7-4CC1-D729-B2E5-9F8E8EA4F5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2174137"/>
              </p:ext>
            </p:extLst>
          </p:nvPr>
        </p:nvGraphicFramePr>
        <p:xfrm>
          <a:off x="917575" y="1187450"/>
          <a:ext cx="7773988" cy="289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wal 7">
            <a:extLst>
              <a:ext uri="{FF2B5EF4-FFF2-40B4-BE49-F238E27FC236}">
                <a16:creationId xmlns:a16="http://schemas.microsoft.com/office/drawing/2014/main" id="{0CD80BFB-6693-0037-7DF0-07067A2E498B}"/>
              </a:ext>
            </a:extLst>
          </p:cNvPr>
          <p:cNvSpPr/>
          <p:nvPr/>
        </p:nvSpPr>
        <p:spPr>
          <a:xfrm>
            <a:off x="4937760" y="1911096"/>
            <a:ext cx="3410712" cy="5143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020A2993-E8E2-2400-09CE-BB0D4BADF421}"/>
              </a:ext>
            </a:extLst>
          </p:cNvPr>
          <p:cNvSpPr/>
          <p:nvPr/>
        </p:nvSpPr>
        <p:spPr>
          <a:xfrm>
            <a:off x="5053584" y="2626615"/>
            <a:ext cx="3410712" cy="5143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F695276-8BD6-19DE-63EF-4D7DE445DFEE}"/>
              </a:ext>
            </a:extLst>
          </p:cNvPr>
          <p:cNvSpPr txBox="1"/>
          <p:nvPr/>
        </p:nvSpPr>
        <p:spPr>
          <a:xfrm>
            <a:off x="1554921" y="4087368"/>
            <a:ext cx="6793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rgbClr val="FF0000"/>
                </a:solidFill>
              </a:rPr>
              <a:t>Between</a:t>
            </a:r>
            <a:r>
              <a:rPr lang="pl-PL" sz="1600" b="1" dirty="0">
                <a:solidFill>
                  <a:srgbClr val="FF0000"/>
                </a:solidFill>
              </a:rPr>
              <a:t> 2013 and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>
                <a:solidFill>
                  <a:srgbClr val="FF0000"/>
                </a:solidFill>
              </a:rPr>
              <a:t>women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more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than</a:t>
            </a:r>
            <a:r>
              <a:rPr lang="pl-PL" sz="1400" dirty="0">
                <a:solidFill>
                  <a:srgbClr val="FF0000"/>
                </a:solidFill>
              </a:rPr>
              <a:t> men </a:t>
            </a:r>
            <a:r>
              <a:rPr lang="pl-PL" sz="1400" dirty="0" err="1">
                <a:solidFill>
                  <a:srgbClr val="FF0000"/>
                </a:solidFill>
              </a:rPr>
              <a:t>increased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time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spent</a:t>
            </a:r>
            <a:r>
              <a:rPr lang="pl-PL" sz="1400" dirty="0">
                <a:solidFill>
                  <a:srgbClr val="FF0000"/>
                </a:solidFill>
              </a:rPr>
              <a:t> on </a:t>
            </a:r>
            <a:r>
              <a:rPr lang="pl-PL" sz="1400" dirty="0" err="1">
                <a:solidFill>
                  <a:srgbClr val="FF0000"/>
                </a:solidFill>
              </a:rPr>
              <a:t>employment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activities</a:t>
            </a:r>
            <a:r>
              <a:rPr lang="pl-PL" sz="1400" dirty="0">
                <a:solidFill>
                  <a:srgbClr val="FF0000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0000"/>
                </a:solidFill>
              </a:rPr>
              <a:t>men </a:t>
            </a:r>
            <a:r>
              <a:rPr lang="pl-PL" sz="1400" dirty="0" err="1">
                <a:solidFill>
                  <a:srgbClr val="FF0000"/>
                </a:solidFill>
              </a:rPr>
              <a:t>more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than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women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increased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time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spent</a:t>
            </a:r>
            <a:r>
              <a:rPr lang="pl-PL" sz="1400" dirty="0">
                <a:solidFill>
                  <a:srgbClr val="FF0000"/>
                </a:solidFill>
              </a:rPr>
              <a:t> on </a:t>
            </a:r>
            <a:r>
              <a:rPr lang="pl-PL" sz="1400" dirty="0" err="1">
                <a:solidFill>
                  <a:srgbClr val="FF0000"/>
                </a:solidFill>
              </a:rPr>
              <a:t>household</a:t>
            </a:r>
            <a:r>
              <a:rPr lang="pl-PL" sz="1400" dirty="0">
                <a:solidFill>
                  <a:srgbClr val="FF0000"/>
                </a:solidFill>
              </a:rPr>
              <a:t> and family </a:t>
            </a:r>
            <a:r>
              <a:rPr lang="pl-PL" sz="1400" dirty="0" err="1">
                <a:solidFill>
                  <a:srgbClr val="FF0000"/>
                </a:solidFill>
              </a:rPr>
              <a:t>care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6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67F4BF-08FF-6FC8-A195-F4352773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the day of women and men aged 15 or more in </a:t>
            </a:r>
            <a:r>
              <a:rPr lang="pl-PL" dirty="0"/>
              <a:t>Poland in </a:t>
            </a:r>
            <a:r>
              <a:rPr lang="en-US" dirty="0"/>
              <a:t>2023 (%) </a:t>
            </a:r>
            <a:endParaRPr lang="pl-PL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Symbol zastępczy zawartości 6">
                <a:extLst>
                  <a:ext uri="{FF2B5EF4-FFF2-40B4-BE49-F238E27FC236}">
                    <a16:creationId xmlns:a16="http://schemas.microsoft.com/office/drawing/2014/main" id="{59F2ED1F-5283-9529-BB36-F9D2A87DBF94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151871130"/>
                  </p:ext>
                </p:extLst>
              </p:nvPr>
            </p:nvGraphicFramePr>
            <p:xfrm>
              <a:off x="917575" y="1420362"/>
              <a:ext cx="3578225" cy="27651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Symbol zastępczy zawartości 6">
                <a:extLst>
                  <a:ext uri="{FF2B5EF4-FFF2-40B4-BE49-F238E27FC236}">
                    <a16:creationId xmlns:a16="http://schemas.microsoft.com/office/drawing/2014/main" id="{59F2ED1F-5283-9529-BB36-F9D2A87DBF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575" y="1420362"/>
                <a:ext cx="3578225" cy="2765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8" name="Symbol zastępczy zawartości 7">
                <a:extLst>
                  <a:ext uri="{FF2B5EF4-FFF2-40B4-BE49-F238E27FC236}">
                    <a16:creationId xmlns:a16="http://schemas.microsoft.com/office/drawing/2014/main" id="{776BA0BF-7FF1-4803-A167-BAF10348F00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27150279"/>
                  </p:ext>
                </p:extLst>
              </p:nvPr>
            </p:nvGraphicFramePr>
            <p:xfrm>
              <a:off x="4921250" y="1420362"/>
              <a:ext cx="3765550" cy="27651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8" name="Symbol zastępczy zawartości 7">
                <a:extLst>
                  <a:ext uri="{FF2B5EF4-FFF2-40B4-BE49-F238E27FC236}">
                    <a16:creationId xmlns:a16="http://schemas.microsoft.com/office/drawing/2014/main" id="{776BA0BF-7FF1-4803-A167-BAF10348F0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1250" y="1420362"/>
                <a:ext cx="3765550" cy="276513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ED1EBA1-2FF2-7DE7-3D15-CD51163F069B}"/>
              </a:ext>
            </a:extLst>
          </p:cNvPr>
          <p:cNvSpPr txBox="1"/>
          <p:nvPr/>
        </p:nvSpPr>
        <p:spPr>
          <a:xfrm>
            <a:off x="1225484" y="4185501"/>
            <a:ext cx="61557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l-PL" b="1" dirty="0">
                <a:solidFill>
                  <a:srgbClr val="FF0000"/>
                </a:solidFill>
              </a:rPr>
              <a:t>The </a:t>
            </a:r>
            <a:r>
              <a:rPr lang="pl-PL" b="1" dirty="0" err="1">
                <a:solidFill>
                  <a:srgbClr val="FF0000"/>
                </a:solidFill>
              </a:rPr>
              <a:t>gender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differences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remain</a:t>
            </a:r>
            <a:r>
              <a:rPr lang="pl-PL" b="1" dirty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pl-PL" sz="1600" dirty="0" err="1">
                <a:solidFill>
                  <a:srgbClr val="FF0000"/>
                </a:solidFill>
              </a:rPr>
              <a:t>Household</a:t>
            </a:r>
            <a:r>
              <a:rPr lang="pl-PL" sz="1600" dirty="0">
                <a:solidFill>
                  <a:srgbClr val="FF0000"/>
                </a:solidFill>
              </a:rPr>
              <a:t> and family </a:t>
            </a:r>
            <a:r>
              <a:rPr lang="pl-PL" sz="1600" dirty="0" err="1">
                <a:solidFill>
                  <a:srgbClr val="FF0000"/>
                </a:solidFill>
              </a:rPr>
              <a:t>care</a:t>
            </a:r>
            <a:r>
              <a:rPr lang="pl-PL" sz="1600" dirty="0">
                <a:solidFill>
                  <a:srgbClr val="FF0000"/>
                </a:solidFill>
              </a:rPr>
              <a:t>: 	18.2% vs 11.2% of a </a:t>
            </a:r>
            <a:r>
              <a:rPr lang="pl-PL" sz="1600" dirty="0" err="1">
                <a:solidFill>
                  <a:srgbClr val="FF0000"/>
                </a:solidFill>
              </a:rPr>
              <a:t>day</a:t>
            </a:r>
            <a:endParaRPr lang="pl-PL" sz="1600" dirty="0">
              <a:solidFill>
                <a:srgbClr val="FF0000"/>
              </a:solidFill>
            </a:endParaRPr>
          </a:p>
          <a:p>
            <a:pPr lvl="2"/>
            <a:r>
              <a:rPr lang="pl-PL" sz="1600" dirty="0" err="1">
                <a:solidFill>
                  <a:srgbClr val="FF0000"/>
                </a:solidFill>
              </a:rPr>
              <a:t>Employment</a:t>
            </a:r>
            <a:r>
              <a:rPr lang="pl-PL" sz="1600" dirty="0">
                <a:solidFill>
                  <a:srgbClr val="FF0000"/>
                </a:solidFill>
              </a:rPr>
              <a:t>: 				10.2% vs 16.4% of a </a:t>
            </a:r>
            <a:r>
              <a:rPr lang="pl-PL" sz="1600" dirty="0" err="1">
                <a:solidFill>
                  <a:srgbClr val="FF0000"/>
                </a:solidFill>
              </a:rPr>
              <a:t>day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5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AD5249-ED08-F3CB-53FA-6A53095B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in the childcare are smaller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F372630-9B0B-3A4B-86A7-C8C9BDDFE5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9670390"/>
              </p:ext>
            </p:extLst>
          </p:nvPr>
        </p:nvGraphicFramePr>
        <p:xfrm>
          <a:off x="917575" y="1187450"/>
          <a:ext cx="3578225" cy="314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813701D-6126-1040-B03F-BBA85E89D1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433337"/>
              </p:ext>
            </p:extLst>
          </p:nvPr>
        </p:nvGraphicFramePr>
        <p:xfrm>
          <a:off x="4921250" y="1187450"/>
          <a:ext cx="3765550" cy="314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405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8CB992-A0DC-D5A0-013E-5D91377D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APC </a:t>
            </a:r>
            <a:r>
              <a:rPr lang="pl-PL" sz="2400" dirty="0" err="1"/>
              <a:t>decomposition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 err="1"/>
              <a:t>Employment</a:t>
            </a:r>
            <a:r>
              <a:rPr lang="pl-PL" sz="2400" dirty="0"/>
              <a:t> </a:t>
            </a:r>
            <a:r>
              <a:rPr lang="pl-PL" sz="2400" dirty="0" err="1"/>
              <a:t>rate</a:t>
            </a:r>
            <a:r>
              <a:rPr lang="pl-PL" sz="2400" dirty="0"/>
              <a:t> </a:t>
            </a:r>
            <a:r>
              <a:rPr lang="pl-PL" sz="2400" dirty="0" err="1"/>
              <a:t>women</a:t>
            </a:r>
            <a:r>
              <a:rPr lang="pl-PL" sz="2400" dirty="0"/>
              <a:t> </a:t>
            </a:r>
            <a:r>
              <a:rPr lang="pl-PL" sz="2400" dirty="0" err="1"/>
              <a:t>below</a:t>
            </a:r>
            <a:r>
              <a:rPr lang="pl-PL" sz="2400" dirty="0"/>
              <a:t> </a:t>
            </a:r>
            <a:r>
              <a:rPr lang="pl-PL" sz="2400" dirty="0" err="1"/>
              <a:t>higher</a:t>
            </a:r>
            <a:r>
              <a:rPr lang="pl-PL" sz="2400" dirty="0"/>
              <a:t> </a:t>
            </a:r>
            <a:r>
              <a:rPr lang="pl-PL" sz="2400" dirty="0" err="1"/>
              <a:t>education</a:t>
            </a:r>
            <a:endParaRPr lang="pl-PL" sz="24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E384D1C-442C-463C-9F37-DB537DFEF3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37" y="1187450"/>
            <a:ext cx="6512916" cy="36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9F0BF3-7B98-6240-A4B2-A6F99A095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0811"/>
              </p:ext>
            </p:extLst>
          </p:nvPr>
        </p:nvGraphicFramePr>
        <p:xfrm>
          <a:off x="4656840" y="3021073"/>
          <a:ext cx="3516199" cy="173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25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3B83C-8A94-C636-D7A3-0253EF03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APC </a:t>
            </a:r>
            <a:r>
              <a:rPr lang="pl-PL" sz="2800" dirty="0" err="1"/>
              <a:t>decomposition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 err="1"/>
              <a:t>Employment</a:t>
            </a:r>
            <a:r>
              <a:rPr lang="pl-PL" sz="2800" dirty="0"/>
              <a:t> </a:t>
            </a:r>
            <a:r>
              <a:rPr lang="pl-PL" sz="2800" dirty="0" err="1"/>
              <a:t>rate</a:t>
            </a:r>
            <a:r>
              <a:rPr lang="pl-PL" sz="2800" dirty="0"/>
              <a:t> </a:t>
            </a:r>
            <a:r>
              <a:rPr lang="pl-PL" sz="2800" dirty="0" err="1"/>
              <a:t>women</a:t>
            </a:r>
            <a:r>
              <a:rPr lang="pl-PL" sz="2800" dirty="0"/>
              <a:t> with </a:t>
            </a:r>
            <a:r>
              <a:rPr lang="pl-PL" sz="2800" dirty="0" err="1"/>
              <a:t>higher</a:t>
            </a:r>
            <a:r>
              <a:rPr lang="pl-PL" sz="2800" dirty="0"/>
              <a:t> </a:t>
            </a:r>
            <a:r>
              <a:rPr lang="pl-PL" sz="2800" dirty="0" err="1"/>
              <a:t>education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A0B3F69-4AFC-4B91-9D07-A56646A79E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61" y="1187449"/>
            <a:ext cx="6498124" cy="36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38E413-8FD5-9146-BC19-4F3072EF4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827779"/>
              </p:ext>
            </p:extLst>
          </p:nvPr>
        </p:nvGraphicFramePr>
        <p:xfrm>
          <a:off x="5316716" y="2780679"/>
          <a:ext cx="2924175" cy="235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46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A8F61-0C68-9E9A-BC1A-1A0055F4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/>
              <a:t>APC </a:t>
            </a:r>
            <a:r>
              <a:rPr lang="pl-PL" sz="2200" dirty="0" err="1"/>
              <a:t>decomposition</a:t>
            </a:r>
            <a:r>
              <a:rPr lang="pl-PL" sz="2200" dirty="0"/>
              <a:t> </a:t>
            </a:r>
            <a:br>
              <a:rPr lang="pl-PL" sz="2200" dirty="0"/>
            </a:br>
            <a:r>
              <a:rPr lang="pl-PL" sz="2000" dirty="0" err="1"/>
              <a:t>Share</a:t>
            </a:r>
            <a:r>
              <a:rPr lang="pl-PL" sz="2000" dirty="0"/>
              <a:t> of </a:t>
            </a:r>
            <a:r>
              <a:rPr lang="pl-PL" sz="2000" dirty="0" err="1"/>
              <a:t>inactive</a:t>
            </a:r>
            <a:r>
              <a:rPr lang="pl-PL" sz="2000" dirty="0"/>
              <a:t> </a:t>
            </a:r>
            <a:r>
              <a:rPr lang="pl-PL" sz="2000" dirty="0" err="1"/>
              <a:t>women</a:t>
            </a:r>
            <a:r>
              <a:rPr lang="pl-PL" sz="2000" dirty="0"/>
              <a:t> </a:t>
            </a:r>
            <a:r>
              <a:rPr lang="pl-PL" sz="2000" dirty="0" err="1"/>
              <a:t>due</a:t>
            </a:r>
            <a:r>
              <a:rPr lang="pl-PL" sz="2000" dirty="0"/>
              <a:t> to family </a:t>
            </a:r>
            <a:r>
              <a:rPr lang="pl-PL" sz="2000" dirty="0" err="1"/>
              <a:t>care</a:t>
            </a:r>
            <a:r>
              <a:rPr lang="pl-PL" sz="2000" dirty="0"/>
              <a:t> </a:t>
            </a:r>
            <a:r>
              <a:rPr lang="pl-PL" sz="2000" dirty="0" err="1"/>
              <a:t>below</a:t>
            </a:r>
            <a:r>
              <a:rPr lang="pl-PL" sz="2000" dirty="0"/>
              <a:t> </a:t>
            </a:r>
            <a:r>
              <a:rPr lang="pl-PL" sz="2000" dirty="0" err="1"/>
              <a:t>higher</a:t>
            </a:r>
            <a:r>
              <a:rPr lang="pl-PL" sz="2000" dirty="0"/>
              <a:t> </a:t>
            </a:r>
            <a:r>
              <a:rPr lang="pl-PL" sz="2000" dirty="0" err="1"/>
              <a:t>education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B685B0D-9121-103B-CFDE-11B668CF922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71" y="1063229"/>
            <a:ext cx="6606727" cy="37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4BFE87-81CF-D3CF-7AF6-1140B74238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86932"/>
              </p:ext>
            </p:extLst>
          </p:nvPr>
        </p:nvGraphicFramePr>
        <p:xfrm>
          <a:off x="4939645" y="2781868"/>
          <a:ext cx="3295735" cy="195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068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e 3">
      <a:dk1>
        <a:sysClr val="windowText" lastClr="000000"/>
      </a:dk1>
      <a:lt1>
        <a:sysClr val="window" lastClr="FFFFFF"/>
      </a:lt1>
      <a:dk2>
        <a:srgbClr val="007481"/>
      </a:dk2>
      <a:lt2>
        <a:srgbClr val="FFFFFF"/>
      </a:lt2>
      <a:accent1>
        <a:srgbClr val="007481"/>
      </a:accent1>
      <a:accent2>
        <a:srgbClr val="C7D42D"/>
      </a:accent2>
      <a:accent3>
        <a:srgbClr val="00B0E1"/>
      </a:accent3>
      <a:accent4>
        <a:srgbClr val="C6C6C6"/>
      </a:accent4>
      <a:accent5>
        <a:srgbClr val="7C7C7C"/>
      </a:accent5>
      <a:accent6>
        <a:srgbClr val="3C3C3C"/>
      </a:accent6>
      <a:hlink>
        <a:srgbClr val="009FE3"/>
      </a:hlink>
      <a:folHlink>
        <a:srgbClr val="BBE4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62BABBD2697940AC1DAF92327D3420" ma:contentTypeVersion="1" ma:contentTypeDescription="Utwórz nowy dokument." ma:contentTypeScope="" ma:versionID="b758795591d9adbbd5813f01d912e2c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6B73C-2CE5-4D1B-B309-C6DBF946F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338D63-1011-4E21-BA98-B1373A38C4F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88EA0AD-14F4-4232-A3D9-5B11B317B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64e1b0e-c8e5-41a9-9bbb-6f7ed40eef04}" enabled="0" method="" siteId="{164e1b0e-c8e5-41a9-9bbb-6f7ed40eef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8400</TotalTime>
  <Words>498</Words>
  <Application>Microsoft Macintosh PowerPoint</Application>
  <PresentationFormat>On-screen Show (16:9)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 Light</vt:lpstr>
      <vt:lpstr>Open Sans Regular</vt:lpstr>
      <vt:lpstr>Motyw pakietu Office</vt:lpstr>
      <vt:lpstr>Changing Patterns of Female Employment in Poland – paid vs unpaid work</vt:lpstr>
      <vt:lpstr>Population ageing and female employment </vt:lpstr>
      <vt:lpstr>Research problem</vt:lpstr>
      <vt:lpstr>Change in the time spent on selected groups of activities for people aged 15 or more between 2013 and 2023 (in minutes)</vt:lpstr>
      <vt:lpstr>Structure of the day of women and men aged 15 or more in Poland in 2023 (%) </vt:lpstr>
      <vt:lpstr>Barriers in the childcare are smaller</vt:lpstr>
      <vt:lpstr>APC decomposition  Employment rate women below higher education</vt:lpstr>
      <vt:lpstr>APC decomposition  Employment rate women with higher education</vt:lpstr>
      <vt:lpstr>APC decomposition  Share of inactive women due to family care below higher education</vt:lpstr>
      <vt:lpstr>APC decomposition  Share of inactive women due to family care with higher education</vt:lpstr>
      <vt:lpstr>Findings</vt:lpstr>
      <vt:lpstr>Findings – potential explanations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ogólna – przykład w języku polskim</dc:title>
  <dc:creator>kotbury</dc:creator>
  <cp:lastModifiedBy>Agnieszka Chłoń-Domińczak</cp:lastModifiedBy>
  <cp:revision>64</cp:revision>
  <dcterms:created xsi:type="dcterms:W3CDTF">2019-01-31T15:24:43Z</dcterms:created>
  <dcterms:modified xsi:type="dcterms:W3CDTF">2025-03-12T03:24:51Z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0x010100C362BABBD2697940AC1DAF92327D3420</vt:lpwstr>
  </property>
</Properties>
</file>