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18"/>
  </p:notesMasterIdLst>
  <p:sldIdLst>
    <p:sldId id="256" r:id="rId2"/>
    <p:sldId id="257" r:id="rId3"/>
    <p:sldId id="419" r:id="rId4"/>
    <p:sldId id="259" r:id="rId5"/>
    <p:sldId id="289" r:id="rId6"/>
    <p:sldId id="291" r:id="rId7"/>
    <p:sldId id="412" r:id="rId8"/>
    <p:sldId id="415" r:id="rId9"/>
    <p:sldId id="413" r:id="rId10"/>
    <p:sldId id="414" r:id="rId11"/>
    <p:sldId id="267" r:id="rId12"/>
    <p:sldId id="416" r:id="rId13"/>
    <p:sldId id="418" r:id="rId14"/>
    <p:sldId id="261" r:id="rId15"/>
    <p:sldId id="262" r:id="rId16"/>
    <p:sldId id="42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 Semi Bold" panose="020B060402020202020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Ubuntu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1"/>
    <a:srgbClr val="FFFFFF"/>
    <a:srgbClr val="F3F9FB"/>
    <a:srgbClr val="F0FEF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11.%20NTA\November%20workshop\Training%20workshop%2018-22\Research%20paper%20analysis\241201_LCD_Simulation_FY203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11.%20NTA\November%20workshop\Training%20workshop%2018-22\Research%20paper%20analysis\241201_LCD_Simulation_FY203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11.%20NTA\November%20workshop\Training%20workshop%2018-22\Research%20paper%20analysis\241201_LCD_Simulation_FY203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11.%20NTA\November%20workshop\Training%20workshop%2018-22\Research%20paper%20analysis\241201_LCD_Simulation_FY203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11.%20NTA\November%20workshop\Training%20workshop%2018-22\Research%20paper%20analysis\241201_LCD_Simulation_FY203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11.%20NTA\November%20workshop\Training%20workshop%2018-22\Research%20paper%20analysis\241201_LCD_Simulation_FY203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 Prospects (Million), India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713389506218266E-2"/>
          <c:y val="8.3987936482076322E-2"/>
          <c:w val="0.92843614320406209"/>
          <c:h val="0.7523182057155644"/>
        </c:manualLayout>
      </c:layout>
      <c:lineChart>
        <c:grouping val="standard"/>
        <c:varyColors val="0"/>
        <c:ser>
          <c:idx val="0"/>
          <c:order val="0"/>
          <c:tx>
            <c:strRef>
              <c:f>'Pop '!$C$19</c:f>
              <c:strCache>
                <c:ptCount val="1"/>
                <c:pt idx="0">
                  <c:v>GOI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1.6355140186915886E-2"/>
                  <c:y val="2.742230347349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E7-4EC2-BBF4-607AF073D71F}"/>
                </c:ext>
              </c:extLst>
            </c:dLbl>
            <c:dLbl>
              <c:idx val="5"/>
              <c:layout>
                <c:manualLayout>
                  <c:x val="-2.3177205552917787E-2"/>
                  <c:y val="2.3032629558541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E7-4EC2-BBF4-607AF073D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 '!$D$18:$V$18</c:f>
              <c:numCache>
                <c:formatCode>General</c:formatCode>
                <c:ptCount val="19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2026</c:v>
                </c:pt>
                <c:pt idx="4">
                  <c:v>2031</c:v>
                </c:pt>
                <c:pt idx="5">
                  <c:v>2036</c:v>
                </c:pt>
                <c:pt idx="6">
                  <c:v>2041</c:v>
                </c:pt>
                <c:pt idx="7">
                  <c:v>2046</c:v>
                </c:pt>
                <c:pt idx="8">
                  <c:v>2051</c:v>
                </c:pt>
                <c:pt idx="9">
                  <c:v>2056</c:v>
                </c:pt>
                <c:pt idx="10">
                  <c:v>2061</c:v>
                </c:pt>
                <c:pt idx="11">
                  <c:v>2066</c:v>
                </c:pt>
                <c:pt idx="12">
                  <c:v>2071</c:v>
                </c:pt>
                <c:pt idx="13">
                  <c:v>2076</c:v>
                </c:pt>
                <c:pt idx="14">
                  <c:v>2081</c:v>
                </c:pt>
                <c:pt idx="15">
                  <c:v>2086</c:v>
                </c:pt>
                <c:pt idx="16">
                  <c:v>2091</c:v>
                </c:pt>
                <c:pt idx="17">
                  <c:v>2096</c:v>
                </c:pt>
                <c:pt idx="18">
                  <c:v>2100</c:v>
                </c:pt>
              </c:numCache>
            </c:numRef>
          </c:cat>
          <c:val>
            <c:numRef>
              <c:f>'Pop '!$D$19:$V$19</c:f>
              <c:numCache>
                <c:formatCode>_(* #,##0_);_(* \(#,##0\);_(* "-"??_);_(@_)</c:formatCode>
                <c:ptCount val="19"/>
                <c:pt idx="0">
                  <c:v>1210.855</c:v>
                </c:pt>
                <c:pt idx="1">
                  <c:v>1291.0740000000001</c:v>
                </c:pt>
                <c:pt idx="2">
                  <c:v>1363.0060000000001</c:v>
                </c:pt>
                <c:pt idx="3">
                  <c:v>1425.9079999999999</c:v>
                </c:pt>
                <c:pt idx="4">
                  <c:v>1478.7750000000001</c:v>
                </c:pt>
                <c:pt idx="5">
                  <c:v>1522.288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E7-4EC2-BBF4-607AF073D71F}"/>
            </c:ext>
          </c:extLst>
        </c:ser>
        <c:ser>
          <c:idx val="2"/>
          <c:order val="1"/>
          <c:tx>
            <c:strRef>
              <c:f>'Pop '!$C$21</c:f>
              <c:strCache>
                <c:ptCount val="1"/>
                <c:pt idx="0">
                  <c:v>UNDESA-2024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0"/>
              <c:layout>
                <c:manualLayout>
                  <c:x val="-2.1028037383177569E-2"/>
                  <c:y val="-8.918426592922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4-4494-A349-BF8944FFE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 '!$D$18:$V$18</c:f>
              <c:numCache>
                <c:formatCode>General</c:formatCode>
                <c:ptCount val="19"/>
                <c:pt idx="0">
                  <c:v>2011</c:v>
                </c:pt>
                <c:pt idx="1">
                  <c:v>2016</c:v>
                </c:pt>
                <c:pt idx="2">
                  <c:v>2021</c:v>
                </c:pt>
                <c:pt idx="3">
                  <c:v>2026</c:v>
                </c:pt>
                <c:pt idx="4">
                  <c:v>2031</c:v>
                </c:pt>
                <c:pt idx="5">
                  <c:v>2036</c:v>
                </c:pt>
                <c:pt idx="6">
                  <c:v>2041</c:v>
                </c:pt>
                <c:pt idx="7">
                  <c:v>2046</c:v>
                </c:pt>
                <c:pt idx="8">
                  <c:v>2051</c:v>
                </c:pt>
                <c:pt idx="9">
                  <c:v>2056</c:v>
                </c:pt>
                <c:pt idx="10">
                  <c:v>2061</c:v>
                </c:pt>
                <c:pt idx="11">
                  <c:v>2066</c:v>
                </c:pt>
                <c:pt idx="12">
                  <c:v>2071</c:v>
                </c:pt>
                <c:pt idx="13">
                  <c:v>2076</c:v>
                </c:pt>
                <c:pt idx="14">
                  <c:v>2081</c:v>
                </c:pt>
                <c:pt idx="15">
                  <c:v>2086</c:v>
                </c:pt>
                <c:pt idx="16">
                  <c:v>2091</c:v>
                </c:pt>
                <c:pt idx="17">
                  <c:v>2096</c:v>
                </c:pt>
                <c:pt idx="18">
                  <c:v>2100</c:v>
                </c:pt>
              </c:numCache>
            </c:numRef>
          </c:cat>
          <c:val>
            <c:numRef>
              <c:f>'Pop '!$D$21:$V$21</c:f>
              <c:numCache>
                <c:formatCode>_(* #,##0_);_(* \(#,##0\);_(* "-"??_);_(@_)</c:formatCode>
                <c:ptCount val="19"/>
                <c:pt idx="0">
                  <c:v>1261.2249539999998</c:v>
                </c:pt>
                <c:pt idx="1">
                  <c:v>1343.9442960000001</c:v>
                </c:pt>
                <c:pt idx="2">
                  <c:v>1414.203896</c:v>
                </c:pt>
                <c:pt idx="3">
                  <c:v>1476.6255759999999</c:v>
                </c:pt>
                <c:pt idx="4">
                  <c:v>1536.540602</c:v>
                </c:pt>
                <c:pt idx="5">
                  <c:v>1588.3253589999999</c:v>
                </c:pt>
                <c:pt idx="6">
                  <c:v>1630.119369</c:v>
                </c:pt>
                <c:pt idx="7">
                  <c:v>1661.548391</c:v>
                </c:pt>
                <c:pt idx="8">
                  <c:v>1683.2208859999998</c:v>
                </c:pt>
                <c:pt idx="9">
                  <c:v>1696.276842</c:v>
                </c:pt>
                <c:pt idx="10">
                  <c:v>1701.283707</c:v>
                </c:pt>
                <c:pt idx="11">
                  <c:v>1697.9694979999999</c:v>
                </c:pt>
                <c:pt idx="12">
                  <c:v>1686.1576499999999</c:v>
                </c:pt>
                <c:pt idx="13">
                  <c:v>1666.2999269999998</c:v>
                </c:pt>
                <c:pt idx="14">
                  <c:v>1639.77818</c:v>
                </c:pt>
                <c:pt idx="15">
                  <c:v>1608.1736059999998</c:v>
                </c:pt>
                <c:pt idx="16">
                  <c:v>1573.0535519999999</c:v>
                </c:pt>
                <c:pt idx="17">
                  <c:v>1535.8045649999999</c:v>
                </c:pt>
                <c:pt idx="18">
                  <c:v>1505.251761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E7-4EC2-BBF4-607AF073D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8925424"/>
        <c:axId val="1608927920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'Pop '!$C$22</c15:sqref>
                        </c15:formulaRef>
                      </c:ext>
                    </c:extLst>
                    <c:strCache>
                      <c:ptCount val="1"/>
                      <c:pt idx="0">
                        <c:v>Lancet (fastest var)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dLbl>
                    <c:idx val="8"/>
                    <c:layout>
                      <c:manualLayout>
                        <c:x val="-3.2710280373831772E-2"/>
                        <c:y val="-2.513711151736745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2BE7-4EC2-BBF4-607AF073D71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'Pop '!$D$18:$V$18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2011</c:v>
                      </c:pt>
                      <c:pt idx="1">
                        <c:v>2016</c:v>
                      </c:pt>
                      <c:pt idx="2">
                        <c:v>2021</c:v>
                      </c:pt>
                      <c:pt idx="3">
                        <c:v>2026</c:v>
                      </c:pt>
                      <c:pt idx="4">
                        <c:v>2031</c:v>
                      </c:pt>
                      <c:pt idx="5">
                        <c:v>2036</c:v>
                      </c:pt>
                      <c:pt idx="6">
                        <c:v>2041</c:v>
                      </c:pt>
                      <c:pt idx="7">
                        <c:v>2046</c:v>
                      </c:pt>
                      <c:pt idx="8">
                        <c:v>2051</c:v>
                      </c:pt>
                      <c:pt idx="9">
                        <c:v>2056</c:v>
                      </c:pt>
                      <c:pt idx="10">
                        <c:v>2061</c:v>
                      </c:pt>
                      <c:pt idx="11">
                        <c:v>2066</c:v>
                      </c:pt>
                      <c:pt idx="12">
                        <c:v>2071</c:v>
                      </c:pt>
                      <c:pt idx="13">
                        <c:v>2076</c:v>
                      </c:pt>
                      <c:pt idx="14">
                        <c:v>2081</c:v>
                      </c:pt>
                      <c:pt idx="15">
                        <c:v>2086</c:v>
                      </c:pt>
                      <c:pt idx="16">
                        <c:v>2091</c:v>
                      </c:pt>
                      <c:pt idx="17">
                        <c:v>2096</c:v>
                      </c:pt>
                      <c:pt idx="18">
                        <c:v>2100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'Pop '!$D$22:$V$22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2" formatCode="_(* #,##0_);_(* \(#,##0\);_(* &quot;-&quot;??_);_(@_)">
                        <c:v>1426.11</c:v>
                      </c:pt>
                      <c:pt idx="3" formatCode="_(* #,##0_);_(* \(#,##0\);_(* &quot;-&quot;??_);_(@_)">
                        <c:v>1472.2049999999999</c:v>
                      </c:pt>
                      <c:pt idx="4" formatCode="_(* #,##0_);_(* \(#,##0\);_(* &quot;-&quot;??_);_(@_)">
                        <c:v>1518.3</c:v>
                      </c:pt>
                      <c:pt idx="5" formatCode="_(* #,##0_);_(* \(#,##0\);_(* &quot;-&quot;??_);_(@_)">
                        <c:v>1533.55</c:v>
                      </c:pt>
                      <c:pt idx="6" formatCode="_(* #,##0_);_(* \(#,##0\);_(* &quot;-&quot;??_);_(@_)">
                        <c:v>1548.8</c:v>
                      </c:pt>
                      <c:pt idx="7" formatCode="_(* #,##0_);_(* \(#,##0\);_(* &quot;-&quot;??_);_(@_)">
                        <c:v>1545.9449999999999</c:v>
                      </c:pt>
                      <c:pt idx="8" formatCode="_(* #,##0_);_(* \(#,##0\);_(* &quot;-&quot;??_);_(@_)">
                        <c:v>1543.09</c:v>
                      </c:pt>
                      <c:pt idx="9" formatCode="_(* #,##0_);_(* \(#,##0\);_(* &quot;-&quot;??_);_(@_)">
                        <c:v>1518.01</c:v>
                      </c:pt>
                      <c:pt idx="10" formatCode="_(* #,##0_);_(* \(#,##0\);_(* &quot;-&quot;??_);_(@_)">
                        <c:v>1492.93</c:v>
                      </c:pt>
                      <c:pt idx="11" formatCode="_(* #,##0_);_(* \(#,##0\);_(* &quot;-&quot;??_);_(@_)">
                        <c:v>1445.0900000000001</c:v>
                      </c:pt>
                      <c:pt idx="12" formatCode="_(* #,##0_);_(* \(#,##0\);_(* &quot;-&quot;??_);_(@_)">
                        <c:v>1397.25</c:v>
                      </c:pt>
                      <c:pt idx="13" formatCode="_(* #,##0_);_(* \(#,##0\);_(* &quot;-&quot;??_);_(@_)">
                        <c:v>1331.9299999999998</c:v>
                      </c:pt>
                      <c:pt idx="14" formatCode="_(* #,##0_);_(* \(#,##0\);_(* &quot;-&quot;??_);_(@_)">
                        <c:v>1266.6099999999999</c:v>
                      </c:pt>
                      <c:pt idx="15" formatCode="_(* #,##0_);_(* \(#,##0\);_(* &quot;-&quot;??_);_(@_)">
                        <c:v>1189.1999999999998</c:v>
                      </c:pt>
                      <c:pt idx="16" formatCode="_(* #,##0_);_(* \(#,##0\);_(* &quot;-&quot;??_);_(@_)">
                        <c:v>1111.79</c:v>
                      </c:pt>
                      <c:pt idx="17" formatCode="_(* #,##0_);_(* \(#,##0\);_(* &quot;-&quot;??_);_(@_)">
                        <c:v>1031.75</c:v>
                      </c:pt>
                      <c:pt idx="18" formatCode="_(* #,##0_);_(* \(#,##0\);_(* &quot;-&quot;??_);_(@_)">
                        <c:v>951.71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2BE7-4EC2-BBF4-607AF073D71F}"/>
                  </c:ext>
                </c:extLst>
              </c15:ser>
            </c15:filteredLineSeries>
          </c:ext>
        </c:extLst>
      </c:lineChart>
      <c:catAx>
        <c:axId val="160892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927920"/>
        <c:crosses val="autoZero"/>
        <c:auto val="1"/>
        <c:lblAlgn val="ctr"/>
        <c:lblOffset val="100"/>
        <c:noMultiLvlLbl val="0"/>
      </c:catAx>
      <c:valAx>
        <c:axId val="1608927920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92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16563642161554"/>
          <c:y val="0.91237532526152232"/>
          <c:w val="0.37769280300242841"/>
          <c:h val="5.2962116395800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Income and consumption-2011</a:t>
            </a:r>
          </a:p>
        </c:rich>
      </c:tx>
      <c:layout>
        <c:manualLayout>
          <c:xMode val="edge"/>
          <c:yMode val="edge"/>
          <c:x val="0.241542324540454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30548997666454"/>
          <c:y val="0.21541832354567719"/>
          <c:w val="0.79976036790895078"/>
          <c:h val="0.67750246928395386"/>
        </c:manualLayout>
      </c:layout>
      <c:areaChart>
        <c:grouping val="standard"/>
        <c:varyColors val="0"/>
        <c:ser>
          <c:idx val="1"/>
          <c:order val="1"/>
          <c:tx>
            <c:strRef>
              <c:f>Sheet2!$B$2</c:f>
              <c:strCache>
                <c:ptCount val="1"/>
                <c:pt idx="0">
                  <c:v>YL-2011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Sheet2!$B$3:$B$93</c:f>
              <c:numCache>
                <c:formatCode>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3365.0614455111568</c:v>
                </c:pt>
                <c:pt idx="16">
                  <c:v>6068.9599994657528</c:v>
                </c:pt>
                <c:pt idx="17">
                  <c:v>8630.4359214852684</c:v>
                </c:pt>
                <c:pt idx="18">
                  <c:v>11940.806075986811</c:v>
                </c:pt>
                <c:pt idx="19">
                  <c:v>15697.144270081162</c:v>
                </c:pt>
                <c:pt idx="20">
                  <c:v>21089.68845555812</c:v>
                </c:pt>
                <c:pt idx="21">
                  <c:v>28152.862174157774</c:v>
                </c:pt>
                <c:pt idx="22">
                  <c:v>34938.327568741923</c:v>
                </c:pt>
                <c:pt idx="23">
                  <c:v>41500.204902778591</c:v>
                </c:pt>
                <c:pt idx="24">
                  <c:v>47784.696990054676</c:v>
                </c:pt>
                <c:pt idx="25">
                  <c:v>54210.396584046975</c:v>
                </c:pt>
                <c:pt idx="26">
                  <c:v>61949.011674840702</c:v>
                </c:pt>
                <c:pt idx="27">
                  <c:v>66457.679617319154</c:v>
                </c:pt>
                <c:pt idx="28">
                  <c:v>68682.87835395697</c:v>
                </c:pt>
                <c:pt idx="29">
                  <c:v>71909.304913466593</c:v>
                </c:pt>
                <c:pt idx="30">
                  <c:v>76131.235763952893</c:v>
                </c:pt>
                <c:pt idx="31">
                  <c:v>81273.179372485058</c:v>
                </c:pt>
                <c:pt idx="32">
                  <c:v>85672.701350265197</c:v>
                </c:pt>
                <c:pt idx="33">
                  <c:v>89028.703359062711</c:v>
                </c:pt>
                <c:pt idx="34">
                  <c:v>90865.332137274556</c:v>
                </c:pt>
                <c:pt idx="35">
                  <c:v>91678.901852546842</c:v>
                </c:pt>
                <c:pt idx="36">
                  <c:v>94252.653848748858</c:v>
                </c:pt>
                <c:pt idx="37">
                  <c:v>97289.537453446945</c:v>
                </c:pt>
                <c:pt idx="38">
                  <c:v>98330.047216285166</c:v>
                </c:pt>
                <c:pt idx="39">
                  <c:v>97728.393008664076</c:v>
                </c:pt>
                <c:pt idx="40">
                  <c:v>95760.461637154745</c:v>
                </c:pt>
                <c:pt idx="41">
                  <c:v>101229.042038892</c:v>
                </c:pt>
                <c:pt idx="42">
                  <c:v>106529.92807383026</c:v>
                </c:pt>
                <c:pt idx="43">
                  <c:v>107637.49203233822</c:v>
                </c:pt>
                <c:pt idx="44">
                  <c:v>105871.30513755548</c:v>
                </c:pt>
                <c:pt idx="45">
                  <c:v>102561.53405297553</c:v>
                </c:pt>
                <c:pt idx="46">
                  <c:v>105299.1947089821</c:v>
                </c:pt>
                <c:pt idx="47">
                  <c:v>108076.25616394992</c:v>
                </c:pt>
                <c:pt idx="48">
                  <c:v>109338.54302027544</c:v>
                </c:pt>
                <c:pt idx="49">
                  <c:v>109758.21103112887</c:v>
                </c:pt>
                <c:pt idx="50">
                  <c:v>109889.55780404697</c:v>
                </c:pt>
                <c:pt idx="51">
                  <c:v>114792.83590301944</c:v>
                </c:pt>
                <c:pt idx="52">
                  <c:v>115028.41712748774</c:v>
                </c:pt>
                <c:pt idx="53">
                  <c:v>113895.8428365663</c:v>
                </c:pt>
                <c:pt idx="54">
                  <c:v>108449.64816624325</c:v>
                </c:pt>
                <c:pt idx="55">
                  <c:v>102409.75815351463</c:v>
                </c:pt>
                <c:pt idx="56">
                  <c:v>99858.50265752105</c:v>
                </c:pt>
                <c:pt idx="57">
                  <c:v>93877.691837039121</c:v>
                </c:pt>
                <c:pt idx="58">
                  <c:v>86513.220102214415</c:v>
                </c:pt>
                <c:pt idx="59">
                  <c:v>77917.31620217298</c:v>
                </c:pt>
                <c:pt idx="60">
                  <c:v>64637.982040823292</c:v>
                </c:pt>
                <c:pt idx="61">
                  <c:v>53270.291641607211</c:v>
                </c:pt>
                <c:pt idx="62">
                  <c:v>45751.751503615291</c:v>
                </c:pt>
                <c:pt idx="63">
                  <c:v>38276.714031271003</c:v>
                </c:pt>
                <c:pt idx="64">
                  <c:v>32738.860887728515</c:v>
                </c:pt>
                <c:pt idx="65">
                  <c:v>29360.182307953364</c:v>
                </c:pt>
                <c:pt idx="66">
                  <c:v>27310.39840234138</c:v>
                </c:pt>
                <c:pt idx="67">
                  <c:v>26291.803453643926</c:v>
                </c:pt>
                <c:pt idx="68">
                  <c:v>25452.581785293823</c:v>
                </c:pt>
                <c:pt idx="69">
                  <c:v>24690.858528971512</c:v>
                </c:pt>
                <c:pt idx="70">
                  <c:v>23655.467303385136</c:v>
                </c:pt>
                <c:pt idx="71">
                  <c:v>23215.381133117357</c:v>
                </c:pt>
                <c:pt idx="72">
                  <c:v>22614.286771783009</c:v>
                </c:pt>
                <c:pt idx="73">
                  <c:v>21638.959674508365</c:v>
                </c:pt>
                <c:pt idx="74">
                  <c:v>20476.024678679722</c:v>
                </c:pt>
                <c:pt idx="75">
                  <c:v>19214.722643883037</c:v>
                </c:pt>
                <c:pt idx="76">
                  <c:v>17969.426926381471</c:v>
                </c:pt>
                <c:pt idx="77">
                  <c:v>16632.23508584312</c:v>
                </c:pt>
                <c:pt idx="78">
                  <c:v>15294.986868767293</c:v>
                </c:pt>
                <c:pt idx="79">
                  <c:v>13957.738810273839</c:v>
                </c:pt>
                <c:pt idx="80">
                  <c:v>12620.49059319801</c:v>
                </c:pt>
                <c:pt idx="81">
                  <c:v>11283.242534704557</c:v>
                </c:pt>
                <c:pt idx="82">
                  <c:v>9945.994317628727</c:v>
                </c:pt>
                <c:pt idx="83">
                  <c:v>8608.7462432770371</c:v>
                </c:pt>
                <c:pt idx="84">
                  <c:v>7271.4981054923956</c:v>
                </c:pt>
                <c:pt idx="85">
                  <c:v>5934.2499835659928</c:v>
                </c:pt>
                <c:pt idx="86">
                  <c:v>4597.0018457813512</c:v>
                </c:pt>
                <c:pt idx="87">
                  <c:v>3259.7537079967096</c:v>
                </c:pt>
                <c:pt idx="88">
                  <c:v>1922.505570212069</c:v>
                </c:pt>
                <c:pt idx="89">
                  <c:v>585.25743401325167</c:v>
                </c:pt>
                <c:pt idx="90">
                  <c:v>-751.99069359299551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0-45F7-9BC1-3396B7815E25}"/>
            </c:ext>
          </c:extLst>
        </c:ser>
        <c:ser>
          <c:idx val="2"/>
          <c:order val="2"/>
          <c:tx>
            <c:strRef>
              <c:f>Sheet2!$C$2</c:f>
              <c:strCache>
                <c:ptCount val="1"/>
                <c:pt idx="0">
                  <c:v>C-2011</c:v>
                </c:pt>
              </c:strCache>
            </c:strRef>
          </c:tx>
          <c:spPr>
            <a:solidFill>
              <a:srgbClr val="92D050">
                <a:alpha val="52000"/>
              </a:srgbClr>
            </a:solidFill>
            <a:ln>
              <a:noFill/>
            </a:ln>
            <a:effectLst/>
          </c:spPr>
          <c:val>
            <c:numRef>
              <c:f>Sheet2!$C$3:$C$93</c:f>
              <c:numCache>
                <c:formatCode>0</c:formatCode>
                <c:ptCount val="91"/>
                <c:pt idx="0">
                  <c:v>16681.521422256043</c:v>
                </c:pt>
                <c:pt idx="1">
                  <c:v>16886.790224377695</c:v>
                </c:pt>
                <c:pt idx="2">
                  <c:v>17079.664960731057</c:v>
                </c:pt>
                <c:pt idx="3">
                  <c:v>18607.58928157319</c:v>
                </c:pt>
                <c:pt idx="4">
                  <c:v>21091.227454571708</c:v>
                </c:pt>
                <c:pt idx="5">
                  <c:v>23251.940715642286</c:v>
                </c:pt>
                <c:pt idx="6">
                  <c:v>26032.363053003985</c:v>
                </c:pt>
                <c:pt idx="7">
                  <c:v>27932.907496346776</c:v>
                </c:pt>
                <c:pt idx="8">
                  <c:v>29891.988873215643</c:v>
                </c:pt>
                <c:pt idx="9">
                  <c:v>32338.360486571022</c:v>
                </c:pt>
                <c:pt idx="10">
                  <c:v>33092.384527294693</c:v>
                </c:pt>
                <c:pt idx="11">
                  <c:v>35652.976958231302</c:v>
                </c:pt>
                <c:pt idx="12">
                  <c:v>36919.998418941075</c:v>
                </c:pt>
                <c:pt idx="13">
                  <c:v>39501.93575611175</c:v>
                </c:pt>
                <c:pt idx="14">
                  <c:v>42274.714809386118</c:v>
                </c:pt>
                <c:pt idx="15">
                  <c:v>45832.315022580427</c:v>
                </c:pt>
                <c:pt idx="16">
                  <c:v>48728.124509633679</c:v>
                </c:pt>
                <c:pt idx="17">
                  <c:v>52635.987694803553</c:v>
                </c:pt>
                <c:pt idx="18">
                  <c:v>54578.036346067376</c:v>
                </c:pt>
                <c:pt idx="19">
                  <c:v>55760.81186602798</c:v>
                </c:pt>
                <c:pt idx="20">
                  <c:v>55812.929314137968</c:v>
                </c:pt>
                <c:pt idx="21">
                  <c:v>57354.095531601924</c:v>
                </c:pt>
                <c:pt idx="22">
                  <c:v>54596.397017757918</c:v>
                </c:pt>
                <c:pt idx="23">
                  <c:v>54156.65667254063</c:v>
                </c:pt>
                <c:pt idx="24">
                  <c:v>51972.556252509159</c:v>
                </c:pt>
                <c:pt idx="25">
                  <c:v>50233.665109605165</c:v>
                </c:pt>
                <c:pt idx="26">
                  <c:v>49616.996507211748</c:v>
                </c:pt>
                <c:pt idx="27">
                  <c:v>49449.851079663538</c:v>
                </c:pt>
                <c:pt idx="28">
                  <c:v>49222.787679208508</c:v>
                </c:pt>
                <c:pt idx="29">
                  <c:v>49216.158149165101</c:v>
                </c:pt>
                <c:pt idx="30">
                  <c:v>48341.460002096253</c:v>
                </c:pt>
                <c:pt idx="31">
                  <c:v>48784.482572304332</c:v>
                </c:pt>
                <c:pt idx="32">
                  <c:v>49050.736376541143</c:v>
                </c:pt>
                <c:pt idx="33">
                  <c:v>49510.32970095647</c:v>
                </c:pt>
                <c:pt idx="34">
                  <c:v>49168.503159307831</c:v>
                </c:pt>
                <c:pt idx="35">
                  <c:v>49586.015218625573</c:v>
                </c:pt>
                <c:pt idx="36">
                  <c:v>50187.249941052665</c:v>
                </c:pt>
                <c:pt idx="37">
                  <c:v>50784.414347244652</c:v>
                </c:pt>
                <c:pt idx="38">
                  <c:v>51491.53334161712</c:v>
                </c:pt>
                <c:pt idx="39">
                  <c:v>51686.273357292674</c:v>
                </c:pt>
                <c:pt idx="40">
                  <c:v>52405.833633513379</c:v>
                </c:pt>
                <c:pt idx="41">
                  <c:v>53300.015352779999</c:v>
                </c:pt>
                <c:pt idx="42">
                  <c:v>53965.506922838242</c:v>
                </c:pt>
                <c:pt idx="43">
                  <c:v>54613.747948130782</c:v>
                </c:pt>
                <c:pt idx="44">
                  <c:v>54748.10350873055</c:v>
                </c:pt>
                <c:pt idx="45">
                  <c:v>55031.372187460031</c:v>
                </c:pt>
                <c:pt idx="46">
                  <c:v>56074.641798392819</c:v>
                </c:pt>
                <c:pt idx="47">
                  <c:v>56473.100232744364</c:v>
                </c:pt>
                <c:pt idx="48">
                  <c:v>56786.803791498423</c:v>
                </c:pt>
                <c:pt idx="49">
                  <c:v>56842.738445572395</c:v>
                </c:pt>
                <c:pt idx="50">
                  <c:v>57140.470155179151</c:v>
                </c:pt>
                <c:pt idx="51">
                  <c:v>56456.061342570581</c:v>
                </c:pt>
                <c:pt idx="52">
                  <c:v>56689.41373819155</c:v>
                </c:pt>
                <c:pt idx="53">
                  <c:v>56033.496385254621</c:v>
                </c:pt>
                <c:pt idx="54">
                  <c:v>55955.888531346798</c:v>
                </c:pt>
                <c:pt idx="55">
                  <c:v>56396.258624985356</c:v>
                </c:pt>
                <c:pt idx="56">
                  <c:v>55445.306749690884</c:v>
                </c:pt>
                <c:pt idx="57">
                  <c:v>54702.708599470701</c:v>
                </c:pt>
                <c:pt idx="58">
                  <c:v>54469.357156642356</c:v>
                </c:pt>
                <c:pt idx="59">
                  <c:v>54066.43462586181</c:v>
                </c:pt>
                <c:pt idx="60">
                  <c:v>52776.473771340803</c:v>
                </c:pt>
                <c:pt idx="61">
                  <c:v>52198.608283772766</c:v>
                </c:pt>
                <c:pt idx="62">
                  <c:v>52106.092144517643</c:v>
                </c:pt>
                <c:pt idx="63">
                  <c:v>51698.028177027278</c:v>
                </c:pt>
                <c:pt idx="64">
                  <c:v>51233.336325967721</c:v>
                </c:pt>
                <c:pt idx="65">
                  <c:v>50894.573055982306</c:v>
                </c:pt>
                <c:pt idx="66">
                  <c:v>51158.899116543289</c:v>
                </c:pt>
                <c:pt idx="67">
                  <c:v>51282.909024638946</c:v>
                </c:pt>
                <c:pt idx="68">
                  <c:v>51080.225772996979</c:v>
                </c:pt>
                <c:pt idx="69">
                  <c:v>51791.868091916498</c:v>
                </c:pt>
                <c:pt idx="70">
                  <c:v>50525.600287259651</c:v>
                </c:pt>
                <c:pt idx="71">
                  <c:v>53415.131282887291</c:v>
                </c:pt>
                <c:pt idx="72">
                  <c:v>51378.259953862966</c:v>
                </c:pt>
                <c:pt idx="73">
                  <c:v>50797.610673527408</c:v>
                </c:pt>
                <c:pt idx="74">
                  <c:v>51959.461268363499</c:v>
                </c:pt>
                <c:pt idx="75">
                  <c:v>51722.294038517095</c:v>
                </c:pt>
                <c:pt idx="76">
                  <c:v>51502.408219164099</c:v>
                </c:pt>
                <c:pt idx="77">
                  <c:v>51330.071749576033</c:v>
                </c:pt>
                <c:pt idx="78">
                  <c:v>52190.291380152419</c:v>
                </c:pt>
                <c:pt idx="79">
                  <c:v>51641.758745445441</c:v>
                </c:pt>
                <c:pt idx="80">
                  <c:v>51368.82783784849</c:v>
                </c:pt>
                <c:pt idx="81">
                  <c:v>50041.134152394305</c:v>
                </c:pt>
                <c:pt idx="82">
                  <c:v>51997.51757293332</c:v>
                </c:pt>
                <c:pt idx="83">
                  <c:v>52998.912282751495</c:v>
                </c:pt>
                <c:pt idx="84">
                  <c:v>50816.155227055737</c:v>
                </c:pt>
                <c:pt idx="85">
                  <c:v>53337.345682010215</c:v>
                </c:pt>
                <c:pt idx="86">
                  <c:v>52294.326244766919</c:v>
                </c:pt>
                <c:pt idx="87">
                  <c:v>50970.443700291864</c:v>
                </c:pt>
                <c:pt idx="88">
                  <c:v>50365.247090994562</c:v>
                </c:pt>
                <c:pt idx="89">
                  <c:v>51759.748763086434</c:v>
                </c:pt>
                <c:pt idx="90">
                  <c:v>53606.942512789668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0-45F7-9BC1-3396B7815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3839071"/>
        <c:axId val="1092997855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Sheet2!$A$2</c15:sqref>
                        </c15:formulaRef>
                      </c:ext>
                    </c:extLst>
                    <c:strCache>
                      <c:ptCount val="1"/>
                      <c:pt idx="0">
                        <c:v>Age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val>
                  <c:numRef>
                    <c:extLst>
                      <c:ext uri="{02D57815-91ED-43cb-92C2-25804820EDAC}">
                        <c15:formulaRef>
                          <c15:sqref>Sheet2!$A$3:$A$93</c15:sqref>
                        </c15:formulaRef>
                      </c:ext>
                    </c:extLst>
                    <c:numCache>
                      <c:formatCode>0</c:formatCode>
                      <c:ptCount val="9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EE0-45F7-9BC1-3396B7815E25}"/>
                  </c:ext>
                </c:extLst>
              </c15:ser>
            </c15:filteredAreaSeries>
          </c:ext>
        </c:extLst>
      </c:areaChart>
      <c:catAx>
        <c:axId val="1093839071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997855"/>
        <c:crosses val="autoZero"/>
        <c:auto val="1"/>
        <c:lblAlgn val="ctr"/>
        <c:lblOffset val="100"/>
        <c:noMultiLvlLbl val="0"/>
      </c:catAx>
      <c:valAx>
        <c:axId val="1092997855"/>
        <c:scaling>
          <c:orientation val="minMax"/>
          <c:max val="1500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839071"/>
        <c:crosses val="autoZero"/>
        <c:crossBetween val="midCat"/>
        <c:majorUnit val="2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00720533850083"/>
          <c:y val="0.10451426013219922"/>
          <c:w val="0.31084867424500878"/>
          <c:h val="0.11287704421562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IN" sz="2800" b="1"/>
              <a:t>Per capita- LCD by age , 2011, 2023 and 2036</a:t>
            </a:r>
          </a:p>
        </c:rich>
      </c:tx>
      <c:layout>
        <c:manualLayout>
          <c:xMode val="edge"/>
          <c:yMode val="edge"/>
          <c:x val="0.316443393794525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936805178003862E-2"/>
          <c:y val="9.373090412413157E-2"/>
          <c:w val="0.88679467800899903"/>
          <c:h val="0.79369261625315701"/>
        </c:manualLayout>
      </c:layout>
      <c:lineChart>
        <c:grouping val="standard"/>
        <c:varyColors val="0"/>
        <c:ser>
          <c:idx val="1"/>
          <c:order val="0"/>
          <c:tx>
            <c:strRef>
              <c:f>Graphs!$BI$4</c:f>
              <c:strCache>
                <c:ptCount val="1"/>
                <c:pt idx="0">
                  <c:v>LCD-2011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Graphs!$BI$5:$BI$95</c:f>
              <c:numCache>
                <c:formatCode>0</c:formatCode>
                <c:ptCount val="91"/>
                <c:pt idx="0">
                  <c:v>16681.521422256043</c:v>
                </c:pt>
                <c:pt idx="1">
                  <c:v>16886.790224377695</c:v>
                </c:pt>
                <c:pt idx="2">
                  <c:v>17079.664960731057</c:v>
                </c:pt>
                <c:pt idx="3">
                  <c:v>18607.58928157319</c:v>
                </c:pt>
                <c:pt idx="4">
                  <c:v>21091.227454571708</c:v>
                </c:pt>
                <c:pt idx="5">
                  <c:v>23251.940715642286</c:v>
                </c:pt>
                <c:pt idx="6">
                  <c:v>26032.363053003985</c:v>
                </c:pt>
                <c:pt idx="7">
                  <c:v>27932.907496346776</c:v>
                </c:pt>
                <c:pt idx="8">
                  <c:v>29891.988873215643</c:v>
                </c:pt>
                <c:pt idx="9">
                  <c:v>32338.360486571022</c:v>
                </c:pt>
                <c:pt idx="10">
                  <c:v>33092.384527294693</c:v>
                </c:pt>
                <c:pt idx="11">
                  <c:v>35652.976958231302</c:v>
                </c:pt>
                <c:pt idx="12">
                  <c:v>36919.998418941075</c:v>
                </c:pt>
                <c:pt idx="13">
                  <c:v>39501.93575611175</c:v>
                </c:pt>
                <c:pt idx="14">
                  <c:v>42274.714809386118</c:v>
                </c:pt>
                <c:pt idx="15">
                  <c:v>42467.25357706927</c:v>
                </c:pt>
                <c:pt idx="16">
                  <c:v>42659.164510167924</c:v>
                </c:pt>
                <c:pt idx="17">
                  <c:v>44005.551773318286</c:v>
                </c:pt>
                <c:pt idx="18">
                  <c:v>42637.230270080567</c:v>
                </c:pt>
                <c:pt idx="19">
                  <c:v>40063.667595946819</c:v>
                </c:pt>
                <c:pt idx="20">
                  <c:v>34723.240858579848</c:v>
                </c:pt>
                <c:pt idx="21">
                  <c:v>29201.233357444151</c:v>
                </c:pt>
                <c:pt idx="22">
                  <c:v>19658.069449015995</c:v>
                </c:pt>
                <c:pt idx="23">
                  <c:v>12656.451769762039</c:v>
                </c:pt>
                <c:pt idx="24">
                  <c:v>4187.8592624544835</c:v>
                </c:pt>
                <c:pt idx="25">
                  <c:v>-3976.7314744418109</c:v>
                </c:pt>
                <c:pt idx="26">
                  <c:v>-12332.015167628953</c:v>
                </c:pt>
                <c:pt idx="27">
                  <c:v>-17007.828537655616</c:v>
                </c:pt>
                <c:pt idx="28">
                  <c:v>-19460.090674748462</c:v>
                </c:pt>
                <c:pt idx="29">
                  <c:v>-22693.146764301491</c:v>
                </c:pt>
                <c:pt idx="30">
                  <c:v>-27789.775761856639</c:v>
                </c:pt>
                <c:pt idx="31">
                  <c:v>-32488.696800180725</c:v>
                </c:pt>
                <c:pt idx="32">
                  <c:v>-36621.964973724054</c:v>
                </c:pt>
                <c:pt idx="33">
                  <c:v>-39518.37365810624</c:v>
                </c:pt>
                <c:pt idx="34">
                  <c:v>-41696.828977966725</c:v>
                </c:pt>
                <c:pt idx="35">
                  <c:v>-42092.886633921269</c:v>
                </c:pt>
                <c:pt idx="36">
                  <c:v>-44065.403907696193</c:v>
                </c:pt>
                <c:pt idx="37">
                  <c:v>-46505.123106202293</c:v>
                </c:pt>
                <c:pt idx="38">
                  <c:v>-46838.513874668046</c:v>
                </c:pt>
                <c:pt idx="39">
                  <c:v>-46042.119651371402</c:v>
                </c:pt>
                <c:pt idx="40">
                  <c:v>-43354.628003641366</c:v>
                </c:pt>
                <c:pt idx="41">
                  <c:v>-47929.026686112004</c:v>
                </c:pt>
                <c:pt idx="42">
                  <c:v>-52564.421150992021</c:v>
                </c:pt>
                <c:pt idx="43">
                  <c:v>-53023.744084207443</c:v>
                </c:pt>
                <c:pt idx="44">
                  <c:v>-51123.201628824929</c:v>
                </c:pt>
                <c:pt idx="45">
                  <c:v>-47530.161865515503</c:v>
                </c:pt>
                <c:pt idx="46">
                  <c:v>-49224.552910589286</c:v>
                </c:pt>
                <c:pt idx="47">
                  <c:v>-51603.155931205554</c:v>
                </c:pt>
                <c:pt idx="48">
                  <c:v>-52551.739228777013</c:v>
                </c:pt>
                <c:pt idx="49">
                  <c:v>-52915.472585556476</c:v>
                </c:pt>
                <c:pt idx="50">
                  <c:v>-52749.087648867819</c:v>
                </c:pt>
                <c:pt idx="51">
                  <c:v>-58336.774560448859</c:v>
                </c:pt>
                <c:pt idx="52">
                  <c:v>-58339.003389296195</c:v>
                </c:pt>
                <c:pt idx="53">
                  <c:v>-57862.346451311678</c:v>
                </c:pt>
                <c:pt idx="54">
                  <c:v>-52493.759634896451</c:v>
                </c:pt>
                <c:pt idx="55">
                  <c:v>-46013.499528529275</c:v>
                </c:pt>
                <c:pt idx="56">
                  <c:v>-44413.195907830166</c:v>
                </c:pt>
                <c:pt idx="57">
                  <c:v>-39174.98323756842</c:v>
                </c:pt>
                <c:pt idx="58">
                  <c:v>-32043.862945572058</c:v>
                </c:pt>
                <c:pt idx="59">
                  <c:v>-23850.881576311171</c:v>
                </c:pt>
                <c:pt idx="60">
                  <c:v>-11861.508269482489</c:v>
                </c:pt>
                <c:pt idx="61">
                  <c:v>-1071.6833578344449</c:v>
                </c:pt>
                <c:pt idx="62">
                  <c:v>6354.3406409023519</c:v>
                </c:pt>
                <c:pt idx="63">
                  <c:v>13421.314145756274</c:v>
                </c:pt>
                <c:pt idx="64">
                  <c:v>18494.475438239206</c:v>
                </c:pt>
                <c:pt idx="65">
                  <c:v>21534.390748028942</c:v>
                </c:pt>
                <c:pt idx="66">
                  <c:v>23848.500714201909</c:v>
                </c:pt>
                <c:pt idx="67">
                  <c:v>24991.10557099502</c:v>
                </c:pt>
                <c:pt idx="68">
                  <c:v>25627.643987703155</c:v>
                </c:pt>
                <c:pt idx="69">
                  <c:v>27101.009562944986</c:v>
                </c:pt>
                <c:pt idx="70">
                  <c:v>26870.132983874515</c:v>
                </c:pt>
                <c:pt idx="71">
                  <c:v>30199.750149769934</c:v>
                </c:pt>
                <c:pt idx="72">
                  <c:v>28763.973182079957</c:v>
                </c:pt>
                <c:pt idx="73">
                  <c:v>29158.650999019043</c:v>
                </c:pt>
                <c:pt idx="74">
                  <c:v>31483.436589683777</c:v>
                </c:pt>
                <c:pt idx="75">
                  <c:v>32507.571394634058</c:v>
                </c:pt>
                <c:pt idx="76">
                  <c:v>33532.981292782628</c:v>
                </c:pt>
                <c:pt idx="77">
                  <c:v>34697.836663732916</c:v>
                </c:pt>
                <c:pt idx="78">
                  <c:v>36895.304511385126</c:v>
                </c:pt>
                <c:pt idx="79">
                  <c:v>37684.0199351716</c:v>
                </c:pt>
                <c:pt idx="80">
                  <c:v>38748.33724465048</c:v>
                </c:pt>
                <c:pt idx="81">
                  <c:v>38757.891617689747</c:v>
                </c:pt>
                <c:pt idx="82">
                  <c:v>42051.523255304593</c:v>
                </c:pt>
                <c:pt idx="83">
                  <c:v>44390.166039474454</c:v>
                </c:pt>
                <c:pt idx="84">
                  <c:v>43544.657121563345</c:v>
                </c:pt>
                <c:pt idx="85">
                  <c:v>47403.095698444224</c:v>
                </c:pt>
                <c:pt idx="86">
                  <c:v>47697.324398985569</c:v>
                </c:pt>
                <c:pt idx="87">
                  <c:v>47710.689992295156</c:v>
                </c:pt>
                <c:pt idx="88">
                  <c:v>48442.741520782496</c:v>
                </c:pt>
                <c:pt idx="89">
                  <c:v>51174.491329073186</c:v>
                </c:pt>
                <c:pt idx="90">
                  <c:v>54358.933206382666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E0-4E57-A7F3-26A8647744A5}"/>
            </c:ext>
          </c:extLst>
        </c:ser>
        <c:ser>
          <c:idx val="2"/>
          <c:order val="1"/>
          <c:tx>
            <c:strRef>
              <c:f>Graphs!$BJ$4</c:f>
              <c:strCache>
                <c:ptCount val="1"/>
                <c:pt idx="0">
                  <c:v>LCD-2023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Graphs!$BJ$5:$BJ$95</c:f>
              <c:numCache>
                <c:formatCode>0</c:formatCode>
                <c:ptCount val="91"/>
                <c:pt idx="0">
                  <c:v>21824.084393686382</c:v>
                </c:pt>
                <c:pt idx="1">
                  <c:v>20661.391157598846</c:v>
                </c:pt>
                <c:pt idx="2">
                  <c:v>21275.013372132773</c:v>
                </c:pt>
                <c:pt idx="3">
                  <c:v>24768.179082421047</c:v>
                </c:pt>
                <c:pt idx="4">
                  <c:v>35234.775876230538</c:v>
                </c:pt>
                <c:pt idx="5">
                  <c:v>39081.37400832944</c:v>
                </c:pt>
                <c:pt idx="6">
                  <c:v>44463.564663233345</c:v>
                </c:pt>
                <c:pt idx="7">
                  <c:v>48170.246485691612</c:v>
                </c:pt>
                <c:pt idx="8">
                  <c:v>51031.386610559275</c:v>
                </c:pt>
                <c:pt idx="9">
                  <c:v>55121.402895055195</c:v>
                </c:pt>
                <c:pt idx="10">
                  <c:v>54838.461262233264</c:v>
                </c:pt>
                <c:pt idx="11">
                  <c:v>59556.919131542061</c:v>
                </c:pt>
                <c:pt idx="12">
                  <c:v>59844.653680458519</c:v>
                </c:pt>
                <c:pt idx="13">
                  <c:v>64368.554810486698</c:v>
                </c:pt>
                <c:pt idx="14">
                  <c:v>70876.292777942028</c:v>
                </c:pt>
                <c:pt idx="15">
                  <c:v>51077.851102461478</c:v>
                </c:pt>
                <c:pt idx="16">
                  <c:v>45434.22933310322</c:v>
                </c:pt>
                <c:pt idx="17">
                  <c:v>53055.047328966881</c:v>
                </c:pt>
                <c:pt idx="18">
                  <c:v>53909.81589564999</c:v>
                </c:pt>
                <c:pt idx="19">
                  <c:v>34265.762025941964</c:v>
                </c:pt>
                <c:pt idx="20">
                  <c:v>13087.052949232835</c:v>
                </c:pt>
                <c:pt idx="21">
                  <c:v>-7988.9709700750536</c:v>
                </c:pt>
                <c:pt idx="22">
                  <c:v>-42306.307123708131</c:v>
                </c:pt>
                <c:pt idx="23">
                  <c:v>-47146.785741985717</c:v>
                </c:pt>
                <c:pt idx="24">
                  <c:v>-60889.685819237086</c:v>
                </c:pt>
                <c:pt idx="25">
                  <c:v>-80688.878427560019</c:v>
                </c:pt>
                <c:pt idx="26">
                  <c:v>-99331.734391594058</c:v>
                </c:pt>
                <c:pt idx="27">
                  <c:v>-104096.24494352538</c:v>
                </c:pt>
                <c:pt idx="28">
                  <c:v>-102744.61056760639</c:v>
                </c:pt>
                <c:pt idx="29">
                  <c:v>-99705.124189301947</c:v>
                </c:pt>
                <c:pt idx="30">
                  <c:v>-115022.91791267839</c:v>
                </c:pt>
                <c:pt idx="31">
                  <c:v>-111149.16432647657</c:v>
                </c:pt>
                <c:pt idx="32">
                  <c:v>-110252.11603913706</c:v>
                </c:pt>
                <c:pt idx="33">
                  <c:v>-116655.95581939437</c:v>
                </c:pt>
                <c:pt idx="34">
                  <c:v>-128378.70352267635</c:v>
                </c:pt>
                <c:pt idx="35">
                  <c:v>-126299.20054041337</c:v>
                </c:pt>
                <c:pt idx="36">
                  <c:v>-127348.35355948159</c:v>
                </c:pt>
                <c:pt idx="37">
                  <c:v>-132438.53425128479</c:v>
                </c:pt>
                <c:pt idx="38">
                  <c:v>-130935.6098988797</c:v>
                </c:pt>
                <c:pt idx="39">
                  <c:v>-127194.42696114609</c:v>
                </c:pt>
                <c:pt idx="40">
                  <c:v>-108926.8513798192</c:v>
                </c:pt>
                <c:pt idx="41">
                  <c:v>-119928.34181193568</c:v>
                </c:pt>
                <c:pt idx="42">
                  <c:v>-122377.72801739101</c:v>
                </c:pt>
                <c:pt idx="43">
                  <c:v>-117330.23502003218</c:v>
                </c:pt>
                <c:pt idx="44">
                  <c:v>-119407.36955148615</c:v>
                </c:pt>
                <c:pt idx="45">
                  <c:v>-110246.88846022994</c:v>
                </c:pt>
                <c:pt idx="46">
                  <c:v>-116172.12549310071</c:v>
                </c:pt>
                <c:pt idx="47">
                  <c:v>-129213.06346232654</c:v>
                </c:pt>
                <c:pt idx="48">
                  <c:v>-138650.79959529947</c:v>
                </c:pt>
                <c:pt idx="49">
                  <c:v>-148499.70078597506</c:v>
                </c:pt>
                <c:pt idx="50">
                  <c:v>-156288.73563458381</c:v>
                </c:pt>
                <c:pt idx="51">
                  <c:v>-171928.41690599284</c:v>
                </c:pt>
                <c:pt idx="52">
                  <c:v>-170390.4199047609</c:v>
                </c:pt>
                <c:pt idx="53">
                  <c:v>-167207.91583461291</c:v>
                </c:pt>
                <c:pt idx="54">
                  <c:v>-155658.19646689383</c:v>
                </c:pt>
                <c:pt idx="55">
                  <c:v>-130599.71934180896</c:v>
                </c:pt>
                <c:pt idx="56">
                  <c:v>-139256.14991710894</c:v>
                </c:pt>
                <c:pt idx="57">
                  <c:v>-135486.72839917362</c:v>
                </c:pt>
                <c:pt idx="58">
                  <c:v>-124298.11952716985</c:v>
                </c:pt>
                <c:pt idx="59">
                  <c:v>-112024.13845734979</c:v>
                </c:pt>
                <c:pt idx="60">
                  <c:v>-92182.249984667738</c:v>
                </c:pt>
                <c:pt idx="61">
                  <c:v>-66359.224905448791</c:v>
                </c:pt>
                <c:pt idx="62">
                  <c:v>-35424.644034339595</c:v>
                </c:pt>
                <c:pt idx="63">
                  <c:v>-16995.916984651762</c:v>
                </c:pt>
                <c:pt idx="64">
                  <c:v>76.104113331006374</c:v>
                </c:pt>
                <c:pt idx="65">
                  <c:v>12312.33717483838</c:v>
                </c:pt>
                <c:pt idx="66">
                  <c:v>18292.076389312475</c:v>
                </c:pt>
                <c:pt idx="67">
                  <c:v>26594.579882148646</c:v>
                </c:pt>
                <c:pt idx="68">
                  <c:v>29432.772297482334</c:v>
                </c:pt>
                <c:pt idx="69">
                  <c:v>48168.77396436756</c:v>
                </c:pt>
                <c:pt idx="70">
                  <c:v>35466.716609409224</c:v>
                </c:pt>
                <c:pt idx="71">
                  <c:v>61464.640387247084</c:v>
                </c:pt>
                <c:pt idx="72">
                  <c:v>46130.444330308266</c:v>
                </c:pt>
                <c:pt idx="73">
                  <c:v>28854.638476155058</c:v>
                </c:pt>
                <c:pt idx="74">
                  <c:v>53819.572390963149</c:v>
                </c:pt>
                <c:pt idx="75">
                  <c:v>52450.919223521829</c:v>
                </c:pt>
                <c:pt idx="76">
                  <c:v>59571.913165634498</c:v>
                </c:pt>
                <c:pt idx="77">
                  <c:v>44950.327943864104</c:v>
                </c:pt>
                <c:pt idx="78">
                  <c:v>65591.447525612122</c:v>
                </c:pt>
                <c:pt idx="79">
                  <c:v>52651.017865782007</c:v>
                </c:pt>
                <c:pt idx="80">
                  <c:v>66518.706664497484</c:v>
                </c:pt>
                <c:pt idx="81">
                  <c:v>56714.269579807296</c:v>
                </c:pt>
                <c:pt idx="82">
                  <c:v>78523.800197347577</c:v>
                </c:pt>
                <c:pt idx="83">
                  <c:v>69781.740212607881</c:v>
                </c:pt>
                <c:pt idx="84">
                  <c:v>67051.671895721796</c:v>
                </c:pt>
                <c:pt idx="85">
                  <c:v>103957.18800266084</c:v>
                </c:pt>
                <c:pt idx="86">
                  <c:v>59830.388991226115</c:v>
                </c:pt>
                <c:pt idx="87">
                  <c:v>89392.085321197985</c:v>
                </c:pt>
                <c:pt idx="88">
                  <c:v>84763.635433672607</c:v>
                </c:pt>
                <c:pt idx="89">
                  <c:v>97495.814709258542</c:v>
                </c:pt>
                <c:pt idx="90">
                  <c:v>115188.18221661408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AE0-4E57-A7F3-26A8647744A5}"/>
            </c:ext>
          </c:extLst>
        </c:ser>
        <c:ser>
          <c:idx val="3"/>
          <c:order val="2"/>
          <c:tx>
            <c:strRef>
              <c:f>Graphs!$BK$4</c:f>
              <c:strCache>
                <c:ptCount val="1"/>
                <c:pt idx="0">
                  <c:v>LCD-2036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Graphs!$BK$5:$BK$95</c:f>
              <c:numCache>
                <c:formatCode>0</c:formatCode>
                <c:ptCount val="91"/>
                <c:pt idx="0">
                  <c:v>29161.067251001543</c:v>
                </c:pt>
                <c:pt idx="1">
                  <c:v>26424.692089876531</c:v>
                </c:pt>
                <c:pt idx="2">
                  <c:v>27766.76158767358</c:v>
                </c:pt>
                <c:pt idx="3">
                  <c:v>33178.826952067742</c:v>
                </c:pt>
                <c:pt idx="4">
                  <c:v>54239.483586227791</c:v>
                </c:pt>
                <c:pt idx="5">
                  <c:v>60125.267888383976</c:v>
                </c:pt>
                <c:pt idx="6">
                  <c:v>68861.81554762811</c:v>
                </c:pt>
                <c:pt idx="7">
                  <c:v>75514.414759479652</c:v>
                </c:pt>
                <c:pt idx="8">
                  <c:v>79712.268713766476</c:v>
                </c:pt>
                <c:pt idx="9">
                  <c:v>85991.771782464901</c:v>
                </c:pt>
                <c:pt idx="10">
                  <c:v>84852.120922785121</c:v>
                </c:pt>
                <c:pt idx="11">
                  <c:v>92405.058631278851</c:v>
                </c:pt>
                <c:pt idx="12">
                  <c:v>91699.423573929584</c:v>
                </c:pt>
                <c:pt idx="13">
                  <c:v>99157.670773153266</c:v>
                </c:pt>
                <c:pt idx="14">
                  <c:v>111263.52336179852</c:v>
                </c:pt>
                <c:pt idx="15">
                  <c:v>119417.40254671988</c:v>
                </c:pt>
                <c:pt idx="16">
                  <c:v>123242.68260471366</c:v>
                </c:pt>
                <c:pt idx="17">
                  <c:v>140311.37289442457</c:v>
                </c:pt>
                <c:pt idx="18">
                  <c:v>150906.18310030317</c:v>
                </c:pt>
                <c:pt idx="19">
                  <c:v>120027.98200901659</c:v>
                </c:pt>
                <c:pt idx="20">
                  <c:v>103086.03875947601</c:v>
                </c:pt>
                <c:pt idx="21">
                  <c:v>76210.117148345045</c:v>
                </c:pt>
                <c:pt idx="22">
                  <c:v>1844.5592825221247</c:v>
                </c:pt>
                <c:pt idx="23">
                  <c:v>-8730.6497469252208</c:v>
                </c:pt>
                <c:pt idx="24">
                  <c:v>-44342.183495350211</c:v>
                </c:pt>
                <c:pt idx="25">
                  <c:v>-94634.279410072428</c:v>
                </c:pt>
                <c:pt idx="26">
                  <c:v>-146070.52446498832</c:v>
                </c:pt>
                <c:pt idx="27">
                  <c:v>-159158.71785423544</c:v>
                </c:pt>
                <c:pt idx="28">
                  <c:v>-156711.9894615591</c:v>
                </c:pt>
                <c:pt idx="29">
                  <c:v>-147221.74296813097</c:v>
                </c:pt>
                <c:pt idx="30">
                  <c:v>-195240.46133402403</c:v>
                </c:pt>
                <c:pt idx="31">
                  <c:v>-183675.05305737612</c:v>
                </c:pt>
                <c:pt idx="32">
                  <c:v>-180506.07314725482</c:v>
                </c:pt>
                <c:pt idx="33">
                  <c:v>-197235.21101478609</c:v>
                </c:pt>
                <c:pt idx="34">
                  <c:v>-235306.5763665266</c:v>
                </c:pt>
                <c:pt idx="35">
                  <c:v>-226319.00511822943</c:v>
                </c:pt>
                <c:pt idx="36">
                  <c:v>-227616.59384753375</c:v>
                </c:pt>
                <c:pt idx="37">
                  <c:v>-241585.02861197549</c:v>
                </c:pt>
                <c:pt idx="38">
                  <c:v>-233185.8670575429</c:v>
                </c:pt>
                <c:pt idx="39">
                  <c:v>-222327.1001566312</c:v>
                </c:pt>
                <c:pt idx="40">
                  <c:v>-165364.85007182241</c:v>
                </c:pt>
                <c:pt idx="41">
                  <c:v>-192745.05832801299</c:v>
                </c:pt>
                <c:pt idx="42">
                  <c:v>-200012.56819036292</c:v>
                </c:pt>
                <c:pt idx="43">
                  <c:v>-184280.69462918048</c:v>
                </c:pt>
                <c:pt idx="44">
                  <c:v>-190168.00676391597</c:v>
                </c:pt>
                <c:pt idx="45">
                  <c:v>-163945.93435219259</c:v>
                </c:pt>
                <c:pt idx="46">
                  <c:v>-176460.52014119245</c:v>
                </c:pt>
                <c:pt idx="47">
                  <c:v>-214582.89291179326</c:v>
                </c:pt>
                <c:pt idx="48">
                  <c:v>-242210.43237888199</c:v>
                </c:pt>
                <c:pt idx="49">
                  <c:v>-272681.36862619413</c:v>
                </c:pt>
                <c:pt idx="50">
                  <c:v>-293890.39064554893</c:v>
                </c:pt>
                <c:pt idx="51">
                  <c:v>-349244.54160662461</c:v>
                </c:pt>
                <c:pt idx="52">
                  <c:v>-338855.53922521207</c:v>
                </c:pt>
                <c:pt idx="53">
                  <c:v>-332839.07573228393</c:v>
                </c:pt>
                <c:pt idx="54">
                  <c:v>-288842.93151200743</c:v>
                </c:pt>
                <c:pt idx="55">
                  <c:v>-206412.09393137347</c:v>
                </c:pt>
                <c:pt idx="56">
                  <c:v>-236846.35067272108</c:v>
                </c:pt>
                <c:pt idx="57">
                  <c:v>-228993.02140511386</c:v>
                </c:pt>
                <c:pt idx="58">
                  <c:v>-195053.20535733498</c:v>
                </c:pt>
                <c:pt idx="59">
                  <c:v>-160108.97040538944</c:v>
                </c:pt>
                <c:pt idx="60">
                  <c:v>-113723.45387922897</c:v>
                </c:pt>
                <c:pt idx="61">
                  <c:v>-56160.535596741625</c:v>
                </c:pt>
                <c:pt idx="62">
                  <c:v>9302.3025501423836</c:v>
                </c:pt>
                <c:pt idx="63">
                  <c:v>34909.490544323402</c:v>
                </c:pt>
                <c:pt idx="64">
                  <c:v>60006.696136640021</c:v>
                </c:pt>
                <c:pt idx="65">
                  <c:v>77949.841416538358</c:v>
                </c:pt>
                <c:pt idx="66">
                  <c:v>80773.305454763409</c:v>
                </c:pt>
                <c:pt idx="67">
                  <c:v>94854.741042223206</c:v>
                </c:pt>
                <c:pt idx="68">
                  <c:v>96702.972098597267</c:v>
                </c:pt>
                <c:pt idx="69">
                  <c:v>138792.450971343</c:v>
                </c:pt>
                <c:pt idx="70">
                  <c:v>103647.46720129778</c:v>
                </c:pt>
                <c:pt idx="71">
                  <c:v>158662.00076709912</c:v>
                </c:pt>
                <c:pt idx="72">
                  <c:v>123085.07277584763</c:v>
                </c:pt>
                <c:pt idx="73">
                  <c:v>76986.440451113638</c:v>
                </c:pt>
                <c:pt idx="74">
                  <c:v>130255.05917415521</c:v>
                </c:pt>
                <c:pt idx="75">
                  <c:v>121925.58756212213</c:v>
                </c:pt>
                <c:pt idx="76">
                  <c:v>136639.90703648006</c:v>
                </c:pt>
                <c:pt idx="77">
                  <c:v>94051.357816807009</c:v>
                </c:pt>
                <c:pt idx="78">
                  <c:v>136912.1498662848</c:v>
                </c:pt>
                <c:pt idx="79">
                  <c:v>100619.54381838455</c:v>
                </c:pt>
                <c:pt idx="80">
                  <c:v>131432.73123870889</c:v>
                </c:pt>
                <c:pt idx="81">
                  <c:v>106556.44024344214</c:v>
                </c:pt>
                <c:pt idx="82">
                  <c:v>148240.15715042001</c:v>
                </c:pt>
                <c:pt idx="83">
                  <c:v>114130.45721732292</c:v>
                </c:pt>
                <c:pt idx="84">
                  <c:v>111647.59871889872</c:v>
                </c:pt>
                <c:pt idx="85">
                  <c:v>192438.40358999377</c:v>
                </c:pt>
                <c:pt idx="86">
                  <c:v>79895.417253318257</c:v>
                </c:pt>
                <c:pt idx="87">
                  <c:v>153911.96577475683</c:v>
                </c:pt>
                <c:pt idx="88">
                  <c:v>140021.10417709497</c:v>
                </c:pt>
                <c:pt idx="89">
                  <c:v>166347.07454235156</c:v>
                </c:pt>
                <c:pt idx="90">
                  <c:v>206508.25103089079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AE0-4E57-A7F3-26A864774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518816"/>
        <c:axId val="1465511744"/>
      </c:lineChart>
      <c:catAx>
        <c:axId val="1465518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465511744"/>
        <c:crosses val="autoZero"/>
        <c:auto val="1"/>
        <c:lblAlgn val="ctr"/>
        <c:lblOffset val="100"/>
        <c:noMultiLvlLbl val="0"/>
      </c:catAx>
      <c:valAx>
        <c:axId val="1465511744"/>
        <c:scaling>
          <c:orientation val="minMax"/>
          <c:max val="250000"/>
          <c:min val="-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46551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725978731540907"/>
          <c:y val="0.61191854206640006"/>
          <c:w val="0.11693282945863427"/>
          <c:h val="0.23055343139527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20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Age sex pyramid, India-2011</a:t>
            </a:r>
          </a:p>
        </c:rich>
      </c:tx>
      <c:layout>
        <c:manualLayout>
          <c:xMode val="edge"/>
          <c:yMode val="edge"/>
          <c:x val="0.22323520000607674"/>
          <c:y val="1.1762103167287341E-2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90500" h="38100"/>
        </a:sp3d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62609424396766"/>
          <c:y val="0.16753148445087673"/>
          <c:w val="0.79882611937061021"/>
          <c:h val="0.7395213906566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9.4792070543070412</c:v>
                </c:pt>
                <c:pt idx="1">
                  <c:v>10.718976869401621</c:v>
                </c:pt>
                <c:pt idx="2">
                  <c:v>11.223132076715837</c:v>
                </c:pt>
                <c:pt idx="3">
                  <c:v>10.344208180571382</c:v>
                </c:pt>
                <c:pt idx="4">
                  <c:v>9.3098741160973653</c:v>
                </c:pt>
                <c:pt idx="5">
                  <c:v>8.300957913776136</c:v>
                </c:pt>
                <c:pt idx="6">
                  <c:v>7.2204127732358074</c:v>
                </c:pt>
                <c:pt idx="7">
                  <c:v>6.9388931925159518</c:v>
                </c:pt>
                <c:pt idx="8">
                  <c:v>6.0700647878818144</c:v>
                </c:pt>
                <c:pt idx="9">
                  <c:v>5.1958564000469076</c:v>
                </c:pt>
                <c:pt idx="10">
                  <c:v>4.1781511834893186</c:v>
                </c:pt>
                <c:pt idx="11">
                  <c:v>3.1455064372971426</c:v>
                </c:pt>
                <c:pt idx="12">
                  <c:v>3.0235626842857313</c:v>
                </c:pt>
                <c:pt idx="13">
                  <c:v>2.0927444308459915</c:v>
                </c:pt>
                <c:pt idx="14">
                  <c:v>1.5603841236357658</c:v>
                </c:pt>
                <c:pt idx="15">
                  <c:v>0.72600801458417408</c:v>
                </c:pt>
                <c:pt idx="16">
                  <c:v>0.85422935775403153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2-4355-8334-D6FFC74962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Sheet1!$C$2:$C$18</c:f>
              <c:numCache>
                <c:formatCode>0.00</c:formatCode>
                <c:ptCount val="17"/>
                <c:pt idx="0">
                  <c:v>-9.2866914003811747</c:v>
                </c:pt>
                <c:pt idx="1">
                  <c:v>-10.392864698388268</c:v>
                </c:pt>
                <c:pt idx="2">
                  <c:v>-10.849310774504323</c:v>
                </c:pt>
                <c:pt idx="3">
                  <c:v>-9.6928479893087616</c:v>
                </c:pt>
                <c:pt idx="4">
                  <c:v>-9.2292353081407299</c:v>
                </c:pt>
                <c:pt idx="5">
                  <c:v>-8.5830165634329099</c:v>
                </c:pt>
                <c:pt idx="6">
                  <c:v>-7.5312653742946978</c:v>
                </c:pt>
                <c:pt idx="7">
                  <c:v>-7.2376253589311323</c:v>
                </c:pt>
                <c:pt idx="8">
                  <c:v>-5.981352080484954</c:v>
                </c:pt>
                <c:pt idx="9">
                  <c:v>-5.1735275660901099</c:v>
                </c:pt>
                <c:pt idx="10">
                  <c:v>-3.9814261472468102</c:v>
                </c:pt>
                <c:pt idx="11">
                  <c:v>-3.3752903015628024</c:v>
                </c:pt>
                <c:pt idx="12">
                  <c:v>-3.2504811155588222</c:v>
                </c:pt>
                <c:pt idx="13">
                  <c:v>-2.3160126943268526</c:v>
                </c:pt>
                <c:pt idx="14">
                  <c:v>-1.6383309643665649</c:v>
                </c:pt>
                <c:pt idx="15">
                  <c:v>-0.81286206845666364</c:v>
                </c:pt>
                <c:pt idx="16">
                  <c:v>-1.0294372948234858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2-4355-8334-D6FFC7496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97283664"/>
        <c:axId val="497284496"/>
      </c:barChart>
      <c:catAx>
        <c:axId val="49728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284496"/>
        <c:crosses val="autoZero"/>
        <c:auto val="1"/>
        <c:lblAlgn val="ctr"/>
        <c:lblOffset val="100"/>
        <c:noMultiLvlLbl val="0"/>
      </c:catAx>
      <c:valAx>
        <c:axId val="497284496"/>
        <c:scaling>
          <c:orientation val="minMax"/>
          <c:max val="12"/>
          <c:min val="-12"/>
        </c:scaling>
        <c:delete val="0"/>
        <c:axPos val="b"/>
        <c:numFmt formatCode="0;[Red]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28366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06674157849984"/>
          <c:y val="0.21404116672604315"/>
          <c:w val="0.19331867027400329"/>
          <c:h val="0.12728133765618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Age sex pyramid, India-2023</a:t>
            </a:r>
          </a:p>
        </c:rich>
      </c:tx>
      <c:layout>
        <c:manualLayout>
          <c:xMode val="edge"/>
          <c:yMode val="edge"/>
          <c:x val="0.16297638015954161"/>
          <c:y val="0"/>
        </c:manualLayout>
      </c:layout>
      <c:overlay val="0"/>
      <c:spPr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/>
        </a:scene3d>
        <a:sp3d>
          <a:bevelT w="190500" h="38100"/>
        </a:sp3d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250528085863912E-2"/>
          <c:y val="0.14920257128350045"/>
          <c:w val="0.85285918921303527"/>
          <c:h val="0.727471078472993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7.8736689076019006</c:v>
                </c:pt>
                <c:pt idx="1">
                  <c:v>8.2805684366206549</c:v>
                </c:pt>
                <c:pt idx="2">
                  <c:v>8.7199955454555091</c:v>
                </c:pt>
                <c:pt idx="3">
                  <c:v>8.9173447058206303</c:v>
                </c:pt>
                <c:pt idx="4">
                  <c:v>9.1077219476118323</c:v>
                </c:pt>
                <c:pt idx="5">
                  <c:v>8.7206091838683015</c:v>
                </c:pt>
                <c:pt idx="6">
                  <c:v>8.2646946184674235</c:v>
                </c:pt>
                <c:pt idx="7">
                  <c:v>7.7479740588156147</c:v>
                </c:pt>
                <c:pt idx="8">
                  <c:v>6.8983781794659764</c:v>
                </c:pt>
                <c:pt idx="9">
                  <c:v>5.9320754767710895</c:v>
                </c:pt>
                <c:pt idx="10">
                  <c:v>5.1077031161821429</c:v>
                </c:pt>
                <c:pt idx="11">
                  <c:v>4.2946177201532407</c:v>
                </c:pt>
                <c:pt idx="12">
                  <c:v>3.5438317234454297</c:v>
                </c:pt>
                <c:pt idx="13">
                  <c:v>2.7545794046081631</c:v>
                </c:pt>
                <c:pt idx="14">
                  <c:v>1.9008143386642899</c:v>
                </c:pt>
                <c:pt idx="15">
                  <c:v>1.0415193776901495</c:v>
                </c:pt>
                <c:pt idx="16">
                  <c:v>0.89390325875766019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8-4529-A5A6-7071A5DAC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Sheet1!$C$2:$C$18</c:f>
              <c:numCache>
                <c:formatCode>0.0</c:formatCode>
                <c:ptCount val="17"/>
                <c:pt idx="0">
                  <c:v>-7.7905862186051715</c:v>
                </c:pt>
                <c:pt idx="1">
                  <c:v>-8.1006043184289886</c:v>
                </c:pt>
                <c:pt idx="2">
                  <c:v>-8.4660958229308925</c:v>
                </c:pt>
                <c:pt idx="3">
                  <c:v>-8.6314953461308583</c:v>
                </c:pt>
                <c:pt idx="4">
                  <c:v>-8.8007384538425235</c:v>
                </c:pt>
                <c:pt idx="5">
                  <c:v>-8.4273620183546907</c:v>
                </c:pt>
                <c:pt idx="6">
                  <c:v>-8.095591525912857</c:v>
                </c:pt>
                <c:pt idx="7">
                  <c:v>-7.6380241438506769</c:v>
                </c:pt>
                <c:pt idx="8">
                  <c:v>-6.8334289232632974</c:v>
                </c:pt>
                <c:pt idx="9">
                  <c:v>-5.9739354373217379</c:v>
                </c:pt>
                <c:pt idx="10">
                  <c:v>-5.2510239486762007</c:v>
                </c:pt>
                <c:pt idx="11">
                  <c:v>-4.4873062467201335</c:v>
                </c:pt>
                <c:pt idx="12">
                  <c:v>-3.7654365131553535</c:v>
                </c:pt>
                <c:pt idx="13">
                  <c:v>-3.0184211930548948</c:v>
                </c:pt>
                <c:pt idx="14">
                  <c:v>-2.1762356148916275</c:v>
                </c:pt>
                <c:pt idx="15">
                  <c:v>-1.2833193610011679</c:v>
                </c:pt>
                <c:pt idx="16">
                  <c:v>-1.2603949138589312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8-4529-A5A6-7071A5DAC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97"/>
        <c:axId val="1622795216"/>
        <c:axId val="1622795632"/>
      </c:barChart>
      <c:catAx>
        <c:axId val="162279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2795632"/>
        <c:crosses val="autoZero"/>
        <c:auto val="1"/>
        <c:lblAlgn val="ctr"/>
        <c:lblOffset val="100"/>
        <c:noMultiLvlLbl val="0"/>
      </c:catAx>
      <c:valAx>
        <c:axId val="1622795632"/>
        <c:scaling>
          <c:orientation val="minMax"/>
          <c:max val="12"/>
          <c:min val="-12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79521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96285493338587"/>
          <c:y val="0.16662940021764513"/>
          <c:w val="0.23267177711922024"/>
          <c:h val="0.13573239783468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Age sex pyramid, India-2036</a:t>
            </a:r>
          </a:p>
        </c:rich>
      </c:tx>
      <c:layout>
        <c:manualLayout>
          <c:xMode val="edge"/>
          <c:yMode val="edge"/>
          <c:x val="0.16297638015954161"/>
          <c:y val="0"/>
        </c:manualLayout>
      </c:layout>
      <c:overlay val="0"/>
      <c:spPr>
        <a:gradFill flip="none" rotWithShape="1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/>
        </a:scene3d>
        <a:sp3d>
          <a:bevelT w="190500" h="38100"/>
        </a:sp3d>
      </c:spPr>
      <c:txPr>
        <a:bodyPr rot="0" spcFirstLastPara="1" vertOverflow="ellipsis" vert="horz" wrap="square" anchor="ctr" anchorCtr="1"/>
        <a:lstStyle/>
        <a:p>
          <a:pPr algn="ctr" rtl="0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44770201731415E-2"/>
          <c:y val="0.14633861971853854"/>
          <c:w val="0.85285918921303527"/>
          <c:h val="0.727471078472993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6.7991464501085463</c:v>
                </c:pt>
                <c:pt idx="1">
                  <c:v>6.9787818665941659</c:v>
                </c:pt>
                <c:pt idx="2">
                  <c:v>7.1045151671852027</c:v>
                </c:pt>
                <c:pt idx="3">
                  <c:v>7.3689135620723132</c:v>
                </c:pt>
                <c:pt idx="4">
                  <c:v>7.6825481589515929</c:v>
                </c:pt>
                <c:pt idx="5">
                  <c:v>7.9353169654789717</c:v>
                </c:pt>
                <c:pt idx="6">
                  <c:v>8.1719314232359856</c:v>
                </c:pt>
                <c:pt idx="7">
                  <c:v>8.0296345391203996</c:v>
                </c:pt>
                <c:pt idx="8">
                  <c:v>7.5720946931866395</c:v>
                </c:pt>
                <c:pt idx="9">
                  <c:v>7.0482929710697677</c:v>
                </c:pt>
                <c:pt idx="10">
                  <c:v>6.3104244365866808</c:v>
                </c:pt>
                <c:pt idx="11">
                  <c:v>5.3004724905883229</c:v>
                </c:pt>
                <c:pt idx="12">
                  <c:v>4.3657130464507485</c:v>
                </c:pt>
                <c:pt idx="13">
                  <c:v>3.440654869643613</c:v>
                </c:pt>
                <c:pt idx="14">
                  <c:v>2.5734183628150866</c:v>
                </c:pt>
                <c:pt idx="15">
                  <c:v>1.7412584986933868</c:v>
                </c:pt>
                <c:pt idx="16">
                  <c:v>1.5768824982185763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E-4B32-882F-6AF7332ED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Sheet1!$C$2:$C$18</c:f>
              <c:numCache>
                <c:formatCode>0.0</c:formatCode>
                <c:ptCount val="17"/>
                <c:pt idx="0">
                  <c:v>-6.7954928432723269</c:v>
                </c:pt>
                <c:pt idx="1">
                  <c:v>-6.933458125172475</c:v>
                </c:pt>
                <c:pt idx="2">
                  <c:v>-6.988217016317531</c:v>
                </c:pt>
                <c:pt idx="3">
                  <c:v>-7.1707190518289536</c:v>
                </c:pt>
                <c:pt idx="4">
                  <c:v>-7.4139812001024818</c:v>
                </c:pt>
                <c:pt idx="5">
                  <c:v>-7.62268749828847</c:v>
                </c:pt>
                <c:pt idx="6">
                  <c:v>-7.8492173606326645</c:v>
                </c:pt>
                <c:pt idx="7">
                  <c:v>-7.7194619274176786</c:v>
                </c:pt>
                <c:pt idx="8">
                  <c:v>-7.3770249131211951</c:v>
                </c:pt>
                <c:pt idx="9">
                  <c:v>-6.9883623130690902</c:v>
                </c:pt>
                <c:pt idx="10">
                  <c:v>-6.3131102157494583</c:v>
                </c:pt>
                <c:pt idx="11">
                  <c:v>-5.4024859848522757</c:v>
                </c:pt>
                <c:pt idx="12">
                  <c:v>-4.5975714804658061</c:v>
                </c:pt>
                <c:pt idx="13">
                  <c:v>-3.7509014972854184</c:v>
                </c:pt>
                <c:pt idx="14">
                  <c:v>-2.9115618840112765</c:v>
                </c:pt>
                <c:pt idx="15">
                  <c:v>-2.0726018148339271</c:v>
                </c:pt>
                <c:pt idx="16">
                  <c:v>-2.0931448735789755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E-4B32-882F-6AF7332ED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1622795216"/>
        <c:axId val="1622795632"/>
      </c:barChart>
      <c:catAx>
        <c:axId val="162279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2795632"/>
        <c:crosses val="autoZero"/>
        <c:auto val="1"/>
        <c:lblAlgn val="ctr"/>
        <c:lblOffset val="100"/>
        <c:noMultiLvlLbl val="0"/>
      </c:catAx>
      <c:valAx>
        <c:axId val="1622795632"/>
        <c:scaling>
          <c:orientation val="minMax"/>
          <c:max val="12"/>
          <c:min val="-12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79521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07584195311315"/>
          <c:y val="0.17951761541633501"/>
          <c:w val="0.21948913111738491"/>
          <c:h val="0.15578073032760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Elderly Population 60+ years, in Million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099460353501058E-2"/>
          <c:y val="0.19623856143583807"/>
          <c:w val="0.93341456411079338"/>
          <c:h val="0.70546741813717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60+ years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1961</c:v>
                </c:pt>
                <c:pt idx="1">
                  <c:v>1971</c:v>
                </c:pt>
                <c:pt idx="2">
                  <c:v>1981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  <c:pt idx="6">
                  <c:v>2021</c:v>
                </c:pt>
                <c:pt idx="7">
                  <c:v>2026</c:v>
                </c:pt>
                <c:pt idx="8">
                  <c:v>2031</c:v>
                </c:pt>
                <c:pt idx="9">
                  <c:v>2036</c:v>
                </c:pt>
                <c:pt idx="10">
                  <c:v>2041</c:v>
                </c:pt>
                <c:pt idx="11">
                  <c:v>2046</c:v>
                </c:pt>
                <c:pt idx="12">
                  <c:v>2050</c:v>
                </c:pt>
              </c:numCache>
            </c:numRef>
          </c:cat>
          <c:val>
            <c:numRef>
              <c:f>Sheet1!$B$2:$B$14</c:f>
              <c:numCache>
                <c:formatCode>0</c:formatCode>
                <c:ptCount val="13"/>
                <c:pt idx="0">
                  <c:v>25.345825999999995</c:v>
                </c:pt>
                <c:pt idx="1">
                  <c:v>33.803396499999998</c:v>
                </c:pt>
                <c:pt idx="2">
                  <c:v>43.861685500000007</c:v>
                </c:pt>
                <c:pt idx="3">
                  <c:v>56.129786500000009</c:v>
                </c:pt>
                <c:pt idx="4">
                  <c:v>73.294858500000004</c:v>
                </c:pt>
                <c:pt idx="5">
                  <c:v>97.553773000000021</c:v>
                </c:pt>
                <c:pt idx="6">
                  <c:v>142.093559</c:v>
                </c:pt>
                <c:pt idx="7">
                  <c:v>167.871803</c:v>
                </c:pt>
                <c:pt idx="8">
                  <c:v>197.65359550000002</c:v>
                </c:pt>
                <c:pt idx="9">
                  <c:v>230.92225500000001</c:v>
                </c:pt>
                <c:pt idx="10">
                  <c:v>267.78796999999997</c:v>
                </c:pt>
                <c:pt idx="11">
                  <c:v>310.14020550000004</c:v>
                </c:pt>
                <c:pt idx="12">
                  <c:v>345.98166299999991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C2-4B94-A93E-6D854B487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917161055"/>
        <c:axId val="1917158559"/>
      </c:lineChart>
      <c:catAx>
        <c:axId val="191716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58559"/>
        <c:crosses val="autoZero"/>
        <c:auto val="1"/>
        <c:lblAlgn val="ctr"/>
        <c:lblOffset val="100"/>
        <c:noMultiLvlLbl val="0"/>
      </c:catAx>
      <c:valAx>
        <c:axId val="1917158559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6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IN" b="1"/>
              <a:t>Income percapita-2011, 2023 and 2036</a:t>
            </a:r>
          </a:p>
        </c:rich>
      </c:tx>
      <c:layout>
        <c:manualLayout>
          <c:xMode val="edge"/>
          <c:yMode val="edge"/>
          <c:x val="0.1910810350023093"/>
          <c:y val="9.92056913938389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27147933941885"/>
          <c:y val="0.15095581802274713"/>
          <c:w val="0.85837897475204983"/>
          <c:h val="0.65876968503937006"/>
        </c:manualLayout>
      </c:layout>
      <c:lineChart>
        <c:grouping val="standard"/>
        <c:varyColors val="0"/>
        <c:ser>
          <c:idx val="1"/>
          <c:order val="0"/>
          <c:tx>
            <c:strRef>
              <c:f>Graphs!$AL$4</c:f>
              <c:strCache>
                <c:ptCount val="1"/>
                <c:pt idx="0">
                  <c:v>YL-2011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Graphs!$AL$5:$AL$95</c:f>
              <c:numCache>
                <c:formatCode>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3365.0614455111568</c:v>
                </c:pt>
                <c:pt idx="16">
                  <c:v>6068.9599994657528</c:v>
                </c:pt>
                <c:pt idx="17">
                  <c:v>8630.4359214852684</c:v>
                </c:pt>
                <c:pt idx="18">
                  <c:v>11940.806075986811</c:v>
                </c:pt>
                <c:pt idx="19">
                  <c:v>15697.144270081162</c:v>
                </c:pt>
                <c:pt idx="20">
                  <c:v>21089.68845555812</c:v>
                </c:pt>
                <c:pt idx="21">
                  <c:v>28152.862174157774</c:v>
                </c:pt>
                <c:pt idx="22">
                  <c:v>34938.327568741923</c:v>
                </c:pt>
                <c:pt idx="23">
                  <c:v>41500.204902778591</c:v>
                </c:pt>
                <c:pt idx="24">
                  <c:v>47784.696990054676</c:v>
                </c:pt>
                <c:pt idx="25">
                  <c:v>54210.396584046975</c:v>
                </c:pt>
                <c:pt idx="26">
                  <c:v>61949.011674840702</c:v>
                </c:pt>
                <c:pt idx="27">
                  <c:v>66457.679617319154</c:v>
                </c:pt>
                <c:pt idx="28">
                  <c:v>68682.87835395697</c:v>
                </c:pt>
                <c:pt idx="29">
                  <c:v>71909.304913466593</c:v>
                </c:pt>
                <c:pt idx="30">
                  <c:v>76131.235763952893</c:v>
                </c:pt>
                <c:pt idx="31">
                  <c:v>81273.179372485058</c:v>
                </c:pt>
                <c:pt idx="32">
                  <c:v>85672.701350265197</c:v>
                </c:pt>
                <c:pt idx="33">
                  <c:v>89028.703359062711</c:v>
                </c:pt>
                <c:pt idx="34">
                  <c:v>90865.332137274556</c:v>
                </c:pt>
                <c:pt idx="35">
                  <c:v>91678.901852546842</c:v>
                </c:pt>
                <c:pt idx="36">
                  <c:v>94252.653848748858</c:v>
                </c:pt>
                <c:pt idx="37">
                  <c:v>97289.537453446945</c:v>
                </c:pt>
                <c:pt idx="38">
                  <c:v>98330.047216285166</c:v>
                </c:pt>
                <c:pt idx="39">
                  <c:v>97728.393008664076</c:v>
                </c:pt>
                <c:pt idx="40">
                  <c:v>95760.461637154745</c:v>
                </c:pt>
                <c:pt idx="41">
                  <c:v>101229.042038892</c:v>
                </c:pt>
                <c:pt idx="42">
                  <c:v>106529.92807383026</c:v>
                </c:pt>
                <c:pt idx="43">
                  <c:v>107637.49203233822</c:v>
                </c:pt>
                <c:pt idx="44">
                  <c:v>105871.30513755548</c:v>
                </c:pt>
                <c:pt idx="45">
                  <c:v>102561.53405297553</c:v>
                </c:pt>
                <c:pt idx="46">
                  <c:v>105299.1947089821</c:v>
                </c:pt>
                <c:pt idx="47">
                  <c:v>108076.25616394992</c:v>
                </c:pt>
                <c:pt idx="48">
                  <c:v>109338.54302027544</c:v>
                </c:pt>
                <c:pt idx="49">
                  <c:v>109758.21103112887</c:v>
                </c:pt>
                <c:pt idx="50">
                  <c:v>109889.55780404697</c:v>
                </c:pt>
                <c:pt idx="51">
                  <c:v>114792.83590301944</c:v>
                </c:pt>
                <c:pt idx="52">
                  <c:v>115028.41712748774</c:v>
                </c:pt>
                <c:pt idx="53">
                  <c:v>113895.8428365663</c:v>
                </c:pt>
                <c:pt idx="54">
                  <c:v>108449.64816624325</c:v>
                </c:pt>
                <c:pt idx="55">
                  <c:v>102409.75815351463</c:v>
                </c:pt>
                <c:pt idx="56">
                  <c:v>99858.50265752105</c:v>
                </c:pt>
                <c:pt idx="57">
                  <c:v>93877.691837039121</c:v>
                </c:pt>
                <c:pt idx="58">
                  <c:v>86513.220102214415</c:v>
                </c:pt>
                <c:pt idx="59">
                  <c:v>77917.31620217298</c:v>
                </c:pt>
                <c:pt idx="60">
                  <c:v>64637.982040823292</c:v>
                </c:pt>
                <c:pt idx="61">
                  <c:v>53270.291641607211</c:v>
                </c:pt>
                <c:pt idx="62">
                  <c:v>45751.751503615291</c:v>
                </c:pt>
                <c:pt idx="63">
                  <c:v>38276.714031271003</c:v>
                </c:pt>
                <c:pt idx="64">
                  <c:v>32738.860887728515</c:v>
                </c:pt>
                <c:pt idx="65">
                  <c:v>29360.182307953364</c:v>
                </c:pt>
                <c:pt idx="66">
                  <c:v>27310.39840234138</c:v>
                </c:pt>
                <c:pt idx="67">
                  <c:v>26291.803453643926</c:v>
                </c:pt>
                <c:pt idx="68">
                  <c:v>25452.581785293823</c:v>
                </c:pt>
                <c:pt idx="69">
                  <c:v>24690.858528971512</c:v>
                </c:pt>
                <c:pt idx="70">
                  <c:v>23655.467303385136</c:v>
                </c:pt>
                <c:pt idx="71">
                  <c:v>23215.381133117357</c:v>
                </c:pt>
                <c:pt idx="72">
                  <c:v>22614.286771783009</c:v>
                </c:pt>
                <c:pt idx="73">
                  <c:v>21638.959674508365</c:v>
                </c:pt>
                <c:pt idx="74">
                  <c:v>20476.024678679722</c:v>
                </c:pt>
                <c:pt idx="75">
                  <c:v>19214.722643883037</c:v>
                </c:pt>
                <c:pt idx="76">
                  <c:v>17969.426926381471</c:v>
                </c:pt>
                <c:pt idx="77">
                  <c:v>16632.23508584312</c:v>
                </c:pt>
                <c:pt idx="78">
                  <c:v>15294.986868767293</c:v>
                </c:pt>
                <c:pt idx="79">
                  <c:v>13957.738810273839</c:v>
                </c:pt>
                <c:pt idx="80">
                  <c:v>12620.49059319801</c:v>
                </c:pt>
                <c:pt idx="81">
                  <c:v>11283.242534704557</c:v>
                </c:pt>
                <c:pt idx="82">
                  <c:v>9945.994317628727</c:v>
                </c:pt>
                <c:pt idx="83">
                  <c:v>8608.7462432770371</c:v>
                </c:pt>
                <c:pt idx="84">
                  <c:v>7271.4981054923956</c:v>
                </c:pt>
                <c:pt idx="85">
                  <c:v>5934.2499835659928</c:v>
                </c:pt>
                <c:pt idx="86">
                  <c:v>4597.0018457813512</c:v>
                </c:pt>
                <c:pt idx="87">
                  <c:v>3259.7537079967096</c:v>
                </c:pt>
                <c:pt idx="88">
                  <c:v>1922.505570212069</c:v>
                </c:pt>
                <c:pt idx="89">
                  <c:v>585.25743401325167</c:v>
                </c:pt>
                <c:pt idx="90">
                  <c:v>-751.99069359299551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5-4581-8262-E1B37634E68D}"/>
            </c:ext>
          </c:extLst>
        </c:ser>
        <c:ser>
          <c:idx val="2"/>
          <c:order val="1"/>
          <c:tx>
            <c:strRef>
              <c:f>Graphs!$AM$4</c:f>
              <c:strCache>
                <c:ptCount val="1"/>
                <c:pt idx="0">
                  <c:v>YL-2023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Graphs!$AM$5:$AM$95</c:f>
              <c:numCache>
                <c:formatCode>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31635.605523917744</c:v>
                </c:pt>
                <c:pt idx="16">
                  <c:v>44155.224228991712</c:v>
                </c:pt>
                <c:pt idx="17">
                  <c:v>45981.563017532775</c:v>
                </c:pt>
                <c:pt idx="18">
                  <c:v>51457.617876910102</c:v>
                </c:pt>
                <c:pt idx="19">
                  <c:v>65523.609294574359</c:v>
                </c:pt>
                <c:pt idx="20">
                  <c:v>92050.711011815845</c:v>
                </c:pt>
                <c:pt idx="21">
                  <c:v>117850.79420056842</c:v>
                </c:pt>
                <c:pt idx="22">
                  <c:v>138704.63212154468</c:v>
                </c:pt>
                <c:pt idx="23">
                  <c:v>142553.56026365436</c:v>
                </c:pt>
                <c:pt idx="24">
                  <c:v>149040.79430146044</c:v>
                </c:pt>
                <c:pt idx="25">
                  <c:v>165422.94633441509</c:v>
                </c:pt>
                <c:pt idx="26">
                  <c:v>181417.03266755494</c:v>
                </c:pt>
                <c:pt idx="27">
                  <c:v>186237.41309309992</c:v>
                </c:pt>
                <c:pt idx="28">
                  <c:v>182043.24770838287</c:v>
                </c:pt>
                <c:pt idx="29">
                  <c:v>180799.90684776788</c:v>
                </c:pt>
                <c:pt idx="30">
                  <c:v>185028.41332303526</c:v>
                </c:pt>
                <c:pt idx="31">
                  <c:v>183606.78833038409</c:v>
                </c:pt>
                <c:pt idx="32">
                  <c:v>184666.42457594885</c:v>
                </c:pt>
                <c:pt idx="33">
                  <c:v>194821.43585252578</c:v>
                </c:pt>
                <c:pt idx="34">
                  <c:v>201485.90202722544</c:v>
                </c:pt>
                <c:pt idx="35">
                  <c:v>205783.60684049709</c:v>
                </c:pt>
                <c:pt idx="36">
                  <c:v>208251.36922094732</c:v>
                </c:pt>
                <c:pt idx="37">
                  <c:v>214125.96400777865</c:v>
                </c:pt>
                <c:pt idx="38">
                  <c:v>213703.89151816966</c:v>
                </c:pt>
                <c:pt idx="39">
                  <c:v>207836.25817165538</c:v>
                </c:pt>
                <c:pt idx="40">
                  <c:v>195121.58822342163</c:v>
                </c:pt>
                <c:pt idx="41">
                  <c:v>200639.16223818582</c:v>
                </c:pt>
                <c:pt idx="42">
                  <c:v>210290.58281193674</c:v>
                </c:pt>
                <c:pt idx="43">
                  <c:v>211983.9323136975</c:v>
                </c:pt>
                <c:pt idx="44">
                  <c:v>207943.99201361151</c:v>
                </c:pt>
                <c:pt idx="45">
                  <c:v>201233.8529009936</c:v>
                </c:pt>
                <c:pt idx="46">
                  <c:v>213064.71258916694</c:v>
                </c:pt>
                <c:pt idx="47">
                  <c:v>225723.49359617243</c:v>
                </c:pt>
                <c:pt idx="48">
                  <c:v>234875.98242913646</c:v>
                </c:pt>
                <c:pt idx="49">
                  <c:v>242280.65399349396</c:v>
                </c:pt>
                <c:pt idx="50">
                  <c:v>256136.12222217838</c:v>
                </c:pt>
                <c:pt idx="51">
                  <c:v>264085.44267734198</c:v>
                </c:pt>
                <c:pt idx="52">
                  <c:v>267109.93887066148</c:v>
                </c:pt>
                <c:pt idx="53">
                  <c:v>260880.92571545736</c:v>
                </c:pt>
                <c:pt idx="54">
                  <c:v>245842.8947563761</c:v>
                </c:pt>
                <c:pt idx="55">
                  <c:v>233714.67695027345</c:v>
                </c:pt>
                <c:pt idx="56">
                  <c:v>235974.90799516201</c:v>
                </c:pt>
                <c:pt idx="57">
                  <c:v>230812.10928902114</c:v>
                </c:pt>
                <c:pt idx="58">
                  <c:v>222643.66169411602</c:v>
                </c:pt>
                <c:pt idx="59">
                  <c:v>210755.35312366628</c:v>
                </c:pt>
                <c:pt idx="60">
                  <c:v>183159.76334479739</c:v>
                </c:pt>
                <c:pt idx="61">
                  <c:v>150851.39912066257</c:v>
                </c:pt>
                <c:pt idx="62">
                  <c:v>125145.41207369704</c:v>
                </c:pt>
                <c:pt idx="63">
                  <c:v>100811.13031199508</c:v>
                </c:pt>
                <c:pt idx="64">
                  <c:v>83938.865861788625</c:v>
                </c:pt>
                <c:pt idx="65">
                  <c:v>73362.050779959915</c:v>
                </c:pt>
                <c:pt idx="66">
                  <c:v>65443.46355041628</c:v>
                </c:pt>
                <c:pt idx="67">
                  <c:v>61016.657716097565</c:v>
                </c:pt>
                <c:pt idx="68">
                  <c:v>57055.777391353193</c:v>
                </c:pt>
                <c:pt idx="69">
                  <c:v>53732.515940206882</c:v>
                </c:pt>
                <c:pt idx="70">
                  <c:v>50338.865022954516</c:v>
                </c:pt>
                <c:pt idx="71">
                  <c:v>49425.765883443615</c:v>
                </c:pt>
                <c:pt idx="72">
                  <c:v>47400.47533480516</c:v>
                </c:pt>
                <c:pt idx="73">
                  <c:v>44496.220627606934</c:v>
                </c:pt>
                <c:pt idx="74">
                  <c:v>41536.097936900886</c:v>
                </c:pt>
                <c:pt idx="75">
                  <c:v>38363.601783439888</c:v>
                </c:pt>
                <c:pt idx="76">
                  <c:v>35282.303697790427</c:v>
                </c:pt>
                <c:pt idx="77">
                  <c:v>32143.556345463858</c:v>
                </c:pt>
                <c:pt idx="78">
                  <c:v>29021.209301040566</c:v>
                </c:pt>
                <c:pt idx="79">
                  <c:v>25919.050488569512</c:v>
                </c:pt>
                <c:pt idx="80">
                  <c:v>22842.013764588086</c:v>
                </c:pt>
                <c:pt idx="81">
                  <c:v>19796.782734412347</c:v>
                </c:pt>
                <c:pt idx="82">
                  <c:v>16792.640127236224</c:v>
                </c:pt>
                <c:pt idx="83">
                  <c:v>13842.875591129561</c:v>
                </c:pt>
                <c:pt idx="84">
                  <c:v>10967.197064644906</c:v>
                </c:pt>
                <c:pt idx="85">
                  <c:v>8196.1477839336221</c:v>
                </c:pt>
                <c:pt idx="86">
                  <c:v>5579.7343120432033</c:v>
                </c:pt>
                <c:pt idx="87">
                  <c:v>3205.8692355073695</c:v>
                </c:pt>
                <c:pt idx="88">
                  <c:v>1244.6853347102967</c:v>
                </c:pt>
                <c:pt idx="89">
                  <c:v>73.988918849604133</c:v>
                </c:pt>
                <c:pt idx="90">
                  <c:v>735.29953940853568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35-4581-8262-E1B37634E68D}"/>
            </c:ext>
          </c:extLst>
        </c:ser>
        <c:ser>
          <c:idx val="3"/>
          <c:order val="2"/>
          <c:tx>
            <c:strRef>
              <c:f>Graphs!$AN$4</c:f>
              <c:strCache>
                <c:ptCount val="1"/>
                <c:pt idx="0">
                  <c:v>YL-2036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Graphs!$AN$5:$AN$95</c:f>
              <c:numCache>
                <c:formatCode>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15558.4784117823</c:v>
                </c:pt>
                <c:pt idx="16">
                  <c:v>24849.699530946564</c:v>
                </c:pt>
                <c:pt idx="17">
                  <c:v>25286.208089378877</c:v>
                </c:pt>
                <c:pt idx="18">
                  <c:v>29576.4640030384</c:v>
                </c:pt>
                <c:pt idx="19">
                  <c:v>42949.855896258385</c:v>
                </c:pt>
                <c:pt idx="20">
                  <c:v>74688.705636888393</c:v>
                </c:pt>
                <c:pt idx="21">
                  <c:v>110972.92241620494</c:v>
                </c:pt>
                <c:pt idx="22">
                  <c:v>155534.23767575264</c:v>
                </c:pt>
                <c:pt idx="23">
                  <c:v>164038.75129669049</c:v>
                </c:pt>
                <c:pt idx="24">
                  <c:v>185446.67940841126</c:v>
                </c:pt>
                <c:pt idx="25">
                  <c:v>229570.42757641315</c:v>
                </c:pt>
                <c:pt idx="26">
                  <c:v>275484.19649907853</c:v>
                </c:pt>
                <c:pt idx="27">
                  <c:v>288542.0754642851</c:v>
                </c:pt>
                <c:pt idx="28">
                  <c:v>279588.09955991915</c:v>
                </c:pt>
                <c:pt idx="29">
                  <c:v>274100.02902756177</c:v>
                </c:pt>
                <c:pt idx="30">
                  <c:v>297332.36594570649</c:v>
                </c:pt>
                <c:pt idx="31">
                  <c:v>291345.43136553059</c:v>
                </c:pt>
                <c:pt idx="32">
                  <c:v>292563.81752369209</c:v>
                </c:pt>
                <c:pt idx="33">
                  <c:v>317371.28226604994</c:v>
                </c:pt>
                <c:pt idx="34">
                  <c:v>344251.43807968672</c:v>
                </c:pt>
                <c:pt idx="35">
                  <c:v>349481.13461829635</c:v>
                </c:pt>
                <c:pt idx="36">
                  <c:v>353414.9701259326</c:v>
                </c:pt>
                <c:pt idx="37">
                  <c:v>368437.37082855293</c:v>
                </c:pt>
                <c:pt idx="38">
                  <c:v>361154.60305386392</c:v>
                </c:pt>
                <c:pt idx="39">
                  <c:v>345432.07764047571</c:v>
                </c:pt>
                <c:pt idx="40">
                  <c:v>300639.14258101833</c:v>
                </c:pt>
                <c:pt idx="41">
                  <c:v>312368.44209326827</c:v>
                </c:pt>
                <c:pt idx="42">
                  <c:v>337321.1326776513</c:v>
                </c:pt>
                <c:pt idx="43">
                  <c:v>338797.78837062803</c:v>
                </c:pt>
                <c:pt idx="44">
                  <c:v>328419.4960148423</c:v>
                </c:pt>
                <c:pt idx="45">
                  <c:v>308513.77545954479</c:v>
                </c:pt>
                <c:pt idx="46">
                  <c:v>334116.41233775899</c:v>
                </c:pt>
                <c:pt idx="47">
                  <c:v>371004.55961586069</c:v>
                </c:pt>
                <c:pt idx="48">
                  <c:v>397161.3715214</c:v>
                </c:pt>
                <c:pt idx="49">
                  <c:v>421077.85769572994</c:v>
                </c:pt>
                <c:pt idx="50">
                  <c:v>455945.70378344168</c:v>
                </c:pt>
                <c:pt idx="51">
                  <c:v>493025.88913796755</c:v>
                </c:pt>
                <c:pt idx="52">
                  <c:v>492082.34425948095</c:v>
                </c:pt>
                <c:pt idx="53">
                  <c:v>480260.1598906368</c:v>
                </c:pt>
                <c:pt idx="54">
                  <c:v>425816.42032263393</c:v>
                </c:pt>
                <c:pt idx="55">
                  <c:v>373138.96767865535</c:v>
                </c:pt>
                <c:pt idx="56">
                  <c:v>389448.01370941399</c:v>
                </c:pt>
                <c:pt idx="57">
                  <c:v>379854.77306916425</c:v>
                </c:pt>
                <c:pt idx="58">
                  <c:v>353405.15917948517</c:v>
                </c:pt>
                <c:pt idx="59">
                  <c:v>319444.8878955986</c:v>
                </c:pt>
                <c:pt idx="60">
                  <c:v>256667.63163721492</c:v>
                </c:pt>
                <c:pt idx="61">
                  <c:v>183850.30464981511</c:v>
                </c:pt>
                <c:pt idx="62">
                  <c:v>130968.18586761643</c:v>
                </c:pt>
                <c:pt idx="63">
                  <c:v>90655.583924287857</c:v>
                </c:pt>
                <c:pt idx="64">
                  <c:v>67056.304816401316</c:v>
                </c:pt>
                <c:pt idx="65">
                  <c:v>53803.903104143581</c:v>
                </c:pt>
                <c:pt idx="66">
                  <c:v>44124.258042275003</c:v>
                </c:pt>
                <c:pt idx="67">
                  <c:v>39251.267966885243</c:v>
                </c:pt>
                <c:pt idx="68">
                  <c:v>35526.839119663629</c:v>
                </c:pt>
                <c:pt idx="69">
                  <c:v>31639.298121693711</c:v>
                </c:pt>
                <c:pt idx="70">
                  <c:v>29724.933578049713</c:v>
                </c:pt>
                <c:pt idx="71">
                  <c:v>26599.456476346611</c:v>
                </c:pt>
                <c:pt idx="72">
                  <c:v>26415.990252022402</c:v>
                </c:pt>
                <c:pt idx="73">
                  <c:v>24437.011399760882</c:v>
                </c:pt>
                <c:pt idx="74">
                  <c:v>21360.109018413288</c:v>
                </c:pt>
                <c:pt idx="75">
                  <c:v>19139.775237614565</c:v>
                </c:pt>
                <c:pt idx="76">
                  <c:v>17055.063357810915</c:v>
                </c:pt>
                <c:pt idx="77">
                  <c:v>15002.103187028875</c:v>
                </c:pt>
                <c:pt idx="78">
                  <c:v>12739.451456242712</c:v>
                </c:pt>
                <c:pt idx="79">
                  <c:v>11028.002845013589</c:v>
                </c:pt>
                <c:pt idx="80">
                  <c:v>9342.4286244049581</c:v>
                </c:pt>
                <c:pt idx="81">
                  <c:v>7928.2363774405276</c:v>
                </c:pt>
                <c:pt idx="82">
                  <c:v>6178.4576889595019</c:v>
                </c:pt>
                <c:pt idx="83">
                  <c:v>4777.7862242672309</c:v>
                </c:pt>
                <c:pt idx="84">
                  <c:v>3694.9892399327277</c:v>
                </c:pt>
                <c:pt idx="85">
                  <c:v>2553.206851203498</c:v>
                </c:pt>
                <c:pt idx="86">
                  <c:v>1664.6300218562096</c:v>
                </c:pt>
                <c:pt idx="87">
                  <c:v>914.91369344230782</c:v>
                </c:pt>
                <c:pt idx="88">
                  <c:v>339.4132699276812</c:v>
                </c:pt>
                <c:pt idx="89">
                  <c:v>19.573927931047205</c:v>
                </c:pt>
                <c:pt idx="90">
                  <c:v>197.30466273424864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35-4581-8262-E1B37634E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0349328"/>
        <c:axId val="1260345584"/>
      </c:lineChart>
      <c:catAx>
        <c:axId val="12603493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260345584"/>
        <c:crosses val="autoZero"/>
        <c:auto val="1"/>
        <c:lblAlgn val="ctr"/>
        <c:lblOffset val="100"/>
        <c:noMultiLvlLbl val="0"/>
      </c:catAx>
      <c:valAx>
        <c:axId val="1260345584"/>
        <c:scaling>
          <c:orientation val="minMax"/>
          <c:max val="5000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26034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18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IN" b="1"/>
              <a:t>Percapita- Consumption by age , 2011, 2023 and 2036</a:t>
            </a:r>
          </a:p>
        </c:rich>
      </c:tx>
      <c:layout>
        <c:manualLayout>
          <c:xMode val="edge"/>
          <c:yMode val="edge"/>
          <c:x val="0.150520778652668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21760309622314"/>
          <c:y val="0.1907545647366195"/>
          <c:w val="0.86480359446594601"/>
          <c:h val="0.61724431778276867"/>
        </c:manualLayout>
      </c:layout>
      <c:lineChart>
        <c:grouping val="standard"/>
        <c:varyColors val="0"/>
        <c:ser>
          <c:idx val="1"/>
          <c:order val="0"/>
          <c:tx>
            <c:strRef>
              <c:f>Graphs!$AX$4</c:f>
              <c:strCache>
                <c:ptCount val="1"/>
                <c:pt idx="0">
                  <c:v>C-2011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Graphs!$AX$5:$AX$95</c:f>
              <c:numCache>
                <c:formatCode>0</c:formatCode>
                <c:ptCount val="91"/>
                <c:pt idx="0">
                  <c:v>16681.521422256043</c:v>
                </c:pt>
                <c:pt idx="1">
                  <c:v>16886.790224377695</c:v>
                </c:pt>
                <c:pt idx="2">
                  <c:v>17079.664960731057</c:v>
                </c:pt>
                <c:pt idx="3">
                  <c:v>18607.58928157319</c:v>
                </c:pt>
                <c:pt idx="4">
                  <c:v>21091.227454571708</c:v>
                </c:pt>
                <c:pt idx="5">
                  <c:v>23251.940715642286</c:v>
                </c:pt>
                <c:pt idx="6">
                  <c:v>26032.363053003985</c:v>
                </c:pt>
                <c:pt idx="7">
                  <c:v>27932.907496346776</c:v>
                </c:pt>
                <c:pt idx="8">
                  <c:v>29891.988873215643</c:v>
                </c:pt>
                <c:pt idx="9">
                  <c:v>32338.360486571022</c:v>
                </c:pt>
                <c:pt idx="10">
                  <c:v>33092.384527294693</c:v>
                </c:pt>
                <c:pt idx="11">
                  <c:v>35652.976958231302</c:v>
                </c:pt>
                <c:pt idx="12">
                  <c:v>36919.998418941075</c:v>
                </c:pt>
                <c:pt idx="13">
                  <c:v>39501.93575611175</c:v>
                </c:pt>
                <c:pt idx="14">
                  <c:v>42274.714809386118</c:v>
                </c:pt>
                <c:pt idx="15">
                  <c:v>45832.315022580427</c:v>
                </c:pt>
                <c:pt idx="16">
                  <c:v>48728.124509633679</c:v>
                </c:pt>
                <c:pt idx="17">
                  <c:v>52635.987694803553</c:v>
                </c:pt>
                <c:pt idx="18">
                  <c:v>54578.036346067376</c:v>
                </c:pt>
                <c:pt idx="19">
                  <c:v>55760.81186602798</c:v>
                </c:pt>
                <c:pt idx="20">
                  <c:v>55812.929314137968</c:v>
                </c:pt>
                <c:pt idx="21">
                  <c:v>57354.095531601924</c:v>
                </c:pt>
                <c:pt idx="22">
                  <c:v>54596.397017757918</c:v>
                </c:pt>
                <c:pt idx="23">
                  <c:v>54156.65667254063</c:v>
                </c:pt>
                <c:pt idx="24">
                  <c:v>51972.556252509159</c:v>
                </c:pt>
                <c:pt idx="25">
                  <c:v>50233.665109605165</c:v>
                </c:pt>
                <c:pt idx="26">
                  <c:v>49616.996507211748</c:v>
                </c:pt>
                <c:pt idx="27">
                  <c:v>49449.851079663538</c:v>
                </c:pt>
                <c:pt idx="28">
                  <c:v>49222.787679208508</c:v>
                </c:pt>
                <c:pt idx="29">
                  <c:v>49216.158149165101</c:v>
                </c:pt>
                <c:pt idx="30">
                  <c:v>48341.460002096253</c:v>
                </c:pt>
                <c:pt idx="31">
                  <c:v>48784.482572304332</c:v>
                </c:pt>
                <c:pt idx="32">
                  <c:v>49050.736376541143</c:v>
                </c:pt>
                <c:pt idx="33">
                  <c:v>49510.32970095647</c:v>
                </c:pt>
                <c:pt idx="34">
                  <c:v>49168.503159307831</c:v>
                </c:pt>
                <c:pt idx="35">
                  <c:v>49586.015218625573</c:v>
                </c:pt>
                <c:pt idx="36">
                  <c:v>50187.249941052665</c:v>
                </c:pt>
                <c:pt idx="37">
                  <c:v>50784.414347244652</c:v>
                </c:pt>
                <c:pt idx="38">
                  <c:v>51491.53334161712</c:v>
                </c:pt>
                <c:pt idx="39">
                  <c:v>51686.273357292674</c:v>
                </c:pt>
                <c:pt idx="40">
                  <c:v>52405.833633513379</c:v>
                </c:pt>
                <c:pt idx="41">
                  <c:v>53300.015352779999</c:v>
                </c:pt>
                <c:pt idx="42">
                  <c:v>53965.506922838242</c:v>
                </c:pt>
                <c:pt idx="43">
                  <c:v>54613.747948130782</c:v>
                </c:pt>
                <c:pt idx="44">
                  <c:v>54748.10350873055</c:v>
                </c:pt>
                <c:pt idx="45">
                  <c:v>55031.372187460031</c:v>
                </c:pt>
                <c:pt idx="46">
                  <c:v>56074.641798392819</c:v>
                </c:pt>
                <c:pt idx="47">
                  <c:v>56473.100232744364</c:v>
                </c:pt>
                <c:pt idx="48">
                  <c:v>56786.803791498423</c:v>
                </c:pt>
                <c:pt idx="49">
                  <c:v>56842.738445572395</c:v>
                </c:pt>
                <c:pt idx="50">
                  <c:v>57140.470155179151</c:v>
                </c:pt>
                <c:pt idx="51">
                  <c:v>56456.061342570581</c:v>
                </c:pt>
                <c:pt idx="52">
                  <c:v>56689.41373819155</c:v>
                </c:pt>
                <c:pt idx="53">
                  <c:v>56033.496385254621</c:v>
                </c:pt>
                <c:pt idx="54">
                  <c:v>55955.888531346798</c:v>
                </c:pt>
                <c:pt idx="55">
                  <c:v>56396.258624985356</c:v>
                </c:pt>
                <c:pt idx="56">
                  <c:v>55445.306749690884</c:v>
                </c:pt>
                <c:pt idx="57">
                  <c:v>54702.708599470701</c:v>
                </c:pt>
                <c:pt idx="58">
                  <c:v>54469.357156642356</c:v>
                </c:pt>
                <c:pt idx="59">
                  <c:v>54066.43462586181</c:v>
                </c:pt>
                <c:pt idx="60">
                  <c:v>52776.473771340803</c:v>
                </c:pt>
                <c:pt idx="61">
                  <c:v>52198.608283772766</c:v>
                </c:pt>
                <c:pt idx="62">
                  <c:v>52106.092144517643</c:v>
                </c:pt>
                <c:pt idx="63">
                  <c:v>51698.028177027278</c:v>
                </c:pt>
                <c:pt idx="64">
                  <c:v>51233.336325967721</c:v>
                </c:pt>
                <c:pt idx="65">
                  <c:v>50894.573055982306</c:v>
                </c:pt>
                <c:pt idx="66">
                  <c:v>51158.899116543289</c:v>
                </c:pt>
                <c:pt idx="67">
                  <c:v>51282.909024638946</c:v>
                </c:pt>
                <c:pt idx="68">
                  <c:v>51080.225772996979</c:v>
                </c:pt>
                <c:pt idx="69">
                  <c:v>51791.868091916498</c:v>
                </c:pt>
                <c:pt idx="70">
                  <c:v>50525.600287259651</c:v>
                </c:pt>
                <c:pt idx="71">
                  <c:v>53415.131282887291</c:v>
                </c:pt>
                <c:pt idx="72">
                  <c:v>51378.259953862966</c:v>
                </c:pt>
                <c:pt idx="73">
                  <c:v>50797.610673527408</c:v>
                </c:pt>
                <c:pt idx="74">
                  <c:v>51959.461268363499</c:v>
                </c:pt>
                <c:pt idx="75">
                  <c:v>51722.294038517095</c:v>
                </c:pt>
                <c:pt idx="76">
                  <c:v>51502.408219164099</c:v>
                </c:pt>
                <c:pt idx="77">
                  <c:v>51330.071749576033</c:v>
                </c:pt>
                <c:pt idx="78">
                  <c:v>52190.291380152419</c:v>
                </c:pt>
                <c:pt idx="79">
                  <c:v>51641.758745445441</c:v>
                </c:pt>
                <c:pt idx="80">
                  <c:v>51368.82783784849</c:v>
                </c:pt>
                <c:pt idx="81">
                  <c:v>50041.134152394305</c:v>
                </c:pt>
                <c:pt idx="82">
                  <c:v>51997.51757293332</c:v>
                </c:pt>
                <c:pt idx="83">
                  <c:v>52998.912282751495</c:v>
                </c:pt>
                <c:pt idx="84">
                  <c:v>50816.155227055737</c:v>
                </c:pt>
                <c:pt idx="85">
                  <c:v>53337.345682010215</c:v>
                </c:pt>
                <c:pt idx="86">
                  <c:v>52294.326244766919</c:v>
                </c:pt>
                <c:pt idx="87">
                  <c:v>50970.443700291864</c:v>
                </c:pt>
                <c:pt idx="88">
                  <c:v>50365.247090994562</c:v>
                </c:pt>
                <c:pt idx="89">
                  <c:v>51759.748763086434</c:v>
                </c:pt>
                <c:pt idx="90">
                  <c:v>53606.942512789668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F-4BCA-9DD9-CF5DB8DABD31}"/>
            </c:ext>
          </c:extLst>
        </c:ser>
        <c:ser>
          <c:idx val="2"/>
          <c:order val="1"/>
          <c:tx>
            <c:strRef>
              <c:f>Graphs!$AY$4</c:f>
              <c:strCache>
                <c:ptCount val="1"/>
                <c:pt idx="0">
                  <c:v>C-2023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Graphs!$AY$5:$AY$95</c:f>
              <c:numCache>
                <c:formatCode>0</c:formatCode>
                <c:ptCount val="91"/>
                <c:pt idx="0">
                  <c:v>21824.084393686382</c:v>
                </c:pt>
                <c:pt idx="1">
                  <c:v>20661.391157598846</c:v>
                </c:pt>
                <c:pt idx="2">
                  <c:v>21275.013372132773</c:v>
                </c:pt>
                <c:pt idx="3">
                  <c:v>24768.179082421047</c:v>
                </c:pt>
                <c:pt idx="4">
                  <c:v>35234.775876230538</c:v>
                </c:pt>
                <c:pt idx="5">
                  <c:v>39081.37400832944</c:v>
                </c:pt>
                <c:pt idx="6">
                  <c:v>44463.564663233345</c:v>
                </c:pt>
                <c:pt idx="7">
                  <c:v>48170.246485691612</c:v>
                </c:pt>
                <c:pt idx="8">
                  <c:v>51031.386610559275</c:v>
                </c:pt>
                <c:pt idx="9">
                  <c:v>55121.402895055195</c:v>
                </c:pt>
                <c:pt idx="10">
                  <c:v>54838.461262233264</c:v>
                </c:pt>
                <c:pt idx="11">
                  <c:v>59556.919131542061</c:v>
                </c:pt>
                <c:pt idx="12">
                  <c:v>59844.653680458519</c:v>
                </c:pt>
                <c:pt idx="13">
                  <c:v>64368.554810486698</c:v>
                </c:pt>
                <c:pt idx="14">
                  <c:v>70876.292777942028</c:v>
                </c:pt>
                <c:pt idx="15">
                  <c:v>82713.456626379222</c:v>
                </c:pt>
                <c:pt idx="16">
                  <c:v>89589.453562094932</c:v>
                </c:pt>
                <c:pt idx="17">
                  <c:v>99036.610346499656</c:v>
                </c:pt>
                <c:pt idx="18">
                  <c:v>105367.43377256009</c:v>
                </c:pt>
                <c:pt idx="19">
                  <c:v>99789.371320516322</c:v>
                </c:pt>
                <c:pt idx="20">
                  <c:v>105137.76396104868</c:v>
                </c:pt>
                <c:pt idx="21">
                  <c:v>109861.82323049336</c:v>
                </c:pt>
                <c:pt idx="22">
                  <c:v>96398.324997836549</c:v>
                </c:pt>
                <c:pt idx="23">
                  <c:v>95406.774521668645</c:v>
                </c:pt>
                <c:pt idx="24">
                  <c:v>88151.108482223353</c:v>
                </c:pt>
                <c:pt idx="25">
                  <c:v>84734.067906855067</c:v>
                </c:pt>
                <c:pt idx="26">
                  <c:v>82085.298275960886</c:v>
                </c:pt>
                <c:pt idx="27">
                  <c:v>82141.168149574543</c:v>
                </c:pt>
                <c:pt idx="28">
                  <c:v>79298.637140776482</c:v>
                </c:pt>
                <c:pt idx="29">
                  <c:v>81094.782658465934</c:v>
                </c:pt>
                <c:pt idx="30">
                  <c:v>70005.495410356874</c:v>
                </c:pt>
                <c:pt idx="31">
                  <c:v>72457.62400390752</c:v>
                </c:pt>
                <c:pt idx="32">
                  <c:v>74414.30853681179</c:v>
                </c:pt>
                <c:pt idx="33">
                  <c:v>78165.480033131418</c:v>
                </c:pt>
                <c:pt idx="34">
                  <c:v>73107.198504549087</c:v>
                </c:pt>
                <c:pt idx="35">
                  <c:v>79484.40630008372</c:v>
                </c:pt>
                <c:pt idx="36">
                  <c:v>80903.015661465732</c:v>
                </c:pt>
                <c:pt idx="37">
                  <c:v>81687.429756493846</c:v>
                </c:pt>
                <c:pt idx="38">
                  <c:v>82768.281619289963</c:v>
                </c:pt>
                <c:pt idx="39">
                  <c:v>80641.831210509292</c:v>
                </c:pt>
                <c:pt idx="40">
                  <c:v>86194.736843602426</c:v>
                </c:pt>
                <c:pt idx="41">
                  <c:v>80710.820426250139</c:v>
                </c:pt>
                <c:pt idx="42">
                  <c:v>87912.854794545725</c:v>
                </c:pt>
                <c:pt idx="43">
                  <c:v>94653.697293665318</c:v>
                </c:pt>
                <c:pt idx="44">
                  <c:v>88536.622462125364</c:v>
                </c:pt>
                <c:pt idx="45">
                  <c:v>90986.964440763666</c:v>
                </c:pt>
                <c:pt idx="46">
                  <c:v>96892.587096066229</c:v>
                </c:pt>
                <c:pt idx="47">
                  <c:v>96510.43013384589</c:v>
                </c:pt>
                <c:pt idx="48">
                  <c:v>96225.182833836981</c:v>
                </c:pt>
                <c:pt idx="49">
                  <c:v>93780.953207518905</c:v>
                </c:pt>
                <c:pt idx="50">
                  <c:v>99847.386587594592</c:v>
                </c:pt>
                <c:pt idx="51">
                  <c:v>92157.025771349159</c:v>
                </c:pt>
                <c:pt idx="52">
                  <c:v>96719.51896590057</c:v>
                </c:pt>
                <c:pt idx="53">
                  <c:v>93673.00988084446</c:v>
                </c:pt>
                <c:pt idx="54">
                  <c:v>90184.698289482272</c:v>
                </c:pt>
                <c:pt idx="55">
                  <c:v>103114.95760846449</c:v>
                </c:pt>
                <c:pt idx="56">
                  <c:v>96718.75807805307</c:v>
                </c:pt>
                <c:pt idx="57">
                  <c:v>95325.380889847525</c:v>
                </c:pt>
                <c:pt idx="58">
                  <c:v>98345.542166946165</c:v>
                </c:pt>
                <c:pt idx="59">
                  <c:v>98731.214666316489</c:v>
                </c:pt>
                <c:pt idx="60">
                  <c:v>90977.513360129655</c:v>
                </c:pt>
                <c:pt idx="61">
                  <c:v>84492.174215213774</c:v>
                </c:pt>
                <c:pt idx="62">
                  <c:v>89720.768039357441</c:v>
                </c:pt>
                <c:pt idx="63">
                  <c:v>83815.213327343314</c:v>
                </c:pt>
                <c:pt idx="64">
                  <c:v>84014.969975119631</c:v>
                </c:pt>
                <c:pt idx="65">
                  <c:v>85674.387954798294</c:v>
                </c:pt>
                <c:pt idx="66">
                  <c:v>83735.539939728755</c:v>
                </c:pt>
                <c:pt idx="67">
                  <c:v>87611.237598246211</c:v>
                </c:pt>
                <c:pt idx="68">
                  <c:v>86488.549688835526</c:v>
                </c:pt>
                <c:pt idx="69">
                  <c:v>101901.28990457444</c:v>
                </c:pt>
                <c:pt idx="70">
                  <c:v>85805.581632363741</c:v>
                </c:pt>
                <c:pt idx="71">
                  <c:v>110890.4062706907</c:v>
                </c:pt>
                <c:pt idx="72">
                  <c:v>93530.919665113426</c:v>
                </c:pt>
                <c:pt idx="73">
                  <c:v>73350.859103761992</c:v>
                </c:pt>
                <c:pt idx="74">
                  <c:v>95355.670327864034</c:v>
                </c:pt>
                <c:pt idx="75">
                  <c:v>90814.521006961717</c:v>
                </c:pt>
                <c:pt idx="76">
                  <c:v>94854.216863424925</c:v>
                </c:pt>
                <c:pt idx="77">
                  <c:v>77093.884289327965</c:v>
                </c:pt>
                <c:pt idx="78">
                  <c:v>94612.656826652688</c:v>
                </c:pt>
                <c:pt idx="79">
                  <c:v>78570.068354351519</c:v>
                </c:pt>
                <c:pt idx="80">
                  <c:v>89360.720429085573</c:v>
                </c:pt>
                <c:pt idx="81">
                  <c:v>76511.052314219647</c:v>
                </c:pt>
                <c:pt idx="82">
                  <c:v>95316.440324583804</c:v>
                </c:pt>
                <c:pt idx="83">
                  <c:v>83624.615803737441</c:v>
                </c:pt>
                <c:pt idx="84">
                  <c:v>78018.868960366701</c:v>
                </c:pt>
                <c:pt idx="85">
                  <c:v>112153.33578659447</c:v>
                </c:pt>
                <c:pt idx="86">
                  <c:v>65410.12330326932</c:v>
                </c:pt>
                <c:pt idx="87">
                  <c:v>92597.954556705357</c:v>
                </c:pt>
                <c:pt idx="88">
                  <c:v>86008.32076838291</c:v>
                </c:pt>
                <c:pt idx="89">
                  <c:v>97569.803628108144</c:v>
                </c:pt>
                <c:pt idx="90">
                  <c:v>115923.48175602261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BF-4BCA-9DD9-CF5DB8DABD31}"/>
            </c:ext>
          </c:extLst>
        </c:ser>
        <c:ser>
          <c:idx val="3"/>
          <c:order val="2"/>
          <c:tx>
            <c:strRef>
              <c:f>Graphs!$AZ$4</c:f>
              <c:strCache>
                <c:ptCount val="1"/>
                <c:pt idx="0">
                  <c:v>C-2036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Graphs!$AZ$5:$AZ$95</c:f>
              <c:numCache>
                <c:formatCode>0</c:formatCode>
                <c:ptCount val="91"/>
                <c:pt idx="0">
                  <c:v>29161.067251001543</c:v>
                </c:pt>
                <c:pt idx="1">
                  <c:v>26424.692089876531</c:v>
                </c:pt>
                <c:pt idx="2">
                  <c:v>27766.76158767358</c:v>
                </c:pt>
                <c:pt idx="3">
                  <c:v>33178.826952067742</c:v>
                </c:pt>
                <c:pt idx="4">
                  <c:v>54239.483586227791</c:v>
                </c:pt>
                <c:pt idx="5">
                  <c:v>60125.267888383976</c:v>
                </c:pt>
                <c:pt idx="6">
                  <c:v>68861.81554762811</c:v>
                </c:pt>
                <c:pt idx="7">
                  <c:v>75514.414759479652</c:v>
                </c:pt>
                <c:pt idx="8">
                  <c:v>79712.268713766476</c:v>
                </c:pt>
                <c:pt idx="9">
                  <c:v>85991.771782464901</c:v>
                </c:pt>
                <c:pt idx="10">
                  <c:v>84852.120922785121</c:v>
                </c:pt>
                <c:pt idx="11">
                  <c:v>92405.058631278851</c:v>
                </c:pt>
                <c:pt idx="12">
                  <c:v>91699.423573929584</c:v>
                </c:pt>
                <c:pt idx="13">
                  <c:v>99157.670773153266</c:v>
                </c:pt>
                <c:pt idx="14">
                  <c:v>111263.52336179852</c:v>
                </c:pt>
                <c:pt idx="15">
                  <c:v>134975.88095850218</c:v>
                </c:pt>
                <c:pt idx="16">
                  <c:v>148092.38213566021</c:v>
                </c:pt>
                <c:pt idx="17">
                  <c:v>165597.58098380343</c:v>
                </c:pt>
                <c:pt idx="18">
                  <c:v>180482.64710334156</c:v>
                </c:pt>
                <c:pt idx="19">
                  <c:v>162977.83790527497</c:v>
                </c:pt>
                <c:pt idx="20">
                  <c:v>177774.7443963644</c:v>
                </c:pt>
                <c:pt idx="21">
                  <c:v>187183.03956454998</c:v>
                </c:pt>
                <c:pt idx="22">
                  <c:v>157378.79695827476</c:v>
                </c:pt>
                <c:pt idx="23">
                  <c:v>155308.10154976527</c:v>
                </c:pt>
                <c:pt idx="24">
                  <c:v>141104.49591306105</c:v>
                </c:pt>
                <c:pt idx="25">
                  <c:v>134936.14816634072</c:v>
                </c:pt>
                <c:pt idx="26">
                  <c:v>129413.67203409021</c:v>
                </c:pt>
                <c:pt idx="27">
                  <c:v>129383.35761004966</c:v>
                </c:pt>
                <c:pt idx="28">
                  <c:v>122876.11009836006</c:v>
                </c:pt>
                <c:pt idx="29">
                  <c:v>126878.2860594308</c:v>
                </c:pt>
                <c:pt idx="30">
                  <c:v>102091.90461168245</c:v>
                </c:pt>
                <c:pt idx="31">
                  <c:v>107670.37830815445</c:v>
                </c:pt>
                <c:pt idx="32">
                  <c:v>112057.74437643726</c:v>
                </c:pt>
                <c:pt idx="33">
                  <c:v>120136.07125126386</c:v>
                </c:pt>
                <c:pt idx="34">
                  <c:v>108944.86171316012</c:v>
                </c:pt>
                <c:pt idx="35">
                  <c:v>123162.12950006693</c:v>
                </c:pt>
                <c:pt idx="36">
                  <c:v>125798.37627839886</c:v>
                </c:pt>
                <c:pt idx="37">
                  <c:v>126852.34221657745</c:v>
                </c:pt>
                <c:pt idx="38">
                  <c:v>127968.735996321</c:v>
                </c:pt>
                <c:pt idx="39">
                  <c:v>123104.97748384452</c:v>
                </c:pt>
                <c:pt idx="40">
                  <c:v>135274.29250919592</c:v>
                </c:pt>
                <c:pt idx="41">
                  <c:v>119623.38376525528</c:v>
                </c:pt>
                <c:pt idx="42">
                  <c:v>137308.56448728839</c:v>
                </c:pt>
                <c:pt idx="43">
                  <c:v>154517.09374144755</c:v>
                </c:pt>
                <c:pt idx="44">
                  <c:v>138251.48925092633</c:v>
                </c:pt>
                <c:pt idx="45">
                  <c:v>144567.8411073522</c:v>
                </c:pt>
                <c:pt idx="46">
                  <c:v>157655.89219656654</c:v>
                </c:pt>
                <c:pt idx="47">
                  <c:v>156421.66670406744</c:v>
                </c:pt>
                <c:pt idx="48">
                  <c:v>154950.93914251801</c:v>
                </c:pt>
                <c:pt idx="49">
                  <c:v>148396.4890695358</c:v>
                </c:pt>
                <c:pt idx="50">
                  <c:v>162055.31313789272</c:v>
                </c:pt>
                <c:pt idx="51">
                  <c:v>143781.34753134294</c:v>
                </c:pt>
                <c:pt idx="52">
                  <c:v>153226.80503426891</c:v>
                </c:pt>
                <c:pt idx="53">
                  <c:v>147421.08415835287</c:v>
                </c:pt>
                <c:pt idx="54">
                  <c:v>136973.4888106265</c:v>
                </c:pt>
                <c:pt idx="55">
                  <c:v>166726.87374728188</c:v>
                </c:pt>
                <c:pt idx="56">
                  <c:v>152601.66303669292</c:v>
                </c:pt>
                <c:pt idx="57">
                  <c:v>150861.75166405039</c:v>
                </c:pt>
                <c:pt idx="58">
                  <c:v>158351.95382215019</c:v>
                </c:pt>
                <c:pt idx="59">
                  <c:v>159335.91749020916</c:v>
                </c:pt>
                <c:pt idx="60">
                  <c:v>142944.17775798595</c:v>
                </c:pt>
                <c:pt idx="61">
                  <c:v>127689.76905307348</c:v>
                </c:pt>
                <c:pt idx="62">
                  <c:v>140270.48841775881</c:v>
                </c:pt>
                <c:pt idx="63">
                  <c:v>125565.07446861126</c:v>
                </c:pt>
                <c:pt idx="64">
                  <c:v>127063.00095304134</c:v>
                </c:pt>
                <c:pt idx="65">
                  <c:v>131753.74452068194</c:v>
                </c:pt>
                <c:pt idx="66">
                  <c:v>124897.56349703841</c:v>
                </c:pt>
                <c:pt idx="67">
                  <c:v>134106.00900910844</c:v>
                </c:pt>
                <c:pt idx="68">
                  <c:v>132229.8112182609</c:v>
                </c:pt>
                <c:pt idx="69">
                  <c:v>170431.74909303672</c:v>
                </c:pt>
                <c:pt idx="70">
                  <c:v>133372.40077934749</c:v>
                </c:pt>
                <c:pt idx="71">
                  <c:v>185261.45724344574</c:v>
                </c:pt>
                <c:pt idx="72">
                  <c:v>149501.06302787003</c:v>
                </c:pt>
                <c:pt idx="73">
                  <c:v>101423.45185087452</c:v>
                </c:pt>
                <c:pt idx="74">
                  <c:v>151615.1681925685</c:v>
                </c:pt>
                <c:pt idx="75">
                  <c:v>141065.3627997367</c:v>
                </c:pt>
                <c:pt idx="76">
                  <c:v>153694.97039429098</c:v>
                </c:pt>
                <c:pt idx="77">
                  <c:v>109053.46100383588</c:v>
                </c:pt>
                <c:pt idx="78">
                  <c:v>149651.60132252751</c:v>
                </c:pt>
                <c:pt idx="79">
                  <c:v>111647.54666339814</c:v>
                </c:pt>
                <c:pt idx="80">
                  <c:v>140775.15986311383</c:v>
                </c:pt>
                <c:pt idx="81">
                  <c:v>114484.67662088266</c:v>
                </c:pt>
                <c:pt idx="82">
                  <c:v>154418.6148393795</c:v>
                </c:pt>
                <c:pt idx="83">
                  <c:v>118908.24344159015</c:v>
                </c:pt>
                <c:pt idx="84">
                  <c:v>115342.58795883144</c:v>
                </c:pt>
                <c:pt idx="85">
                  <c:v>194991.61044119726</c:v>
                </c:pt>
                <c:pt idx="86">
                  <c:v>81560.047275174467</c:v>
                </c:pt>
                <c:pt idx="87">
                  <c:v>154826.87946819913</c:v>
                </c:pt>
                <c:pt idx="88">
                  <c:v>140360.51744702263</c:v>
                </c:pt>
                <c:pt idx="89">
                  <c:v>166366.64847028261</c:v>
                </c:pt>
                <c:pt idx="90">
                  <c:v>206705.55569362504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BF-4BCA-9DD9-CF5DB8DAB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518816"/>
        <c:axId val="1465511744"/>
      </c:lineChart>
      <c:catAx>
        <c:axId val="1465518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465511744"/>
        <c:crosses val="autoZero"/>
        <c:auto val="1"/>
        <c:lblAlgn val="ctr"/>
        <c:lblOffset val="100"/>
        <c:noMultiLvlLbl val="0"/>
      </c:catAx>
      <c:valAx>
        <c:axId val="1465511744"/>
        <c:scaling>
          <c:orientation val="minMax"/>
          <c:max val="200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46551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 sz="18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Income and consumption-2023</a:t>
            </a:r>
          </a:p>
        </c:rich>
      </c:tx>
      <c:layout>
        <c:manualLayout>
          <c:xMode val="edge"/>
          <c:yMode val="edge"/>
          <c:x val="0.25354634085800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306964371428261E-2"/>
          <c:y val="0.16294386588773177"/>
          <c:w val="0.86370538489629978"/>
          <c:h val="0.78162641733871563"/>
        </c:manualLayout>
      </c:layout>
      <c:areaChart>
        <c:grouping val="standard"/>
        <c:varyColors val="0"/>
        <c:ser>
          <c:idx val="1"/>
          <c:order val="1"/>
          <c:tx>
            <c:strRef>
              <c:f>Sheet2!$F$2</c:f>
              <c:strCache>
                <c:ptCount val="1"/>
                <c:pt idx="0">
                  <c:v>YL-2023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Sheet2!$F$3:$F$93</c:f>
              <c:numCache>
                <c:formatCode>0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80058.448978348184</c:v>
                </c:pt>
                <c:pt idx="16">
                  <c:v>112101.2324940563</c:v>
                </c:pt>
                <c:pt idx="17">
                  <c:v>117734.4379493618</c:v>
                </c:pt>
                <c:pt idx="18">
                  <c:v>133167.25935448695</c:v>
                </c:pt>
                <c:pt idx="19">
                  <c:v>170822.41810943134</c:v>
                </c:pt>
                <c:pt idx="20">
                  <c:v>241043.06214335974</c:v>
                </c:pt>
                <c:pt idx="21">
                  <c:v>309568.83397255343</c:v>
                </c:pt>
                <c:pt idx="22">
                  <c:v>362037.35723728203</c:v>
                </c:pt>
                <c:pt idx="23">
                  <c:v>366400.4764648077</c:v>
                </c:pt>
                <c:pt idx="24">
                  <c:v>378116.53240300366</c:v>
                </c:pt>
                <c:pt idx="25">
                  <c:v>416054.52446472342</c:v>
                </c:pt>
                <c:pt idx="26">
                  <c:v>452506.75390831707</c:v>
                </c:pt>
                <c:pt idx="27">
                  <c:v>460848.45486764528</c:v>
                </c:pt>
                <c:pt idx="28">
                  <c:v>446432.24755869678</c:v>
                </c:pt>
                <c:pt idx="29">
                  <c:v>438564.54412155284</c:v>
                </c:pt>
                <c:pt idx="30">
                  <c:v>444490.01050055778</c:v>
                </c:pt>
                <c:pt idx="31">
                  <c:v>437311.7841794109</c:v>
                </c:pt>
                <c:pt idx="32">
                  <c:v>435006.2129232614</c:v>
                </c:pt>
                <c:pt idx="33">
                  <c:v>454119.4934718911</c:v>
                </c:pt>
                <c:pt idx="34">
                  <c:v>464723.39471936191</c:v>
                </c:pt>
                <c:pt idx="35">
                  <c:v>468107.67956730799</c:v>
                </c:pt>
                <c:pt idx="36">
                  <c:v>467917.5128986843</c:v>
                </c:pt>
                <c:pt idx="37">
                  <c:v>472498.71379845886</c:v>
                </c:pt>
                <c:pt idx="38">
                  <c:v>460879.12298978894</c:v>
                </c:pt>
                <c:pt idx="39">
                  <c:v>437926.25114902772</c:v>
                </c:pt>
                <c:pt idx="40">
                  <c:v>400209.68473483389</c:v>
                </c:pt>
                <c:pt idx="41">
                  <c:v>401250.46572869481</c:v>
                </c:pt>
                <c:pt idx="42">
                  <c:v>409931.96639404393</c:v>
                </c:pt>
                <c:pt idx="43">
                  <c:v>400286.72617996379</c:v>
                </c:pt>
                <c:pt idx="44">
                  <c:v>379358.69168858317</c:v>
                </c:pt>
                <c:pt idx="45">
                  <c:v>356942.32977957191</c:v>
                </c:pt>
                <c:pt idx="46">
                  <c:v>369978.53192759049</c:v>
                </c:pt>
                <c:pt idx="47">
                  <c:v>382053.93088736688</c:v>
                </c:pt>
                <c:pt idx="48">
                  <c:v>387125.57716467953</c:v>
                </c:pt>
                <c:pt idx="49">
                  <c:v>389705.39132632746</c:v>
                </c:pt>
                <c:pt idx="50">
                  <c:v>399536.29950739554</c:v>
                </c:pt>
                <c:pt idx="51">
                  <c:v>399397.84549461759</c:v>
                </c:pt>
                <c:pt idx="52">
                  <c:v>391116.68958714604</c:v>
                </c:pt>
                <c:pt idx="53">
                  <c:v>369624.03937784804</c:v>
                </c:pt>
                <c:pt idx="54">
                  <c:v>338354.8667283979</c:v>
                </c:pt>
                <c:pt idx="55">
                  <c:v>311663.62837888103</c:v>
                </c:pt>
                <c:pt idx="56">
                  <c:v>303539.9987720424</c:v>
                </c:pt>
                <c:pt idx="57">
                  <c:v>286641.42698927905</c:v>
                </c:pt>
                <c:pt idx="58">
                  <c:v>267838.69971929118</c:v>
                </c:pt>
                <c:pt idx="59">
                  <c:v>245366.48238611789</c:v>
                </c:pt>
                <c:pt idx="60">
                  <c:v>205518.53355570516</c:v>
                </c:pt>
                <c:pt idx="61">
                  <c:v>162712.36945161305</c:v>
                </c:pt>
                <c:pt idx="62">
                  <c:v>129451.70950404716</c:v>
                </c:pt>
                <c:pt idx="63">
                  <c:v>99712.319234933428</c:v>
                </c:pt>
                <c:pt idx="64">
                  <c:v>79337.782111234425</c:v>
                </c:pt>
                <c:pt idx="65">
                  <c:v>66320.588745280023</c:v>
                </c:pt>
                <c:pt idx="66">
                  <c:v>56337.990521502288</c:v>
                </c:pt>
                <c:pt idx="67">
                  <c:v>49727.294688807473</c:v>
                </c:pt>
                <c:pt idx="68">
                  <c:v>43810.558243259766</c:v>
                </c:pt>
                <c:pt idx="69">
                  <c:v>38569.280540654414</c:v>
                </c:pt>
                <c:pt idx="70">
                  <c:v>33492.631606513634</c:v>
                </c:pt>
                <c:pt idx="71">
                  <c:v>30299.240015851199</c:v>
                </c:pt>
                <c:pt idx="72">
                  <c:v>26654.846756399456</c:v>
                </c:pt>
                <c:pt idx="73">
                  <c:v>22817.216975630556</c:v>
                </c:pt>
                <c:pt idx="74">
                  <c:v>18487.455514297581</c:v>
                </c:pt>
                <c:pt idx="75">
                  <c:v>14796.507444537248</c:v>
                </c:pt>
                <c:pt idx="76">
                  <c:v>12397.361800575549</c:v>
                </c:pt>
                <c:pt idx="77">
                  <c:v>10216.149548188981</c:v>
                </c:pt>
                <c:pt idx="78">
                  <c:v>8272.9266762197331</c:v>
                </c:pt>
                <c:pt idx="79">
                  <c:v>6594.13302432824</c:v>
                </c:pt>
                <c:pt idx="80">
                  <c:v>5167.5818948827209</c:v>
                </c:pt>
                <c:pt idx="81">
                  <c:v>3971.3494378629766</c:v>
                </c:pt>
                <c:pt idx="82">
                  <c:v>2978.9102442029175</c:v>
                </c:pt>
                <c:pt idx="83">
                  <c:v>2165.7033512128492</c:v>
                </c:pt>
                <c:pt idx="84">
                  <c:v>1508.662982288444</c:v>
                </c:pt>
                <c:pt idx="85">
                  <c:v>978.72290705636283</c:v>
                </c:pt>
                <c:pt idx="86">
                  <c:v>565.16989353327801</c:v>
                </c:pt>
                <c:pt idx="87">
                  <c:v>269.64389817044531</c:v>
                </c:pt>
                <c:pt idx="88">
                  <c:v>85.792861705443769</c:v>
                </c:pt>
                <c:pt idx="89">
                  <c:v>4.1200618478023783</c:v>
                </c:pt>
                <c:pt idx="90">
                  <c:v>123.4935208786866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0-4D6D-9F26-B0286023BEA6}"/>
            </c:ext>
          </c:extLst>
        </c:ser>
        <c:ser>
          <c:idx val="2"/>
          <c:order val="2"/>
          <c:tx>
            <c:strRef>
              <c:f>Sheet2!$G$2</c:f>
              <c:strCache>
                <c:ptCount val="1"/>
                <c:pt idx="0">
                  <c:v>C-2023</c:v>
                </c:pt>
              </c:strCache>
            </c:strRef>
          </c:tx>
          <c:spPr>
            <a:solidFill>
              <a:srgbClr val="92D050">
                <a:alpha val="48000"/>
              </a:srgbClr>
            </a:solidFill>
            <a:ln>
              <a:noFill/>
            </a:ln>
            <a:effectLst/>
          </c:spPr>
          <c:val>
            <c:numRef>
              <c:f>Sheet2!$G$3:$G$93</c:f>
              <c:numCache>
                <c:formatCode>0</c:formatCode>
                <c:ptCount val="91"/>
                <c:pt idx="0">
                  <c:v>49669.481684576502</c:v>
                </c:pt>
                <c:pt idx="1">
                  <c:v>46851.984434369624</c:v>
                </c:pt>
                <c:pt idx="2">
                  <c:v>48287.918061992459</c:v>
                </c:pt>
                <c:pt idx="3">
                  <c:v>57028.417781400109</c:v>
                </c:pt>
                <c:pt idx="4">
                  <c:v>82828.672627470689</c:v>
                </c:pt>
                <c:pt idx="5">
                  <c:v>92269.285255018709</c:v>
                </c:pt>
                <c:pt idx="6">
                  <c:v>105958.03962392022</c:v>
                </c:pt>
                <c:pt idx="7">
                  <c:v>116037.08758476102</c:v>
                </c:pt>
                <c:pt idx="8">
                  <c:v>122171.2701060699</c:v>
                </c:pt>
                <c:pt idx="9">
                  <c:v>133788.18313160739</c:v>
                </c:pt>
                <c:pt idx="10">
                  <c:v>136276.86106047928</c:v>
                </c:pt>
                <c:pt idx="11">
                  <c:v>149432.839404739</c:v>
                </c:pt>
                <c:pt idx="12">
                  <c:v>150936.70853847364</c:v>
                </c:pt>
                <c:pt idx="13">
                  <c:v>163337.52509958317</c:v>
                </c:pt>
                <c:pt idx="14">
                  <c:v>179986.3835248175</c:v>
                </c:pt>
                <c:pt idx="15">
                  <c:v>209318.29618811546</c:v>
                </c:pt>
                <c:pt idx="16">
                  <c:v>227449.60167557502</c:v>
                </c:pt>
                <c:pt idx="17">
                  <c:v>253580.32416403768</c:v>
                </c:pt>
                <c:pt idx="18">
                  <c:v>272680.5662530174</c:v>
                </c:pt>
                <c:pt idx="19">
                  <c:v>260154.49841835926</c:v>
                </c:pt>
                <c:pt idx="20">
                  <c:v>275312.68681698607</c:v>
                </c:pt>
                <c:pt idx="21">
                  <c:v>288583.51567560819</c:v>
                </c:pt>
                <c:pt idx="22">
                  <c:v>251612.3239037556</c:v>
                </c:pt>
                <c:pt idx="23">
                  <c:v>245220.72670830775</c:v>
                </c:pt>
                <c:pt idx="24">
                  <c:v>223639.38425717776</c:v>
                </c:pt>
                <c:pt idx="25">
                  <c:v>213114.28136263238</c:v>
                </c:pt>
                <c:pt idx="26">
                  <c:v>204744.56736660085</c:v>
                </c:pt>
                <c:pt idx="27">
                  <c:v>203260.07430006223</c:v>
                </c:pt>
                <c:pt idx="28">
                  <c:v>194467.35461349494</c:v>
                </c:pt>
                <c:pt idx="29">
                  <c:v>196710.81145629252</c:v>
                </c:pt>
                <c:pt idx="30">
                  <c:v>168172.78401301827</c:v>
                </c:pt>
                <c:pt idx="31">
                  <c:v>172578.43851357247</c:v>
                </c:pt>
                <c:pt idx="32">
                  <c:v>175292.75621291043</c:v>
                </c:pt>
                <c:pt idx="33">
                  <c:v>182200.01328037976</c:v>
                </c:pt>
                <c:pt idx="34">
                  <c:v>168620.36065861094</c:v>
                </c:pt>
                <c:pt idx="35">
                  <c:v>180807.70167351892</c:v>
                </c:pt>
                <c:pt idx="36">
                  <c:v>181780.01909871021</c:v>
                </c:pt>
                <c:pt idx="37">
                  <c:v>180254.67239481132</c:v>
                </c:pt>
                <c:pt idx="38">
                  <c:v>178500.132931959</c:v>
                </c:pt>
                <c:pt idx="39">
                  <c:v>169918.25747095395</c:v>
                </c:pt>
                <c:pt idx="40">
                  <c:v>176792.16724333397</c:v>
                </c:pt>
                <c:pt idx="41">
                  <c:v>161410.43415508408</c:v>
                </c:pt>
                <c:pt idx="42">
                  <c:v>171373.76745715374</c:v>
                </c:pt>
                <c:pt idx="43">
                  <c:v>178733.44548794557</c:v>
                </c:pt>
                <c:pt idx="44">
                  <c:v>161520.11384661388</c:v>
                </c:pt>
                <c:pt idx="45">
                  <c:v>161389.83873173603</c:v>
                </c:pt>
                <c:pt idx="46">
                  <c:v>168250.18414753419</c:v>
                </c:pt>
                <c:pt idx="47">
                  <c:v>163351.13645827273</c:v>
                </c:pt>
                <c:pt idx="48">
                  <c:v>158599.56840655211</c:v>
                </c:pt>
                <c:pt idx="49">
                  <c:v>150845.48628333141</c:v>
                </c:pt>
                <c:pt idx="50">
                  <c:v>155747.86955698536</c:v>
                </c:pt>
                <c:pt idx="51">
                  <c:v>139376.54861665267</c:v>
                </c:pt>
                <c:pt idx="52">
                  <c:v>141621.9038360882</c:v>
                </c:pt>
                <c:pt idx="53">
                  <c:v>132718.77274233132</c:v>
                </c:pt>
                <c:pt idx="54">
                  <c:v>124121.67372548048</c:v>
                </c:pt>
                <c:pt idx="55">
                  <c:v>137506.04903271116</c:v>
                </c:pt>
                <c:pt idx="56">
                  <c:v>124411.58239098708</c:v>
                </c:pt>
                <c:pt idx="57">
                  <c:v>118382.88420278371</c:v>
                </c:pt>
                <c:pt idx="58">
                  <c:v>118308.96930437842</c:v>
                </c:pt>
                <c:pt idx="59">
                  <c:v>114945.26940992057</c:v>
                </c:pt>
                <c:pt idx="60">
                  <c:v>102083.36585978408</c:v>
                </c:pt>
                <c:pt idx="61">
                  <c:v>91135.527723407242</c:v>
                </c:pt>
                <c:pt idx="62">
                  <c:v>92808.091069860529</c:v>
                </c:pt>
                <c:pt idx="63">
                  <c:v>82901.652646639282</c:v>
                </c:pt>
                <c:pt idx="64">
                  <c:v>79409.714600424428</c:v>
                </c:pt>
                <c:pt idx="65">
                  <c:v>77451.158864085053</c:v>
                </c:pt>
                <c:pt idx="66">
                  <c:v>72084.999776991579</c:v>
                </c:pt>
                <c:pt idx="67">
                  <c:v>71401.318806581097</c:v>
                </c:pt>
                <c:pt idx="68">
                  <c:v>66410.656672465833</c:v>
                </c:pt>
                <c:pt idx="69">
                  <c:v>73144.89874543839</c:v>
                </c:pt>
                <c:pt idx="70">
                  <c:v>57090.177422254441</c:v>
                </c:pt>
                <c:pt idx="71">
                  <c:v>67978.613482171422</c:v>
                </c:pt>
                <c:pt idx="72">
                  <c:v>52595.513294950259</c:v>
                </c:pt>
                <c:pt idx="73">
                  <c:v>37613.587039818107</c:v>
                </c:pt>
                <c:pt idx="74">
                  <c:v>42442.208122209217</c:v>
                </c:pt>
                <c:pt idx="75">
                  <c:v>35026.370666052375</c:v>
                </c:pt>
                <c:pt idx="76">
                  <c:v>33329.51427544617</c:v>
                </c:pt>
                <c:pt idx="77">
                  <c:v>24502.660585710175</c:v>
                </c:pt>
                <c:pt idx="78">
                  <c:v>26970.742826391222</c:v>
                </c:pt>
                <c:pt idx="79">
                  <c:v>19989.215372208291</c:v>
                </c:pt>
                <c:pt idx="80">
                  <c:v>20216.205355716651</c:v>
                </c:pt>
                <c:pt idx="81">
                  <c:v>15348.560858335884</c:v>
                </c:pt>
                <c:pt idx="82">
                  <c:v>16908.545551651157</c:v>
                </c:pt>
                <c:pt idx="83">
                  <c:v>13082.983336648127</c:v>
                </c:pt>
                <c:pt idx="84">
                  <c:v>10732.384840604587</c:v>
                </c:pt>
                <c:pt idx="85">
                  <c:v>13392.515817283502</c:v>
                </c:pt>
                <c:pt idx="86">
                  <c:v>6625.3750368573237</c:v>
                </c:pt>
                <c:pt idx="87">
                  <c:v>7788.3630288894828</c:v>
                </c:pt>
                <c:pt idx="88">
                  <c:v>5928.3256285145981</c:v>
                </c:pt>
                <c:pt idx="89">
                  <c:v>5433.1598795606578</c:v>
                </c:pt>
                <c:pt idx="90">
                  <c:v>19469.342964749907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0-4D6D-9F26-B0286023B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5516639"/>
        <c:axId val="1725506655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Sheet2!$E$2</c15:sqref>
                        </c15:formulaRef>
                      </c:ext>
                    </c:extLst>
                    <c:strCache>
                      <c:ptCount val="1"/>
                      <c:pt idx="0">
                        <c:v>Age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val>
                  <c:numRef>
                    <c:extLst>
                      <c:ext uri="{02D57815-91ED-43cb-92C2-25804820EDAC}">
                        <c15:formulaRef>
                          <c15:sqref>Sheet2!$E$3:$E$93</c15:sqref>
                        </c15:formulaRef>
                      </c:ext>
                    </c:extLst>
                    <c:numCache>
                      <c:formatCode>0</c:formatCode>
                      <c:ptCount val="9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6A0-4D6D-9F26-B0286023BEA6}"/>
                  </c:ext>
                </c:extLst>
              </c15:ser>
            </c15:filteredAreaSeries>
          </c:ext>
        </c:extLst>
      </c:areaChart>
      <c:catAx>
        <c:axId val="172551663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06655"/>
        <c:crosses val="autoZero"/>
        <c:auto val="1"/>
        <c:lblAlgn val="ctr"/>
        <c:lblOffset val="100"/>
        <c:noMultiLvlLbl val="0"/>
      </c:catAx>
      <c:valAx>
        <c:axId val="1725506655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16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6282802653"/>
          <c:y val="0.12197485394970793"/>
          <c:w val="0.31411503509521904"/>
          <c:h val="0.13608966217932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Income and consumption-2036</a:t>
            </a:r>
          </a:p>
        </c:rich>
      </c:tx>
      <c:layout>
        <c:manualLayout>
          <c:xMode val="edge"/>
          <c:yMode val="edge"/>
          <c:x val="0.25354634085800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51211548254667"/>
          <c:y val="0.16294386588773177"/>
          <c:w val="0.78740725521947985"/>
          <c:h val="0.75548804803421044"/>
        </c:manualLayout>
      </c:layout>
      <c:areaChart>
        <c:grouping val="standard"/>
        <c:varyColors val="0"/>
        <c:ser>
          <c:idx val="1"/>
          <c:order val="1"/>
          <c:tx>
            <c:strRef>
              <c:f>Sheet2!$J$2</c:f>
              <c:strCache>
                <c:ptCount val="1"/>
                <c:pt idx="0">
                  <c:v>YL-2036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Sheet2!$J$3:$J$93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34987.665096000652</c:v>
                </c:pt>
                <c:pt idx="16">
                  <c:v>56707.358497958572</c:v>
                </c:pt>
                <c:pt idx="17">
                  <c:v>58894.441038919133</c:v>
                </c:pt>
                <c:pt idx="18">
                  <c:v>69111.548217026255</c:v>
                </c:pt>
                <c:pt idx="19">
                  <c:v>101122.3604980582</c:v>
                </c:pt>
                <c:pt idx="20">
                  <c:v>177353.67177724454</c:v>
                </c:pt>
                <c:pt idx="21">
                  <c:v>261187.69015470755</c:v>
                </c:pt>
                <c:pt idx="22">
                  <c:v>370260.4901358012</c:v>
                </c:pt>
                <c:pt idx="23">
                  <c:v>399112.40875220898</c:v>
                </c:pt>
                <c:pt idx="24">
                  <c:v>454903.09685099719</c:v>
                </c:pt>
                <c:pt idx="25">
                  <c:v>565483.31802535441</c:v>
                </c:pt>
                <c:pt idx="26">
                  <c:v>682271.13079978933</c:v>
                </c:pt>
                <c:pt idx="27">
                  <c:v>714825.58248268242</c:v>
                </c:pt>
                <c:pt idx="28">
                  <c:v>690086.18326282676</c:v>
                </c:pt>
                <c:pt idx="29">
                  <c:v>678888.14237016742</c:v>
                </c:pt>
                <c:pt idx="30">
                  <c:v>743300.7356291227</c:v>
                </c:pt>
                <c:pt idx="31">
                  <c:v>737072.46148093336</c:v>
                </c:pt>
                <c:pt idx="32">
                  <c:v>746790.57452885772</c:v>
                </c:pt>
                <c:pt idx="33">
                  <c:v>815030.87542076921</c:v>
                </c:pt>
                <c:pt idx="34">
                  <c:v>888109.73997424881</c:v>
                </c:pt>
                <c:pt idx="35">
                  <c:v>896799.20597794105</c:v>
                </c:pt>
                <c:pt idx="36">
                  <c:v>893514.43594597757</c:v>
                </c:pt>
                <c:pt idx="37">
                  <c:v>919486.08219740563</c:v>
                </c:pt>
                <c:pt idx="38">
                  <c:v>893185.78665025206</c:v>
                </c:pt>
                <c:pt idx="39">
                  <c:v>846600.29033712915</c:v>
                </c:pt>
                <c:pt idx="40">
                  <c:v>730207.42655377777</c:v>
                </c:pt>
                <c:pt idx="41">
                  <c:v>750904.40339550446</c:v>
                </c:pt>
                <c:pt idx="42">
                  <c:v>800829.71591528703</c:v>
                </c:pt>
                <c:pt idx="43">
                  <c:v>795154.93662853306</c:v>
                </c:pt>
                <c:pt idx="44">
                  <c:v>762704.16267937934</c:v>
                </c:pt>
                <c:pt idx="45">
                  <c:v>707079.1123645578</c:v>
                </c:pt>
                <c:pt idx="46">
                  <c:v>755981.63428375672</c:v>
                </c:pt>
                <c:pt idx="47">
                  <c:v>828588.00467918138</c:v>
                </c:pt>
                <c:pt idx="48">
                  <c:v>872517.99868127087</c:v>
                </c:pt>
                <c:pt idx="49">
                  <c:v>911168.48141743045</c:v>
                </c:pt>
                <c:pt idx="50">
                  <c:v>965987.17678141058</c:v>
                </c:pt>
                <c:pt idx="51">
                  <c:v>1017386.9014554047</c:v>
                </c:pt>
                <c:pt idx="52">
                  <c:v>988271.53395179985</c:v>
                </c:pt>
                <c:pt idx="53">
                  <c:v>934750.54413486982</c:v>
                </c:pt>
                <c:pt idx="54">
                  <c:v>804023.64801071817</c:v>
                </c:pt>
                <c:pt idx="55">
                  <c:v>682879.75905386882</c:v>
                </c:pt>
                <c:pt idx="56">
                  <c:v>686073.60529087763</c:v>
                </c:pt>
                <c:pt idx="57">
                  <c:v>642083.01437840087</c:v>
                </c:pt>
                <c:pt idx="58">
                  <c:v>576520.52667555935</c:v>
                </c:pt>
                <c:pt idx="59">
                  <c:v>506096.96714359551</c:v>
                </c:pt>
                <c:pt idx="60">
                  <c:v>392959.67120898428</c:v>
                </c:pt>
                <c:pt idx="61">
                  <c:v>271543.38842695812</c:v>
                </c:pt>
                <c:pt idx="62">
                  <c:v>186857.123858159</c:v>
                </c:pt>
                <c:pt idx="63">
                  <c:v>124036.04419388015</c:v>
                </c:pt>
                <c:pt idx="64">
                  <c:v>87873.324434279275</c:v>
                </c:pt>
                <c:pt idx="65">
                  <c:v>67359.995565674049</c:v>
                </c:pt>
                <c:pt idx="66">
                  <c:v>52683.177159935018</c:v>
                </c:pt>
                <c:pt idx="67">
                  <c:v>44813.058809115777</c:v>
                </c:pt>
                <c:pt idx="68">
                  <c:v>38633.609686761491</c:v>
                </c:pt>
                <c:pt idx="69">
                  <c:v>32575.721682306765</c:v>
                </c:pt>
                <c:pt idx="70">
                  <c:v>28951.695908390549</c:v>
                </c:pt>
                <c:pt idx="71">
                  <c:v>24542.193333716066</c:v>
                </c:pt>
                <c:pt idx="72">
                  <c:v>23017.199319837655</c:v>
                </c:pt>
                <c:pt idx="73">
                  <c:v>19979.005287470176</c:v>
                </c:pt>
                <c:pt idx="74">
                  <c:v>16302.571341589384</c:v>
                </c:pt>
                <c:pt idx="75">
                  <c:v>13568.612525944001</c:v>
                </c:pt>
                <c:pt idx="76">
                  <c:v>11166.698697640215</c:v>
                </c:pt>
                <c:pt idx="77">
                  <c:v>9036.9354133857614</c:v>
                </c:pt>
                <c:pt idx="78">
                  <c:v>7041.4712706558794</c:v>
                </c:pt>
                <c:pt idx="79">
                  <c:v>5547.1626270617498</c:v>
                </c:pt>
                <c:pt idx="80">
                  <c:v>4233.8564572152918</c:v>
                </c:pt>
                <c:pt idx="81">
                  <c:v>3207.3049970143647</c:v>
                </c:pt>
                <c:pt idx="82">
                  <c:v>2203.249442029683</c:v>
                </c:pt>
                <c:pt idx="83">
                  <c:v>1481.6846749766416</c:v>
                </c:pt>
                <c:pt idx="84">
                  <c:v>985.19350304756722</c:v>
                </c:pt>
                <c:pt idx="85">
                  <c:v>579.29633650750623</c:v>
                </c:pt>
                <c:pt idx="86">
                  <c:v>317.3647100009257</c:v>
                </c:pt>
                <c:pt idx="87">
                  <c:v>138.55562763133523</c:v>
                </c:pt>
                <c:pt idx="88">
                  <c:v>40.424273184358299</c:v>
                </c:pt>
                <c:pt idx="89">
                  <c:v>1.9103507721080346</c:v>
                </c:pt>
                <c:pt idx="90">
                  <c:v>64.491682762402945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5-4380-A1A5-23BFD6B7E5E7}"/>
            </c:ext>
          </c:extLst>
        </c:ser>
        <c:ser>
          <c:idx val="2"/>
          <c:order val="2"/>
          <c:tx>
            <c:strRef>
              <c:f>Sheet2!$K$2</c:f>
              <c:strCache>
                <c:ptCount val="1"/>
                <c:pt idx="0">
                  <c:v>C-2036</c:v>
                </c:pt>
              </c:strCache>
            </c:strRef>
          </c:tx>
          <c:spPr>
            <a:solidFill>
              <a:srgbClr val="92D050">
                <a:alpha val="48000"/>
              </a:srgbClr>
            </a:solidFill>
            <a:ln>
              <a:noFill/>
            </a:ln>
            <a:effectLst/>
          </c:spPr>
          <c:val>
            <c:numRef>
              <c:f>Sheet2!$K$3:$K$93</c:f>
              <c:numCache>
                <c:formatCode>0</c:formatCode>
                <c:ptCount val="91"/>
                <c:pt idx="0">
                  <c:v>62336.566580151688</c:v>
                </c:pt>
                <c:pt idx="1">
                  <c:v>56746.205776320458</c:v>
                </c:pt>
                <c:pt idx="2">
                  <c:v>59932.494593283627</c:v>
                </c:pt>
                <c:pt idx="3">
                  <c:v>72003.057853091377</c:v>
                </c:pt>
                <c:pt idx="4">
                  <c:v>118389.77917967859</c:v>
                </c:pt>
                <c:pt idx="5">
                  <c:v>131948.08100772992</c:v>
                </c:pt>
                <c:pt idx="6">
                  <c:v>151692.05412291829</c:v>
                </c:pt>
                <c:pt idx="7">
                  <c:v>166846.58100533806</c:v>
                </c:pt>
                <c:pt idx="8">
                  <c:v>176749.30553573227</c:v>
                </c:pt>
                <c:pt idx="9">
                  <c:v>191360.71013937242</c:v>
                </c:pt>
                <c:pt idx="10">
                  <c:v>189329.57858604402</c:v>
                </c:pt>
                <c:pt idx="11">
                  <c:v>206719.89261337396</c:v>
                </c:pt>
                <c:pt idx="12">
                  <c:v>205489.82516312966</c:v>
                </c:pt>
                <c:pt idx="13">
                  <c:v>222324.52223346566</c:v>
                </c:pt>
                <c:pt idx="14">
                  <c:v>249559.89939203567</c:v>
                </c:pt>
                <c:pt idx="15">
                  <c:v>303531.66897332482</c:v>
                </c:pt>
                <c:pt idx="16">
                  <c:v>337948.86711306922</c:v>
                </c:pt>
                <c:pt idx="17">
                  <c:v>385695.51175744558</c:v>
                </c:pt>
                <c:pt idx="18">
                  <c:v>421735.17315449624</c:v>
                </c:pt>
                <c:pt idx="19">
                  <c:v>383719.6501347759</c:v>
                </c:pt>
                <c:pt idx="20">
                  <c:v>422138.84146339161</c:v>
                </c:pt>
                <c:pt idx="21">
                  <c:v>440557.07172097376</c:v>
                </c:pt>
                <c:pt idx="22">
                  <c:v>374651.59677725326</c:v>
                </c:pt>
                <c:pt idx="23">
                  <c:v>377870.41182817181</c:v>
                </c:pt>
                <c:pt idx="24">
                  <c:v>346131.14872273605</c:v>
                </c:pt>
                <c:pt idx="25">
                  <c:v>332377.91815004201</c:v>
                </c:pt>
                <c:pt idx="26">
                  <c:v>320509.1743255303</c:v>
                </c:pt>
                <c:pt idx="27">
                  <c:v>320530.49392658391</c:v>
                </c:pt>
                <c:pt idx="28">
                  <c:v>303285.81926566421</c:v>
                </c:pt>
                <c:pt idx="29">
                  <c:v>314250.83840956609</c:v>
                </c:pt>
                <c:pt idx="30">
                  <c:v>255219.39920088803</c:v>
                </c:pt>
                <c:pt idx="31">
                  <c:v>272394.42333525454</c:v>
                </c:pt>
                <c:pt idx="32">
                  <c:v>286035.60075063165</c:v>
                </c:pt>
                <c:pt idx="33">
                  <c:v>308517.54015805502</c:v>
                </c:pt>
                <c:pt idx="34">
                  <c:v>281059.08096514165</c:v>
                </c:pt>
                <c:pt idx="35">
                  <c:v>316044.81329971598</c:v>
                </c:pt>
                <c:pt idx="36">
                  <c:v>318047.26659784926</c:v>
                </c:pt>
                <c:pt idx="37">
                  <c:v>316577.44951328961</c:v>
                </c:pt>
                <c:pt idx="38">
                  <c:v>316484.56135132053</c:v>
                </c:pt>
                <c:pt idx="39">
                  <c:v>301711.15083365532</c:v>
                </c:pt>
                <c:pt idx="40">
                  <c:v>328560.98565210431</c:v>
                </c:pt>
                <c:pt idx="41">
                  <c:v>287563.38193593815</c:v>
                </c:pt>
                <c:pt idx="42">
                  <c:v>325982.477937933</c:v>
                </c:pt>
                <c:pt idx="43">
                  <c:v>362650.03521096654</c:v>
                </c:pt>
                <c:pt idx="44">
                  <c:v>321067.98660801665</c:v>
                </c:pt>
                <c:pt idx="45">
                  <c:v>331333.34359019954</c:v>
                </c:pt>
                <c:pt idx="46">
                  <c:v>356716.86464997666</c:v>
                </c:pt>
                <c:pt idx="47">
                  <c:v>349346.42538386281</c:v>
                </c:pt>
                <c:pt idx="48">
                  <c:v>340409.4481709394</c:v>
                </c:pt>
                <c:pt idx="49">
                  <c:v>321114.49491336773</c:v>
                </c:pt>
                <c:pt idx="50">
                  <c:v>343337.71131409338</c:v>
                </c:pt>
                <c:pt idx="51">
                  <c:v>296700.97022239858</c:v>
                </c:pt>
                <c:pt idx="52">
                  <c:v>307732.41799933306</c:v>
                </c:pt>
                <c:pt idx="53">
                  <c:v>286931.85515399103</c:v>
                </c:pt>
                <c:pt idx="54">
                  <c:v>258632.40330382658</c:v>
                </c:pt>
                <c:pt idx="55">
                  <c:v>305126.01801053184</c:v>
                </c:pt>
                <c:pt idx="56">
                  <c:v>268831.70396931667</c:v>
                </c:pt>
                <c:pt idx="57">
                  <c:v>255007.37421357032</c:v>
                </c:pt>
                <c:pt idx="58">
                  <c:v>258324.33241667668</c:v>
                </c:pt>
                <c:pt idx="59">
                  <c:v>252436.10918322697</c:v>
                </c:pt>
                <c:pt idx="60">
                  <c:v>218848.38666533414</c:v>
                </c:pt>
                <c:pt idx="61">
                  <c:v>188595.3500168006</c:v>
                </c:pt>
                <c:pt idx="62">
                  <c:v>200129.06076606587</c:v>
                </c:pt>
                <c:pt idx="63">
                  <c:v>171799.62283408639</c:v>
                </c:pt>
                <c:pt idx="64">
                  <c:v>166508.55332560433</c:v>
                </c:pt>
                <c:pt idx="65">
                  <c:v>164949.58794152248</c:v>
                </c:pt>
                <c:pt idx="66">
                  <c:v>149124.33107100578</c:v>
                </c:pt>
                <c:pt idx="67">
                  <c:v>153108.44157827296</c:v>
                </c:pt>
                <c:pt idx="68">
                  <c:v>143793.11647607156</c:v>
                </c:pt>
                <c:pt idx="69">
                  <c:v>175475.99200618098</c:v>
                </c:pt>
                <c:pt idx="70">
                  <c:v>129902.97118063424</c:v>
                </c:pt>
                <c:pt idx="71">
                  <c:v>170932.91003888595</c:v>
                </c:pt>
                <c:pt idx="72">
                  <c:v>130265.6358292927</c:v>
                </c:pt>
                <c:pt idx="73">
                  <c:v>82920.928736069851</c:v>
                </c:pt>
                <c:pt idx="74">
                  <c:v>115716.50190528992</c:v>
                </c:pt>
                <c:pt idx="75">
                  <c:v>100004.37439305564</c:v>
                </c:pt>
                <c:pt idx="76">
                  <c:v>100630.84432634262</c:v>
                </c:pt>
                <c:pt idx="77">
                  <c:v>65691.394827222553</c:v>
                </c:pt>
                <c:pt idx="78">
                  <c:v>82716.862255780041</c:v>
                </c:pt>
                <c:pt idx="79">
                  <c:v>56159.497504515908</c:v>
                </c:pt>
                <c:pt idx="80">
                  <c:v>63797.310481451139</c:v>
                </c:pt>
                <c:pt idx="81">
                  <c:v>46313.865773798949</c:v>
                </c:pt>
                <c:pt idx="82">
                  <c:v>55065.963726160189</c:v>
                </c:pt>
                <c:pt idx="83">
                  <c:v>36875.765001984219</c:v>
                </c:pt>
                <c:pt idx="84">
                  <c:v>30753.748090428042</c:v>
                </c:pt>
                <c:pt idx="85">
                  <c:v>44241.587995520116</c:v>
                </c:pt>
                <c:pt idx="86">
                  <c:v>15549.569821097108</c:v>
                </c:pt>
                <c:pt idx="87">
                  <c:v>23447.168418919438</c:v>
                </c:pt>
                <c:pt idx="88">
                  <c:v>16717.000790173246</c:v>
                </c:pt>
                <c:pt idx="89">
                  <c:v>16236.835880759629</c:v>
                </c:pt>
                <c:pt idx="90">
                  <c:v>67564.491068185424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5-4380-A1A5-23BFD6B7E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5516639"/>
        <c:axId val="1725506655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Sheet2!$I$2</c15:sqref>
                        </c15:formulaRef>
                      </c:ext>
                    </c:extLst>
                    <c:strCache>
                      <c:ptCount val="1"/>
                      <c:pt idx="0">
                        <c:v>Age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val>
                  <c:numRef>
                    <c:extLst>
                      <c:ext uri="{02D57815-91ED-43cb-92C2-25804820EDAC}">
                        <c15:formulaRef>
                          <c15:sqref>Sheet2!$I$3:$I$93</c15:sqref>
                        </c15:formulaRef>
                      </c:ext>
                    </c:extLst>
                    <c:numCache>
                      <c:formatCode>0</c:formatCode>
                      <c:ptCount val="9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F85-4380-A1A5-23BFD6B7E5E7}"/>
                  </c:ext>
                </c:extLst>
              </c15:ser>
            </c15:filteredAreaSeries>
          </c:ext>
        </c:extLst>
      </c:areaChart>
      <c:catAx>
        <c:axId val="172551663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06655"/>
        <c:crosses val="autoZero"/>
        <c:auto val="1"/>
        <c:lblAlgn val="ctr"/>
        <c:lblOffset val="100"/>
        <c:noMultiLvlLbl val="0"/>
      </c:catAx>
      <c:valAx>
        <c:axId val="1725506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16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6282802653"/>
          <c:y val="0.12197485394970793"/>
          <c:w val="0.31411503509521904"/>
          <c:h val="0.13608966217932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3BCC-BCC1-4E9E-B0A7-DABBFE659C00}" type="datetimeFigureOut">
              <a:rPr lang="en-IN" smtClean="0"/>
              <a:t>10-03-2025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7CD3-656D-45AD-B7DC-1B845147D8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0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77CD3-656D-45AD-B7DC-1B845147D87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98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8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4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4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F531EF4B-F14B-4CB2-97AC-F02088E2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-2"/>
            <a:ext cx="107442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975830" y="-975830"/>
            <a:ext cx="10287000" cy="12238659"/>
            <a:chOff x="0" y="0"/>
            <a:chExt cx="660400" cy="785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785692"/>
            </a:xfrm>
            <a:custGeom>
              <a:avLst/>
              <a:gdLst/>
              <a:ahLst/>
              <a:cxnLst/>
              <a:rect l="l" t="t" r="r" b="b"/>
              <a:pathLst>
                <a:path w="660400" h="785692">
                  <a:moveTo>
                    <a:pt x="220252" y="766623"/>
                  </a:moveTo>
                  <a:cubicBezTo>
                    <a:pt x="254109" y="778137"/>
                    <a:pt x="292600" y="785692"/>
                    <a:pt x="330378" y="785692"/>
                  </a:cubicBezTo>
                  <a:cubicBezTo>
                    <a:pt x="368157" y="785692"/>
                    <a:pt x="404509" y="779215"/>
                    <a:pt x="438009" y="767701"/>
                  </a:cubicBezTo>
                  <a:cubicBezTo>
                    <a:pt x="438723" y="767341"/>
                    <a:pt x="439435" y="767341"/>
                    <a:pt x="440148" y="766982"/>
                  </a:cubicBezTo>
                  <a:cubicBezTo>
                    <a:pt x="565955" y="720927"/>
                    <a:pt x="658618" y="599313"/>
                    <a:pt x="660400" y="457792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57452"/>
                  </a:lnTo>
                  <a:cubicBezTo>
                    <a:pt x="1782" y="600032"/>
                    <a:pt x="93019" y="721647"/>
                    <a:pt x="220252" y="7666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0400" cy="706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991624" y="3136819"/>
            <a:ext cx="1436812" cy="1436812"/>
          </a:xfrm>
          <a:custGeom>
            <a:avLst/>
            <a:gdLst/>
            <a:ahLst/>
            <a:cxnLst/>
            <a:rect l="l" t="t" r="r" b="b"/>
            <a:pathLst>
              <a:path w="1436812" h="1436812">
                <a:moveTo>
                  <a:pt x="0" y="0"/>
                </a:moveTo>
                <a:lnTo>
                  <a:pt x="1436812" y="0"/>
                </a:lnTo>
                <a:lnTo>
                  <a:pt x="1436812" y="1436812"/>
                </a:lnTo>
                <a:lnTo>
                  <a:pt x="0" y="1436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35105" y="2275218"/>
            <a:ext cx="11002242" cy="445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grandir Tight Heavy"/>
              </a:rPr>
              <a:t>Emerging Life-Cycle Deficits in India from 2011 to 2036: </a:t>
            </a:r>
            <a:r>
              <a:rPr lang="en-US" sz="5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grandir Tight Heavy"/>
              </a:rPr>
              <a:t>a simulation exercise using National Transfer Accounts (NTA) methodology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08E5F-8755-42A5-8531-07D13FF6763E}"/>
              </a:ext>
            </a:extLst>
          </p:cNvPr>
          <p:cNvSpPr txBox="1"/>
          <p:nvPr/>
        </p:nvSpPr>
        <p:spPr>
          <a:xfrm>
            <a:off x="288416" y="8343900"/>
            <a:ext cx="7560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Shivendra Singh, UNFPA</a:t>
            </a:r>
          </a:p>
          <a:p>
            <a:r>
              <a:rPr lang="en-US" sz="2800" dirty="0"/>
              <a:t>Arup Kumar Das, Population Council Consulting </a:t>
            </a:r>
          </a:p>
          <a:p>
            <a:r>
              <a:rPr lang="en-US" sz="2800" dirty="0"/>
              <a:t>Sanjay Kumar, UNFPA (Presenter)</a:t>
            </a:r>
            <a:endParaRPr lang="en-IN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006AFDA-CDAF-43CE-A5F7-2092E1DECA01}"/>
              </a:ext>
            </a:extLst>
          </p:cNvPr>
          <p:cNvSpPr/>
          <p:nvPr/>
        </p:nvSpPr>
        <p:spPr>
          <a:xfrm rot="-5400000" flipH="1">
            <a:off x="-571500" y="-152400"/>
            <a:ext cx="2971800" cy="25908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8"/>
                </a:lnTo>
                <a:lnTo>
                  <a:pt x="6157558" y="6157558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788161-CB8B-454F-9787-B05C3BBD3FD9}"/>
              </a:ext>
            </a:extLst>
          </p:cNvPr>
          <p:cNvGraphicFramePr>
            <a:graphicFrameLocks/>
          </p:cNvGraphicFramePr>
          <p:nvPr/>
        </p:nvGraphicFramePr>
        <p:xfrm>
          <a:off x="6138000" y="4054415"/>
          <a:ext cx="6012000" cy="446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0BDA4E-E07C-44BC-BB4B-91F59E1859A3}"/>
              </a:ext>
            </a:extLst>
          </p:cNvPr>
          <p:cNvGraphicFramePr>
            <a:graphicFrameLocks/>
          </p:cNvGraphicFramePr>
          <p:nvPr/>
        </p:nvGraphicFramePr>
        <p:xfrm>
          <a:off x="12420600" y="4093232"/>
          <a:ext cx="6012000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389C01-5161-45D8-9381-AFEBA49C9FE3}"/>
              </a:ext>
            </a:extLst>
          </p:cNvPr>
          <p:cNvGraphicFramePr>
            <a:graphicFrameLocks/>
          </p:cNvGraphicFramePr>
          <p:nvPr/>
        </p:nvGraphicFramePr>
        <p:xfrm>
          <a:off x="1" y="4093233"/>
          <a:ext cx="6012000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0782533-962D-4327-8201-77B5AAF830FF}"/>
              </a:ext>
            </a:extLst>
          </p:cNvPr>
          <p:cNvSpPr txBox="1"/>
          <p:nvPr/>
        </p:nvSpPr>
        <p:spPr>
          <a:xfrm>
            <a:off x="1066800" y="495300"/>
            <a:ext cx="165707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34383"/>
                </a:solidFill>
                <a:latin typeface="Ubuntu Bold"/>
              </a:rPr>
              <a:t>Changing age pattern of income and consumption over the years</a:t>
            </a:r>
            <a:endParaRPr lang="en-IN" sz="5400" b="1" dirty="0">
              <a:solidFill>
                <a:srgbClr val="034383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203967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95130" y="266700"/>
            <a:ext cx="1369774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Changing age pattern of Life cycle deficit</a:t>
            </a:r>
          </a:p>
        </p:txBody>
      </p:sp>
      <p:sp>
        <p:nvSpPr>
          <p:cNvPr id="3" name="Freeform 3"/>
          <p:cNvSpPr/>
          <p:nvPr/>
        </p:nvSpPr>
        <p:spPr>
          <a:xfrm>
            <a:off x="-247650" y="-363514"/>
            <a:ext cx="2076450" cy="2382814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AD32FB-3D17-4257-9501-EFCA85DE7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89478"/>
              </p:ext>
            </p:extLst>
          </p:nvPr>
        </p:nvGraphicFramePr>
        <p:xfrm>
          <a:off x="733245" y="2897635"/>
          <a:ext cx="16806013" cy="712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D283CD-0681-45DE-9015-F2D5F662BC2D}"/>
              </a:ext>
            </a:extLst>
          </p:cNvPr>
          <p:cNvSpPr txBox="1"/>
          <p:nvPr/>
        </p:nvSpPr>
        <p:spPr>
          <a:xfrm>
            <a:off x="1600200" y="1562100"/>
            <a:ext cx="161975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age population will experience double burden of economic dependency due to increase in per capita LCD for youth and elderly by 2036.  </a:t>
            </a:r>
            <a:endParaRPr lang="en-IN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DCD81-40C1-45E4-A773-B026B06849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" y="1748475"/>
            <a:ext cx="708360" cy="708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E93FADE-8221-4DA5-90A2-ADC3DCA1F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432636"/>
              </p:ext>
            </p:extLst>
          </p:nvPr>
        </p:nvGraphicFramePr>
        <p:xfrm>
          <a:off x="1010189" y="1926878"/>
          <a:ext cx="16267622" cy="764119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591300">
                  <a:extLst>
                    <a:ext uri="{9D8B030D-6E8A-4147-A177-3AD203B41FA5}">
                      <a16:colId xmlns:a16="http://schemas.microsoft.com/office/drawing/2014/main" val="370569571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075139949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343647734"/>
                    </a:ext>
                  </a:extLst>
                </a:gridCol>
                <a:gridCol w="7390322">
                  <a:extLst>
                    <a:ext uri="{9D8B030D-6E8A-4147-A177-3AD203B41FA5}">
                      <a16:colId xmlns:a16="http://schemas.microsoft.com/office/drawing/2014/main" val="1086999371"/>
                    </a:ext>
                  </a:extLst>
                </a:gridCol>
              </a:tblGrid>
              <a:tr h="71277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Schemes</a:t>
                      </a:r>
                      <a:endParaRPr lang="en-IN" sz="3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endParaRPr lang="en-IN" sz="3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Benefits</a:t>
                      </a:r>
                      <a:endParaRPr lang="en-IN" sz="3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Benefits</a:t>
                      </a:r>
                      <a:endParaRPr lang="en-IN" sz="3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200352"/>
                  </a:ext>
                </a:extLst>
              </a:tr>
              <a:tr h="5330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Social security and pension schemes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24396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Antodaya</a:t>
                      </a:r>
                      <a:r>
                        <a:rPr lang="en-IN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Anna Yojana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2000</a:t>
                      </a:r>
                      <a:endParaRPr lang="en-IN" sz="240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Provides food grains at a highly</a:t>
                      </a:r>
                      <a:b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subsidized rate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Provides food grains at a highly</a:t>
                      </a:r>
                      <a:b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subsidized 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9027107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Annapurna Scheme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2000</a:t>
                      </a:r>
                      <a:endParaRPr lang="en-IN" sz="240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Get 10 kg foodgrains per</a:t>
                      </a:r>
                      <a:b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person per month, free of cost.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Get 10 kg </a:t>
                      </a:r>
                      <a:r>
                        <a:rPr lang="en-US" sz="24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foodgrains</a:t>
                      </a:r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per</a:t>
                      </a:r>
                      <a:b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person per month, free of cost.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3765320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Indira Gandhi National Old Age Pension Scheme (IGNOAPS)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2007</a:t>
                      </a:r>
                      <a:endParaRPr lang="en-IN" sz="240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Government assistance of `200 per month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Government assistance of `200 per month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5414048"/>
                  </a:ext>
                </a:extLst>
              </a:tr>
              <a:tr h="91378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Indira Gandhi National Widow Pension Scheme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2009</a:t>
                      </a:r>
                      <a:endParaRPr lang="en-IN" sz="240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Monthly pension of ₹200 per beneficiary to BPL widows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Monthly pension of ₹200 per beneficiary to BPL widows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24480732"/>
                  </a:ext>
                </a:extLst>
              </a:tr>
              <a:tr h="136729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Atal Pension Yojana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2015</a:t>
                      </a:r>
                      <a:endParaRPr lang="en-IN" sz="240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unorganized sector workers save money as they earn and provides guaranteed return post retirement. Fixed  pension ranging from `1,000 to `5,000,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unorganized sector workers save money as they earn and provides guaranteed return post retirement. Fixed  pension ranging from `1,000 to `5,000,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5108788"/>
                  </a:ext>
                </a:extLst>
              </a:tr>
              <a:tr h="53302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N" sz="2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Health care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6758"/>
                  </a:ext>
                </a:extLst>
              </a:tr>
              <a:tr h="460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Ayushman Bharat PM-JAY for Senior Citizens (70+)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  <a:endParaRPr lang="en-IN" sz="2400" u="none" strike="noStrike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Annual medical insurance coverage of ₹500,000 per family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5639662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4C11817D-DD2E-4841-AC17-910C73182130}"/>
              </a:ext>
            </a:extLst>
          </p:cNvPr>
          <p:cNvSpPr txBox="1"/>
          <p:nvPr/>
        </p:nvSpPr>
        <p:spPr>
          <a:xfrm>
            <a:off x="914400" y="342900"/>
            <a:ext cx="1539240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8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Social security and heath-care schemes for elderly in India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3688DC0-4819-445C-B5E4-F1835B3C367E}"/>
              </a:ext>
            </a:extLst>
          </p:cNvPr>
          <p:cNvSpPr/>
          <p:nvPr/>
        </p:nvSpPr>
        <p:spPr>
          <a:xfrm rot="-5400000" flipH="1">
            <a:off x="-333017" y="-391437"/>
            <a:ext cx="1583977" cy="1825262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8"/>
                </a:lnTo>
                <a:lnTo>
                  <a:pt x="6157558" y="6157558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3785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puzzle with a blue piece missing&#10;&#10;Description automatically generated">
            <a:extLst>
              <a:ext uri="{FF2B5EF4-FFF2-40B4-BE49-F238E27FC236}">
                <a16:creationId xmlns:a16="http://schemas.microsoft.com/office/drawing/2014/main" id="{B40F6AB5-3FBA-4DD3-9ABC-24C348150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17252" r="19616" b="17253"/>
          <a:stretch/>
        </p:blipFill>
        <p:spPr>
          <a:xfrm>
            <a:off x="4313" y="0"/>
            <a:ext cx="6994189" cy="10287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F350F-18B3-4829-840F-156A75F3E607}"/>
              </a:ext>
            </a:extLst>
          </p:cNvPr>
          <p:cNvSpPr txBox="1"/>
          <p:nvPr/>
        </p:nvSpPr>
        <p:spPr>
          <a:xfrm>
            <a:off x="7238999" y="800100"/>
            <a:ext cx="11044687" cy="830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Elderly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Inadequate pension amount to meet rising living costs, and limited coverage, excluding many elderly in need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enrollment due to lack of awareness and financial literacy, and concerns over long-term sustainability and returns.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pension amount is often too low to meet basic living expenses, making it insufficient for widows without other sources of income.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IN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Ayushman Bharat - Pradhan Mantri Jan Arogya Yojana (PMJAY)-</a:t>
            </a:r>
            <a:r>
              <a:rPr lang="en-I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provide inpatient care. No provision of out-patient</a:t>
            </a:r>
          </a:p>
          <a:p>
            <a:pPr>
              <a:spcBef>
                <a:spcPts val="1800"/>
              </a:spcBef>
            </a:pPr>
            <a:r>
              <a:rPr lang="en-IN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rising cost of higher education creates a major affordability gap despite existing government support and funding. Which is mainly borne  by family.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skill-development and education schemes focus on vocational training but do not necessarily help students transition into quality higher education aligned with market needs.</a:t>
            </a:r>
          </a:p>
          <a:p>
            <a:pPr>
              <a:spcBef>
                <a:spcPts val="1800"/>
              </a:spcBef>
            </a:pP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D1CEA7-A2EF-4532-A021-B577BAD39A89}"/>
              </a:ext>
            </a:extLst>
          </p:cNvPr>
          <p:cNvSpPr txBox="1">
            <a:spLocks/>
          </p:cNvSpPr>
          <p:nvPr/>
        </p:nvSpPr>
        <p:spPr>
          <a:xfrm>
            <a:off x="685800" y="13335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8000" b="1" kern="12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07328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56575" y="443211"/>
            <a:ext cx="8303419" cy="88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938"/>
              </a:lnSpc>
            </a:pPr>
            <a:r>
              <a:rPr lang="en-US" sz="54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observation</a:t>
            </a:r>
          </a:p>
        </p:txBody>
      </p:sp>
      <p:sp>
        <p:nvSpPr>
          <p:cNvPr id="4" name="Shape 1"/>
          <p:cNvSpPr/>
          <p:nvPr/>
        </p:nvSpPr>
        <p:spPr>
          <a:xfrm>
            <a:off x="7463779" y="2384633"/>
            <a:ext cx="38100" cy="6724589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7742644" y="2568594"/>
            <a:ext cx="850553" cy="3810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7142866" y="2268705"/>
            <a:ext cx="637878" cy="63787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7174343" y="2374969"/>
            <a:ext cx="42520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3313" dirty="0"/>
          </a:p>
        </p:txBody>
      </p:sp>
      <p:sp>
        <p:nvSpPr>
          <p:cNvPr id="8" name="Text 5"/>
          <p:cNvSpPr/>
          <p:nvPr/>
        </p:nvSpPr>
        <p:spPr>
          <a:xfrm>
            <a:off x="8593197" y="1848712"/>
            <a:ext cx="9694803" cy="1738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63"/>
              </a:lnSpc>
            </a:pPr>
            <a:r>
              <a:rPr lang="en-US" sz="2600" dirty="0">
                <a:solidFill>
                  <a:srgbClr val="4646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India, the shift from a young to a working-age population (2011-2023) is shaping consumption patterns. Also during the last decade, social sector expenditures are increasingly dependent on private funding.</a:t>
            </a: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742644" y="5021572"/>
            <a:ext cx="850553" cy="3810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0" name="Shape 7"/>
          <p:cNvSpPr/>
          <p:nvPr/>
        </p:nvSpPr>
        <p:spPr>
          <a:xfrm>
            <a:off x="7142866" y="4721684"/>
            <a:ext cx="637878" cy="63787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7270227" y="4894404"/>
            <a:ext cx="42520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3313" dirty="0"/>
          </a:p>
        </p:txBody>
      </p:sp>
      <p:sp>
        <p:nvSpPr>
          <p:cNvPr id="12" name="Text 9"/>
          <p:cNvSpPr/>
          <p:nvPr/>
        </p:nvSpPr>
        <p:spPr>
          <a:xfrm>
            <a:off x="8614807" y="7161363"/>
            <a:ext cx="9520793" cy="1443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63"/>
              </a:lnSpc>
            </a:pPr>
            <a:r>
              <a:rPr lang="en-US" sz="2600" dirty="0">
                <a:solidFill>
                  <a:srgbClr val="4646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projected LCD per capita, a noticeable spike is observed in the 17-25 age group, driven by increased spending on higher education. Which indicating the growing demand for higher per capita expenditures in the sector</a:t>
            </a:r>
          </a:p>
        </p:txBody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79C717B5-8805-4BE4-A3AA-7F88176A9CDF}"/>
              </a:ext>
            </a:extLst>
          </p:cNvPr>
          <p:cNvSpPr/>
          <p:nvPr/>
        </p:nvSpPr>
        <p:spPr>
          <a:xfrm>
            <a:off x="7774121" y="7699355"/>
            <a:ext cx="850553" cy="3810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14018F9D-C0A6-49FF-9A5F-7AA19D9BD3AB}"/>
              </a:ext>
            </a:extLst>
          </p:cNvPr>
          <p:cNvSpPr/>
          <p:nvPr/>
        </p:nvSpPr>
        <p:spPr>
          <a:xfrm>
            <a:off x="7174343" y="7399467"/>
            <a:ext cx="637878" cy="63787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53C310A6-AD83-4827-82C7-8FC52EBC3624}"/>
              </a:ext>
            </a:extLst>
          </p:cNvPr>
          <p:cNvSpPr/>
          <p:nvPr/>
        </p:nvSpPr>
        <p:spPr>
          <a:xfrm>
            <a:off x="8614807" y="4604705"/>
            <a:ext cx="9406493" cy="1547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63"/>
              </a:lnSpc>
            </a:pPr>
            <a:r>
              <a:rPr lang="en-US" sz="2600" dirty="0">
                <a:solidFill>
                  <a:srgbClr val="4646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Projected LCD profile for 2036 indicates further increases in old-age deficits, highlighting the challenges for pension systems and healthcare financing..</a:t>
            </a: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D31E7B9D-4473-40F9-8902-5DEB8242548B}"/>
              </a:ext>
            </a:extLst>
          </p:cNvPr>
          <p:cNvSpPr/>
          <p:nvPr/>
        </p:nvSpPr>
        <p:spPr>
          <a:xfrm>
            <a:off x="7249203" y="7567154"/>
            <a:ext cx="42520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33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b="16667"/>
          <a:stretch/>
        </p:blipFill>
        <p:spPr>
          <a:xfrm>
            <a:off x="10892208" y="0"/>
            <a:ext cx="7395792" cy="10287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0765" y="338137"/>
            <a:ext cx="9668470" cy="1572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188"/>
              </a:lnSpc>
            </a:pPr>
            <a:r>
              <a:rPr lang="en-US" sz="54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Implications and Recommendations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65" y="2696916"/>
            <a:ext cx="1258193" cy="17107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52728" y="2834940"/>
            <a:ext cx="8163091" cy="1207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25"/>
              </a:lnSpc>
            </a:pPr>
            <a:r>
              <a:rPr lang="en-US" sz="2400" dirty="0">
                <a:solidFill>
                  <a:srgbClr val="4646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pension systems and expand coverage and increase pension benefits under schemes.</a:t>
            </a: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65" y="4407694"/>
            <a:ext cx="1258193" cy="171077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474742" y="4266084"/>
            <a:ext cx="8163091" cy="1207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25"/>
              </a:lnSpc>
            </a:pPr>
            <a:r>
              <a:rPr lang="en-US" sz="2400" dirty="0">
                <a:solidFill>
                  <a:srgbClr val="4646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Investing in healthcare infrastructure to provide quality care for an aging population is crucial for maintaining well-being and minimizing healthcare costs mainly out-patient. 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65" y="6118473"/>
            <a:ext cx="1258193" cy="1710779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434037" y="6337056"/>
            <a:ext cx="8163091" cy="1207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25"/>
              </a:lnSpc>
            </a:pPr>
            <a:r>
              <a:rPr lang="en-US" sz="2400" dirty="0">
                <a:solidFill>
                  <a:srgbClr val="4646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access to quality education and vocational training that can equip young people with skills needed for success in the workforce, mitigating youth deficits.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765" y="7829253"/>
            <a:ext cx="1258193" cy="171077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481931" y="8080772"/>
            <a:ext cx="8163091" cy="1207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25"/>
              </a:lnSpc>
            </a:pPr>
            <a:r>
              <a:rPr lang="en-US" sz="2400" dirty="0">
                <a:solidFill>
                  <a:srgbClr val="4646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employment opportunities for young people through industrialization and entrepreneurship initiatives to stimulate economic growth and for more sustainable future ready elders.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96200" y="4533900"/>
            <a:ext cx="9668470" cy="1572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188"/>
              </a:lnSpc>
            </a:pPr>
            <a:r>
              <a:rPr lang="en-US" sz="54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0142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3188" y="1508453"/>
            <a:ext cx="13766990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Objectives of the study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028700" y="3285309"/>
            <a:ext cx="16230600" cy="5972991"/>
            <a:chOff x="0" y="0"/>
            <a:chExt cx="6571732" cy="24184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1732" cy="2418450"/>
            </a:xfrm>
            <a:custGeom>
              <a:avLst/>
              <a:gdLst/>
              <a:ahLst/>
              <a:cxnLst/>
              <a:rect l="l" t="t" r="r" b="b"/>
              <a:pathLst>
                <a:path w="6571732" h="2418450">
                  <a:moveTo>
                    <a:pt x="0" y="0"/>
                  </a:moveTo>
                  <a:lnTo>
                    <a:pt x="6571732" y="0"/>
                  </a:lnTo>
                  <a:lnTo>
                    <a:pt x="6571732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571732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9887" y="-1193305"/>
            <a:ext cx="4364942" cy="2386610"/>
            <a:chOff x="0" y="0"/>
            <a:chExt cx="1149614" cy="6285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9614" cy="628572"/>
            </a:xfrm>
            <a:custGeom>
              <a:avLst/>
              <a:gdLst/>
              <a:ahLst/>
              <a:cxnLst/>
              <a:rect l="l" t="t" r="r" b="b"/>
              <a:pathLst>
                <a:path w="1149614" h="628572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 flipV="1">
            <a:off x="-1247163" y="-160646"/>
            <a:ext cx="4962244" cy="4962244"/>
          </a:xfrm>
          <a:custGeom>
            <a:avLst/>
            <a:gdLst/>
            <a:ahLst/>
            <a:cxnLst/>
            <a:rect l="l" t="t" r="r" b="b"/>
            <a:pathLst>
              <a:path w="4962244" h="4962244">
                <a:moveTo>
                  <a:pt x="0" y="4962244"/>
                </a:moveTo>
                <a:lnTo>
                  <a:pt x="4962244" y="4962244"/>
                </a:lnTo>
                <a:lnTo>
                  <a:pt x="4962244" y="0"/>
                </a:lnTo>
                <a:lnTo>
                  <a:pt x="0" y="0"/>
                </a:lnTo>
                <a:lnTo>
                  <a:pt x="0" y="49622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12739092" y="-1291235"/>
            <a:ext cx="4364942" cy="2386610"/>
            <a:chOff x="0" y="0"/>
            <a:chExt cx="1149614" cy="6285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49614" cy="628572"/>
            </a:xfrm>
            <a:custGeom>
              <a:avLst/>
              <a:gdLst/>
              <a:ahLst/>
              <a:cxnLst/>
              <a:rect l="l" t="t" r="r" b="b"/>
              <a:pathLst>
                <a:path w="1149614" h="628572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0000">
            <a:off x="14572919" y="-160646"/>
            <a:ext cx="4962244" cy="4962244"/>
          </a:xfrm>
          <a:custGeom>
            <a:avLst/>
            <a:gdLst/>
            <a:ahLst/>
            <a:cxnLst/>
            <a:rect l="l" t="t" r="r" b="b"/>
            <a:pathLst>
              <a:path w="4962244" h="4962244">
                <a:moveTo>
                  <a:pt x="0" y="0"/>
                </a:moveTo>
                <a:lnTo>
                  <a:pt x="4962244" y="0"/>
                </a:lnTo>
                <a:lnTo>
                  <a:pt x="4962244" y="4962244"/>
                </a:lnTo>
                <a:lnTo>
                  <a:pt x="0" y="496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2070423" y="3530695"/>
            <a:ext cx="14983618" cy="5350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3000" u="none" strike="noStrike" dirty="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o assess how changes in age structure impact economic dependency across different age groups.</a:t>
            </a:r>
          </a:p>
          <a:p>
            <a:pPr algn="just">
              <a:lnSpc>
                <a:spcPts val="4200"/>
              </a:lnSpc>
            </a:pPr>
            <a:endParaRPr lang="en-US" sz="3000" u="none" strike="noStrike" dirty="0">
              <a:solidFill>
                <a:srgbClr val="0D1D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r>
              <a:rPr lang="en-US" sz="3000" u="none" strike="noStrike" dirty="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To simulate future trends in </a:t>
            </a:r>
            <a:r>
              <a:rPr lang="en-US" sz="3000" u="none" strike="noStrike" dirty="0" err="1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labour</a:t>
            </a:r>
            <a:r>
              <a:rPr lang="en-US" sz="3000" u="none" strike="noStrike" dirty="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 income and consumption based on demographic changes, with  varying assumptions of economic growth.</a:t>
            </a:r>
          </a:p>
          <a:p>
            <a:pPr algn="just">
              <a:lnSpc>
                <a:spcPts val="4200"/>
              </a:lnSpc>
            </a:pPr>
            <a:endParaRPr lang="en-US" sz="3000" u="none" strike="noStrike" dirty="0">
              <a:solidFill>
                <a:srgbClr val="0D1D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r>
              <a:rPr lang="en-US" sz="3000" u="none" strike="noStrike" dirty="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To assess the implications of shifting LCD patterns on social security, healthcare, and higher education expenditures.</a:t>
            </a:r>
          </a:p>
          <a:p>
            <a:pPr algn="just">
              <a:lnSpc>
                <a:spcPts val="4200"/>
              </a:lnSpc>
            </a:pPr>
            <a:endParaRPr lang="en-US" sz="3000" u="none" strike="noStrike" dirty="0">
              <a:solidFill>
                <a:srgbClr val="0D1D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r>
              <a:rPr lang="en-US" sz="3000" u="none" strike="noStrike" dirty="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98462" y="3493607"/>
            <a:ext cx="630296" cy="630296"/>
          </a:xfrm>
          <a:custGeom>
            <a:avLst/>
            <a:gdLst/>
            <a:ahLst/>
            <a:cxnLst/>
            <a:rect l="l" t="t" r="r" b="b"/>
            <a:pathLst>
              <a:path w="630296" h="630296">
                <a:moveTo>
                  <a:pt x="0" y="0"/>
                </a:moveTo>
                <a:lnTo>
                  <a:pt x="630296" y="0"/>
                </a:lnTo>
                <a:lnTo>
                  <a:pt x="630296" y="630296"/>
                </a:lnTo>
                <a:lnTo>
                  <a:pt x="0" y="630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8462" y="5105400"/>
            <a:ext cx="630296" cy="630296"/>
          </a:xfrm>
          <a:custGeom>
            <a:avLst/>
            <a:gdLst/>
            <a:ahLst/>
            <a:cxnLst/>
            <a:rect l="l" t="t" r="r" b="b"/>
            <a:pathLst>
              <a:path w="630296" h="630296">
                <a:moveTo>
                  <a:pt x="0" y="0"/>
                </a:moveTo>
                <a:lnTo>
                  <a:pt x="630296" y="0"/>
                </a:lnTo>
                <a:lnTo>
                  <a:pt x="630296" y="630296"/>
                </a:lnTo>
                <a:lnTo>
                  <a:pt x="0" y="630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98462" y="6578454"/>
            <a:ext cx="630296" cy="630296"/>
          </a:xfrm>
          <a:custGeom>
            <a:avLst/>
            <a:gdLst/>
            <a:ahLst/>
            <a:cxnLst/>
            <a:rect l="l" t="t" r="r" b="b"/>
            <a:pathLst>
              <a:path w="630296" h="630296">
                <a:moveTo>
                  <a:pt x="0" y="0"/>
                </a:moveTo>
                <a:lnTo>
                  <a:pt x="630296" y="0"/>
                </a:lnTo>
                <a:lnTo>
                  <a:pt x="630296" y="630296"/>
                </a:lnTo>
                <a:lnTo>
                  <a:pt x="0" y="630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11937532" y="-2947849"/>
            <a:ext cx="6364618" cy="6617684"/>
          </a:xfrm>
          <a:custGeom>
            <a:avLst/>
            <a:gdLst/>
            <a:ahLst/>
            <a:cxnLst/>
            <a:rect l="l" t="t" r="r" b="b"/>
            <a:pathLst>
              <a:path w="6562966" h="7473357">
                <a:moveTo>
                  <a:pt x="0" y="0"/>
                </a:moveTo>
                <a:lnTo>
                  <a:pt x="6562966" y="0"/>
                </a:lnTo>
                <a:lnTo>
                  <a:pt x="6562966" y="7473357"/>
                </a:lnTo>
                <a:lnTo>
                  <a:pt x="0" y="7473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981200" y="266700"/>
            <a:ext cx="13766990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0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Methodology and Assumption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B187A3-3948-4EE9-A301-512CE69BB24F}"/>
              </a:ext>
            </a:extLst>
          </p:cNvPr>
          <p:cNvSpPr txBox="1">
            <a:spLocks/>
          </p:cNvSpPr>
          <p:nvPr/>
        </p:nvSpPr>
        <p:spPr>
          <a:xfrm>
            <a:off x="9372600" y="3314700"/>
            <a:ext cx="8762999" cy="6737652"/>
          </a:xfrm>
          <a:prstGeom prst="rect">
            <a:avLst/>
          </a:prstGeom>
          <a:solidFill>
            <a:srgbClr val="F7F9F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annual growth rate for income and consumption was assumed to reduce to half of its original value (between 2004 to 2011) during the periods leading to 2023 and 2036.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India's GDP growth rate was assumed to remain constant at 6% annually from 2023 to 2036.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distribution of income and expenditures as a share of GDP in 2023 was assumed to remain the same for 2036, ensuring consistency in projections.</a:t>
            </a:r>
          </a:p>
          <a:p>
            <a:pPr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Macro aggregates for 2036 were derived from the 2022-23 National Accounts data, assuming a similar proportion of expenditure on health, education, and other sectors from GDP.</a:t>
            </a:r>
            <a:endParaRPr lang="en-I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  <a:buFont typeface="+mj-lt"/>
              <a:buAutoNum type="arabicPeriod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95AA1E-A410-43F4-863A-CB63F4B60DB2}"/>
              </a:ext>
            </a:extLst>
          </p:cNvPr>
          <p:cNvSpPr txBox="1">
            <a:spLocks/>
          </p:cNvSpPr>
          <p:nvPr/>
        </p:nvSpPr>
        <p:spPr>
          <a:xfrm>
            <a:off x="218534" y="3314700"/>
            <a:ext cx="8947963" cy="6705600"/>
          </a:xfrm>
          <a:prstGeom prst="rect">
            <a:avLst/>
          </a:prstGeom>
          <a:solidFill>
            <a:srgbClr val="F3F9FB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 and consumption patterns for 2023 and 2036 were estimated using growth rate computed from India Human Development Survey (IHDS) 2004 and 2011.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Macro level indicators were adopted from national account statistics (NAS) (2011-12 and 2022-23,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MoSPI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India) and population data from WPP, UNDESA, 2024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macro aggregates for 2036 are unavailable, GDP growth was estimated for the period 2011 to 2023 at an annual rate of 6%.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Labor income and consumption for 2023 and 2036 were computed by using age specific pattern from IHDS data, 2011-12 and applied to the NAS.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512BD-B748-4C35-AE8F-2EAEA6300E33}"/>
              </a:ext>
            </a:extLst>
          </p:cNvPr>
          <p:cNvSpPr/>
          <p:nvPr/>
        </p:nvSpPr>
        <p:spPr>
          <a:xfrm>
            <a:off x="2099093" y="2074655"/>
            <a:ext cx="50292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Data &amp; Methodology</a:t>
            </a:r>
            <a:endParaRPr lang="en-IN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1CD9F5-51B8-42D0-A843-0CC9EECC4FF0}"/>
              </a:ext>
            </a:extLst>
          </p:cNvPr>
          <p:cNvSpPr/>
          <p:nvPr/>
        </p:nvSpPr>
        <p:spPr>
          <a:xfrm>
            <a:off x="11132390" y="2074655"/>
            <a:ext cx="50292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Assumption</a:t>
            </a:r>
            <a:endParaRPr lang="en-IN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0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95673" y="4061823"/>
            <a:ext cx="1124932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 dirty="0">
                <a:solidFill>
                  <a:srgbClr val="034383"/>
                </a:solidFill>
                <a:latin typeface="Ubuntu Bold"/>
                <a:ea typeface="Ubuntu Bold"/>
                <a:cs typeface="Ubuntu Bold"/>
                <a:sym typeface="Ubuntu Bold"/>
              </a:rPr>
              <a:t>Findings</a:t>
            </a:r>
          </a:p>
        </p:txBody>
      </p:sp>
      <p:sp>
        <p:nvSpPr>
          <p:cNvPr id="3" name="Freeform 3"/>
          <p:cNvSpPr/>
          <p:nvPr/>
        </p:nvSpPr>
        <p:spPr>
          <a:xfrm rot="-5400000" flipV="1">
            <a:off x="12349317" y="4969873"/>
            <a:ext cx="6157558" cy="61575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63925" y="1970474"/>
            <a:ext cx="6042745" cy="5998797"/>
          </a:xfrm>
          <a:custGeom>
            <a:avLst/>
            <a:gdLst/>
            <a:ahLst/>
            <a:cxnLst/>
            <a:rect l="l" t="t" r="r" b="b"/>
            <a:pathLst>
              <a:path w="6042745" h="5998797">
                <a:moveTo>
                  <a:pt x="0" y="0"/>
                </a:moveTo>
                <a:lnTo>
                  <a:pt x="6042744" y="0"/>
                </a:lnTo>
                <a:lnTo>
                  <a:pt x="6042744" y="5998798"/>
                </a:lnTo>
                <a:lnTo>
                  <a:pt x="0" y="599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8C46FE-7924-E594-D133-3E3DAE294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200020"/>
              </p:ext>
            </p:extLst>
          </p:nvPr>
        </p:nvGraphicFramePr>
        <p:xfrm>
          <a:off x="990600" y="1600201"/>
          <a:ext cx="16306800" cy="854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78D2F3-6946-ADE2-3019-F88A91571778}"/>
              </a:ext>
            </a:extLst>
          </p:cNvPr>
          <p:cNvSpPr txBox="1"/>
          <p:nvPr/>
        </p:nvSpPr>
        <p:spPr>
          <a:xfrm>
            <a:off x="1003348" y="142692"/>
            <a:ext cx="1697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34383"/>
                </a:solidFill>
                <a:latin typeface="Ubuntu Bold"/>
              </a:rPr>
              <a:t>1.4 Billion and Counting… But for How Long?</a:t>
            </a:r>
            <a:endParaRPr lang="en-IN" sz="6000" b="1" dirty="0">
              <a:solidFill>
                <a:srgbClr val="034383"/>
              </a:solidFill>
              <a:latin typeface="Ubuntu Bold"/>
            </a:endParaRPr>
          </a:p>
        </p:txBody>
      </p:sp>
      <p:sp>
        <p:nvSpPr>
          <p:cNvPr id="6" name="Minus 4">
            <a:extLst>
              <a:ext uri="{FF2B5EF4-FFF2-40B4-BE49-F238E27FC236}">
                <a16:creationId xmlns:a16="http://schemas.microsoft.com/office/drawing/2014/main" id="{2F7434C9-BDDA-BBC9-BBB4-0180394F06F3}"/>
              </a:ext>
            </a:extLst>
          </p:cNvPr>
          <p:cNvSpPr/>
          <p:nvPr/>
        </p:nvSpPr>
        <p:spPr>
          <a:xfrm>
            <a:off x="-464418" y="1019458"/>
            <a:ext cx="3234089" cy="580742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</p:spTree>
    <p:extLst>
      <p:ext uri="{BB962C8B-B14F-4D97-AF65-F5344CB8AC3E}">
        <p14:creationId xmlns:p14="http://schemas.microsoft.com/office/powerpoint/2010/main" val="38993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027E-315D-7528-147B-FF28471B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29"/>
            <a:ext cx="15773400" cy="893718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India’s Evolving Population Structure</a:t>
            </a:r>
            <a:endParaRPr lang="en-IN" sz="6000" b="1" dirty="0">
              <a:solidFill>
                <a:srgbClr val="03438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Minus 4">
            <a:extLst>
              <a:ext uri="{FF2B5EF4-FFF2-40B4-BE49-F238E27FC236}">
                <a16:creationId xmlns:a16="http://schemas.microsoft.com/office/drawing/2014/main" id="{769197CC-E458-96F8-2114-3EE0CD9EDEB6}"/>
              </a:ext>
            </a:extLst>
          </p:cNvPr>
          <p:cNvSpPr/>
          <p:nvPr/>
        </p:nvSpPr>
        <p:spPr>
          <a:xfrm>
            <a:off x="-464418" y="1019458"/>
            <a:ext cx="3234089" cy="580742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D728C4-7502-301E-952C-54770EABF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981586"/>
              </p:ext>
            </p:extLst>
          </p:nvPr>
        </p:nvGraphicFramePr>
        <p:xfrm>
          <a:off x="359234" y="4479225"/>
          <a:ext cx="5780310" cy="443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25">
            <a:extLst>
              <a:ext uri="{FF2B5EF4-FFF2-40B4-BE49-F238E27FC236}">
                <a16:creationId xmlns:a16="http://schemas.microsoft.com/office/drawing/2014/main" id="{1DEFB86E-4E84-6C1E-8319-F09339CF3708}"/>
              </a:ext>
            </a:extLst>
          </p:cNvPr>
          <p:cNvSpPr txBox="1"/>
          <p:nvPr/>
        </p:nvSpPr>
        <p:spPr>
          <a:xfrm>
            <a:off x="932053" y="1753835"/>
            <a:ext cx="16783129" cy="2204264"/>
          </a:xfrm>
          <a:prstGeom prst="roundRect">
            <a:avLst>
              <a:gd name="adj" fmla="val 26700"/>
            </a:avLst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1D29"/>
                </a:solidFill>
                <a:latin typeface="Open Sans"/>
                <a:ea typeface="Open Sans"/>
                <a:cs typeface="Open Sans"/>
              </a:rPr>
              <a:t>India is undergoing a profound demographic transition. The once dominant young population (0-19 years) is steadily shrinking, making way for a rapidly growing elderly population (60+ years).</a:t>
            </a:r>
          </a:p>
          <a:p>
            <a:pPr marL="428625" indent="-428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D1D29"/>
                </a:solidFill>
                <a:latin typeface="Open Sans"/>
                <a:ea typeface="Open Sans"/>
                <a:cs typeface="Open Sans"/>
              </a:rPr>
              <a:t>By 2036, this proportion of elderly will reach a level of 15% from current level of 10% and significantly increase the dependency ratio</a:t>
            </a:r>
            <a:endParaRPr lang="en-IN" sz="2800" dirty="0">
              <a:solidFill>
                <a:srgbClr val="0D1D29"/>
              </a:solidFill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1333E8-CEC2-40F5-8A38-BA470C713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244280"/>
              </p:ext>
            </p:extLst>
          </p:nvPr>
        </p:nvGraphicFramePr>
        <p:xfrm>
          <a:off x="6433463" y="4479225"/>
          <a:ext cx="5780310" cy="443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F9A6DC-EF2F-476D-8776-A39D26B34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82069"/>
              </p:ext>
            </p:extLst>
          </p:nvPr>
        </p:nvGraphicFramePr>
        <p:xfrm>
          <a:off x="12507691" y="4479224"/>
          <a:ext cx="5780309" cy="443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C3804A-5F2B-4120-8329-B695478CD9F4}"/>
              </a:ext>
            </a:extLst>
          </p:cNvPr>
          <p:cNvSpPr txBox="1"/>
          <p:nvPr/>
        </p:nvSpPr>
        <p:spPr>
          <a:xfrm>
            <a:off x="838200" y="955039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Census, 2011 ; World population prospects, UNDESA 2024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15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365" y="8824107"/>
            <a:ext cx="14089496" cy="9694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86" tIns="62193" rIns="124386" bIns="62193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 population would be almost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in 25 years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86FD4-DA65-78F0-4977-EEB496A271BE}"/>
              </a:ext>
            </a:extLst>
          </p:cNvPr>
          <p:cNvSpPr txBox="1"/>
          <p:nvPr/>
        </p:nvSpPr>
        <p:spPr>
          <a:xfrm>
            <a:off x="1472292" y="688177"/>
            <a:ext cx="16570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34383"/>
                </a:solidFill>
                <a:latin typeface="Ubuntu Bold"/>
              </a:rPr>
              <a:t>Demographic Turning Point: India’s Elderly Surge</a:t>
            </a:r>
            <a:endParaRPr lang="en-IN" sz="5400" b="1" dirty="0">
              <a:solidFill>
                <a:srgbClr val="034383"/>
              </a:solidFill>
              <a:latin typeface="Ubuntu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8E522-C814-4338-9857-231B93B83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377" y="2437943"/>
            <a:ext cx="8775696" cy="6210756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EC2E95B7-7E94-4BAD-94C7-6FF870079F73}"/>
              </a:ext>
            </a:extLst>
          </p:cNvPr>
          <p:cNvSpPr/>
          <p:nvPr/>
        </p:nvSpPr>
        <p:spPr>
          <a:xfrm>
            <a:off x="-616788" y="-509006"/>
            <a:ext cx="2486025" cy="2792389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A145D9-C405-4E0D-84AB-0542E5C7A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789837"/>
              </p:ext>
            </p:extLst>
          </p:nvPr>
        </p:nvGraphicFramePr>
        <p:xfrm>
          <a:off x="126233" y="2437944"/>
          <a:ext cx="9017767" cy="621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CFE67D-D564-457E-8918-D8FDCCD5E559}"/>
              </a:ext>
            </a:extLst>
          </p:cNvPr>
          <p:cNvSpPr txBox="1"/>
          <p:nvPr/>
        </p:nvSpPr>
        <p:spPr>
          <a:xfrm>
            <a:off x="133422" y="993450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World population prospects, UNDESA 2024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276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0573" y="630158"/>
            <a:ext cx="15133497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Ubuntu Bold"/>
              </a:rPr>
              <a:t>Growing Private Expenditure in Social Sector</a:t>
            </a:r>
          </a:p>
        </p:txBody>
      </p:sp>
      <p:sp>
        <p:nvSpPr>
          <p:cNvPr id="3" name="Freeform 3"/>
          <p:cNvSpPr/>
          <p:nvPr/>
        </p:nvSpPr>
        <p:spPr>
          <a:xfrm>
            <a:off x="-247650" y="-363514"/>
            <a:ext cx="2076450" cy="2382814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1CAEF5-86B9-4E3F-BA94-FB85F26BE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86496"/>
              </p:ext>
            </p:extLst>
          </p:nvPr>
        </p:nvGraphicFramePr>
        <p:xfrm>
          <a:off x="1133253" y="2933700"/>
          <a:ext cx="16169170" cy="50917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88983">
                  <a:extLst>
                    <a:ext uri="{9D8B030D-6E8A-4147-A177-3AD203B41FA5}">
                      <a16:colId xmlns:a16="http://schemas.microsoft.com/office/drawing/2014/main" val="10080725"/>
                    </a:ext>
                  </a:extLst>
                </a:gridCol>
                <a:gridCol w="2463728">
                  <a:extLst>
                    <a:ext uri="{9D8B030D-6E8A-4147-A177-3AD203B41FA5}">
                      <a16:colId xmlns:a16="http://schemas.microsoft.com/office/drawing/2014/main" val="2645347636"/>
                    </a:ext>
                  </a:extLst>
                </a:gridCol>
                <a:gridCol w="2329107">
                  <a:extLst>
                    <a:ext uri="{9D8B030D-6E8A-4147-A177-3AD203B41FA5}">
                      <a16:colId xmlns:a16="http://schemas.microsoft.com/office/drawing/2014/main" val="1198698324"/>
                    </a:ext>
                  </a:extLst>
                </a:gridCol>
                <a:gridCol w="2136185">
                  <a:extLst>
                    <a:ext uri="{9D8B030D-6E8A-4147-A177-3AD203B41FA5}">
                      <a16:colId xmlns:a16="http://schemas.microsoft.com/office/drawing/2014/main" val="3918598916"/>
                    </a:ext>
                  </a:extLst>
                </a:gridCol>
                <a:gridCol w="2243082">
                  <a:extLst>
                    <a:ext uri="{9D8B030D-6E8A-4147-A177-3AD203B41FA5}">
                      <a16:colId xmlns:a16="http://schemas.microsoft.com/office/drawing/2014/main" val="4166677214"/>
                    </a:ext>
                  </a:extLst>
                </a:gridCol>
                <a:gridCol w="2029289">
                  <a:extLst>
                    <a:ext uri="{9D8B030D-6E8A-4147-A177-3AD203B41FA5}">
                      <a16:colId xmlns:a16="http://schemas.microsoft.com/office/drawing/2014/main" val="3922317927"/>
                    </a:ext>
                  </a:extLst>
                </a:gridCol>
                <a:gridCol w="1978796">
                  <a:extLst>
                    <a:ext uri="{9D8B030D-6E8A-4147-A177-3AD203B41FA5}">
                      <a16:colId xmlns:a16="http://schemas.microsoft.com/office/drawing/2014/main" val="2287273088"/>
                    </a:ext>
                  </a:extLst>
                </a:gridCol>
              </a:tblGrid>
              <a:tr h="69432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N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Consumption by sector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2011-12 (Rs. Crore)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2022-23 (Rs. Crore)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7510259"/>
                  </a:ext>
                </a:extLst>
              </a:tr>
              <a:tr h="694328">
                <a:tc vMerge="1">
                  <a:txBody>
                    <a:bodyPr/>
                    <a:lstStyle/>
                    <a:p>
                      <a:pPr algn="l" fontAlgn="b"/>
                      <a:r>
                        <a:rPr lang="en-IN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Consumption by sector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Public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Private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Public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Private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IN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92903"/>
                  </a:ext>
                </a:extLst>
              </a:tr>
              <a:tr h="1234361">
                <a:tc>
                  <a:txBody>
                    <a:bodyPr/>
                    <a:lstStyle/>
                    <a:p>
                      <a:pPr algn="l" fontAlgn="ctr"/>
                      <a:r>
                        <a:rPr lang="en-IN" sz="3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Health</a:t>
                      </a:r>
                      <a:endParaRPr lang="en-IN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52,073 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[22.3%]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1,81,334 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[77.7%]</a:t>
                      </a:r>
                      <a:endParaRPr lang="en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2,33,407</a:t>
                      </a:r>
                    </a:p>
                    <a:p>
                      <a:pPr algn="ctr" fontAlgn="ctr"/>
                      <a:r>
                        <a:rPr lang="en-IN" sz="3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[100%]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97,351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[18.3%]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4,35,390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[81.7%]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5,32,741</a:t>
                      </a:r>
                    </a:p>
                    <a:p>
                      <a:pPr algn="ctr" fontAlgn="ctr"/>
                      <a:r>
                        <a:rPr lang="en-IN" sz="3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[100%]</a:t>
                      </a:r>
                      <a:endParaRPr lang="en-IN" sz="3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002066"/>
                  </a:ext>
                </a:extLst>
              </a:tr>
              <a:tr h="1234361">
                <a:tc>
                  <a:txBody>
                    <a:bodyPr/>
                    <a:lstStyle/>
                    <a:p>
                      <a:pPr algn="l" fontAlgn="ctr"/>
                      <a:r>
                        <a:rPr lang="en-IN" sz="3600" b="0" u="none" strike="noStrike">
                          <a:solidFill>
                            <a:srgbClr val="000000"/>
                          </a:solidFill>
                          <a:effectLst/>
                        </a:rPr>
                        <a:t>Education</a:t>
                      </a:r>
                      <a:endParaRPr lang="en-IN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1,71,545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[48.5%]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1,82,378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[51.5%]</a:t>
                      </a:r>
                      <a:endParaRPr lang="en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3,53,923</a:t>
                      </a:r>
                    </a:p>
                    <a:p>
                      <a:pPr algn="ctr" fontAlgn="ctr"/>
                      <a:r>
                        <a:rPr lang="en-IN" sz="3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[100%]</a:t>
                      </a:r>
                      <a:endParaRPr lang="en-IN" sz="3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3,11,505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[43.8%]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4,00,296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[56.2%]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7,11,801</a:t>
                      </a:r>
                    </a:p>
                    <a:p>
                      <a:pPr algn="ctr" fontAlgn="ctr"/>
                      <a:r>
                        <a:rPr lang="en-IN" sz="3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[100%]</a:t>
                      </a:r>
                      <a:endParaRPr lang="en-IN" sz="3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953602"/>
                  </a:ext>
                </a:extLst>
              </a:tr>
              <a:tr h="12343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Others*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4,95,610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[9.8%]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45,72,284 </a:t>
                      </a:r>
                    </a:p>
                    <a:p>
                      <a:pPr algn="ctr" fontAlgn="ctr"/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[90.2%]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50,67,894</a:t>
                      </a:r>
                    </a:p>
                    <a:p>
                      <a:pPr algn="ctr" fontAlgn="ctr"/>
                      <a:r>
                        <a:rPr lang="en-IN" sz="3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[100%]</a:t>
                      </a:r>
                      <a:endParaRPr lang="en-IN" sz="3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14,83,992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[14.9%]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84,85,005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[85.1%]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99,68,997</a:t>
                      </a:r>
                    </a:p>
                    <a:p>
                      <a:pPr algn="ctr" fontAlgn="ctr"/>
                      <a:r>
                        <a:rPr lang="en-IN" sz="3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[100%]</a:t>
                      </a:r>
                      <a:endParaRPr lang="en-IN" sz="3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1934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18E075-2D55-4E46-B24C-5C3DC1AF8B7C}"/>
              </a:ext>
            </a:extLst>
          </p:cNvPr>
          <p:cNvSpPr txBox="1"/>
          <p:nvPr/>
        </p:nvSpPr>
        <p:spPr>
          <a:xfrm>
            <a:off x="133422" y="989999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National Accounts Statistics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66D7C-6B6D-4826-8D35-5AB29F6D3218}"/>
              </a:ext>
            </a:extLst>
          </p:cNvPr>
          <p:cNvSpPr txBox="1"/>
          <p:nvPr/>
        </p:nvSpPr>
        <p:spPr>
          <a:xfrm>
            <a:off x="1174630" y="8894247"/>
            <a:ext cx="1616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none" strike="noStrike" dirty="0">
                <a:solidFill>
                  <a:srgbClr val="000000"/>
                </a:solidFill>
                <a:effectLst/>
              </a:rPr>
              <a:t>*General public services, defense, public order and safety, economic affairs, environmental protection, housing and community amenities, recreation, culture, and religion)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711B06-0F39-486A-A2D4-3B25809E2E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8" y="1947360"/>
            <a:ext cx="708360" cy="708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4A5EF2-2ECC-41DE-8C90-7F5F71F20115}"/>
              </a:ext>
            </a:extLst>
          </p:cNvPr>
          <p:cNvSpPr txBox="1"/>
          <p:nvPr/>
        </p:nvSpPr>
        <p:spPr>
          <a:xfrm>
            <a:off x="1490309" y="1737346"/>
            <a:ext cx="161975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expenditure on health has increased from78% in 2011-12 to 82% and share of private expenditure on education increase from 52% to 56% during the same time. </a:t>
            </a:r>
            <a:endParaRPr lang="en-IN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7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006AFDA-CDAF-43CE-A5F7-2092E1DECA01}"/>
              </a:ext>
            </a:extLst>
          </p:cNvPr>
          <p:cNvSpPr/>
          <p:nvPr/>
        </p:nvSpPr>
        <p:spPr>
          <a:xfrm rot="-5400000" flipH="1">
            <a:off x="-1020075" y="-324930"/>
            <a:ext cx="2971800" cy="2590800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8"/>
                </a:lnTo>
                <a:lnTo>
                  <a:pt x="6157558" y="6157558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82533-962D-4327-8201-77B5AAF830FF}"/>
              </a:ext>
            </a:extLst>
          </p:cNvPr>
          <p:cNvSpPr txBox="1"/>
          <p:nvPr/>
        </p:nvSpPr>
        <p:spPr>
          <a:xfrm>
            <a:off x="1295400" y="218284"/>
            <a:ext cx="16992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34383"/>
                </a:solidFill>
                <a:latin typeface="Ubuntu Bold"/>
              </a:rPr>
              <a:t>Changing age </a:t>
            </a:r>
            <a:r>
              <a:rPr lang="en-US" sz="4400" b="1" dirty="0">
                <a:solidFill>
                  <a:srgbClr val="0343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</a:t>
            </a:r>
            <a:r>
              <a:rPr lang="en-US" sz="4400" b="1" dirty="0">
                <a:solidFill>
                  <a:srgbClr val="034383"/>
                </a:solidFill>
                <a:latin typeface="Ubuntu Bold"/>
              </a:rPr>
              <a:t> of income and consumption over the years</a:t>
            </a:r>
            <a:endParaRPr lang="en-IN" sz="4400" b="1" dirty="0">
              <a:solidFill>
                <a:srgbClr val="034383"/>
              </a:solidFill>
              <a:latin typeface="Ubuntu Bol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5FE853-11FC-407B-8584-899ADCA32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169733"/>
              </p:ext>
            </p:extLst>
          </p:nvPr>
        </p:nvGraphicFramePr>
        <p:xfrm>
          <a:off x="404567" y="3990439"/>
          <a:ext cx="8223286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EEC7AF2-54AD-4C27-AC21-505051DB8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537393"/>
              </p:ext>
            </p:extLst>
          </p:nvPr>
        </p:nvGraphicFramePr>
        <p:xfrm>
          <a:off x="8891833" y="3990439"/>
          <a:ext cx="8991600" cy="579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25">
            <a:extLst>
              <a:ext uri="{FF2B5EF4-FFF2-40B4-BE49-F238E27FC236}">
                <a16:creationId xmlns:a16="http://schemas.microsoft.com/office/drawing/2014/main" id="{3417F704-62FD-49EC-A870-AD362CCCC225}"/>
              </a:ext>
            </a:extLst>
          </p:cNvPr>
          <p:cNvSpPr txBox="1"/>
          <p:nvPr/>
        </p:nvSpPr>
        <p:spPr>
          <a:xfrm>
            <a:off x="169653" y="1306077"/>
            <a:ext cx="17356347" cy="1971675"/>
          </a:xfrm>
          <a:prstGeom prst="roundRect">
            <a:avLst>
              <a:gd name="adj" fmla="val 11899"/>
            </a:avLst>
          </a:prstGeom>
          <a:solidFill>
            <a:srgbClr val="F7F7F7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1D29"/>
                </a:solidFill>
                <a:latin typeface="Open Sans"/>
                <a:ea typeface="Open Sans"/>
                <a:cs typeface="Open Sans"/>
              </a:rPr>
              <a:t>The peak in income distribution shifting rightward, indicating higher income among the working-age (50-55 years).</a:t>
            </a:r>
          </a:p>
          <a:p>
            <a:pPr marL="396000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1D29"/>
                </a:solidFill>
                <a:latin typeface="Open Sans"/>
                <a:ea typeface="Open Sans"/>
                <a:cs typeface="Open Sans"/>
              </a:rPr>
              <a:t>A sharp increase in per capita consumption expenditure among population of 17–22 years in 2036, would be require for spending on education and skill development.</a:t>
            </a:r>
          </a:p>
          <a:p>
            <a:pPr marL="396000" indent="-428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D1D29"/>
                </a:solidFill>
                <a:latin typeface="Open Sans"/>
                <a:ea typeface="Open Sans"/>
                <a:cs typeface="Open Sans"/>
              </a:rPr>
              <a:t>In 2036, consumption among older age groups (60+) will also rise substantially, reflecting higher demand for healthcare and other expenditures.</a:t>
            </a:r>
            <a:endParaRPr lang="en-IN" sz="2400" dirty="0">
              <a:solidFill>
                <a:srgbClr val="0D1D29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90502573"/>
      </p:ext>
    </p:extLst>
  </p:cSld>
  <p:clrMapOvr>
    <a:masterClrMapping/>
  </p:clrMapOvr>
</p:sld>
</file>

<file path=ppt/theme/theme1.xml><?xml version="1.0" encoding="utf-8"?>
<a:theme xmlns:a="http://schemas.openxmlformats.org/drawingml/2006/main" name="SHWP PPT for AS&amp;M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SHWP PPT for AS&amp;MD</Template>
  <TotalTime>968</TotalTime>
  <Words>1255</Words>
  <Application>Microsoft Office PowerPoint</Application>
  <PresentationFormat>Custom</PresentationFormat>
  <Paragraphs>155</Paragraphs>
  <Slides>16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DM Sans Semi Bold</vt:lpstr>
      <vt:lpstr>Open Sans</vt:lpstr>
      <vt:lpstr>Calibri</vt:lpstr>
      <vt:lpstr>Arial</vt:lpstr>
      <vt:lpstr>Ubuntu Bold</vt:lpstr>
      <vt:lpstr>Times New Roman</vt:lpstr>
      <vt:lpstr>SHWP PPT for AS&amp;MD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India’s Evolving Population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Simple Climate Change And The Ocean Presentation</dc:title>
  <cp:lastModifiedBy>Sanjay Kumar</cp:lastModifiedBy>
  <cp:revision>79</cp:revision>
  <dcterms:created xsi:type="dcterms:W3CDTF">2006-08-16T00:00:00Z</dcterms:created>
  <dcterms:modified xsi:type="dcterms:W3CDTF">2025-03-10T08:03:46Z</dcterms:modified>
  <dc:identifier>DAGccP8flnw</dc:identifier>
</cp:coreProperties>
</file>