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8.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9.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xml" ContentType="application/vnd.openxmlformats-officedocument.presentationml.notesSlide+xml"/>
  <Override PartName="/ppt/charts/chart20.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xml" ContentType="application/vnd.openxmlformats-officedocument.drawingml.chartshapes+xml"/>
  <Override PartName="/ppt/charts/chart21.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2.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xml" ContentType="application/vnd.openxmlformats-officedocument.themeOverride+xml"/>
  <Override PartName="/ppt/charts/chart23.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4.xml" ContentType="application/vnd.openxmlformats-officedocument.presentationml.notesSlide+xml"/>
  <Override PartName="/ppt/charts/chart24.xml" ContentType="application/vnd.openxmlformats-officedocument.drawingml.chart+xml"/>
  <Override PartName="/ppt/drawings/drawing2.xml" ContentType="application/vnd.openxmlformats-officedocument.drawingml.chartshapes+xml"/>
  <Override PartName="/ppt/charts/chart25.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6.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7.xml" ContentType="application/vnd.openxmlformats-officedocument.drawingml.chart+xml"/>
  <Override PartName="/ppt/drawings/drawing3.xml" ContentType="application/vnd.openxmlformats-officedocument.drawingml.chartshapes+xml"/>
  <Override PartName="/ppt/charts/chart2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0.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1.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2.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33.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4.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5.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6.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0.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1.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2.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43.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7"/>
  </p:notesMasterIdLst>
  <p:handoutMasterIdLst>
    <p:handoutMasterId r:id="rId38"/>
  </p:handoutMasterIdLst>
  <p:sldIdLst>
    <p:sldId id="271" r:id="rId5"/>
    <p:sldId id="364" r:id="rId6"/>
    <p:sldId id="642" r:id="rId7"/>
    <p:sldId id="2141411930" r:id="rId8"/>
    <p:sldId id="333" r:id="rId9"/>
    <p:sldId id="653" r:id="rId10"/>
    <p:sldId id="654" r:id="rId11"/>
    <p:sldId id="663" r:id="rId12"/>
    <p:sldId id="639" r:id="rId13"/>
    <p:sldId id="640" r:id="rId14"/>
    <p:sldId id="381" r:id="rId15"/>
    <p:sldId id="638" r:id="rId16"/>
    <p:sldId id="2141411915" r:id="rId17"/>
    <p:sldId id="2141411918" r:id="rId18"/>
    <p:sldId id="2141411923" r:id="rId19"/>
    <p:sldId id="2141411929" r:id="rId20"/>
    <p:sldId id="676" r:id="rId21"/>
    <p:sldId id="673" r:id="rId22"/>
    <p:sldId id="2141411917" r:id="rId23"/>
    <p:sldId id="661" r:id="rId24"/>
    <p:sldId id="2141411912" r:id="rId25"/>
    <p:sldId id="662" r:id="rId26"/>
    <p:sldId id="393" r:id="rId27"/>
    <p:sldId id="263" r:id="rId28"/>
    <p:sldId id="655" r:id="rId29"/>
    <p:sldId id="668" r:id="rId30"/>
    <p:sldId id="746" r:id="rId31"/>
    <p:sldId id="303" r:id="rId32"/>
    <p:sldId id="278" r:id="rId33"/>
    <p:sldId id="724" r:id="rId34"/>
    <p:sldId id="2141411910" r:id="rId35"/>
    <p:sldId id="28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EFB83F-7A76-4EB0-AEB6-563FE5008701}" v="6" dt="2025-03-11T07:40:31.2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88" autoAdjust="0"/>
  </p:normalViewPr>
  <p:slideViewPr>
    <p:cSldViewPr snapToGrid="0">
      <p:cViewPr varScale="1">
        <p:scale>
          <a:sx n="43" d="100"/>
          <a:sy n="43" d="100"/>
        </p:scale>
        <p:origin x="1508" y="260"/>
      </p:cViewPr>
      <p:guideLst>
        <p:guide orient="horz" pos="2160"/>
        <p:guide pos="3840"/>
      </p:guideLst>
    </p:cSldViewPr>
  </p:slideViewPr>
  <p:outlineViewPr>
    <p:cViewPr>
      <p:scale>
        <a:sx n="33" d="100"/>
        <a:sy n="33" d="100"/>
      </p:scale>
      <p:origin x="0" y="-3456"/>
    </p:cViewPr>
  </p:outlineViewPr>
  <p:notesTextViewPr>
    <p:cViewPr>
      <p:scale>
        <a:sx n="1" d="1"/>
        <a:sy n="1" d="1"/>
      </p:scale>
      <p:origin x="0" y="0"/>
    </p:cViewPr>
  </p:notesTextViewPr>
  <p:sorterViewPr>
    <p:cViewPr>
      <p:scale>
        <a:sx n="100" d="100"/>
        <a:sy n="100" d="100"/>
      </p:scale>
      <p:origin x="0" y="-1757"/>
    </p:cViewPr>
  </p:sorterViewPr>
  <p:notesViewPr>
    <p:cSldViewPr snapToGrid="0">
      <p:cViewPr varScale="1">
        <p:scale>
          <a:sx n="67" d="100"/>
          <a:sy n="67" d="100"/>
        </p:scale>
        <p:origin x="312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abeeef11f4a9257d/Documents/TRANSFERRED%20HP%20LAPTOP%20DOCUMENTS%202021/Documents/OLD%20LENOVO%20Documents/Documents/old%20HP%20Documents/Research%20students/UCH%20ethical%20clearance/Downloads/Population%20Projection%20by%20Zone%20202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https://d.docs.live.net/abeeef11f4a9257d/Documents/TRANSFERRED%20HP%20LAPTOP%20DOCUMENTS%202021/Documents/OLD%20LENOVO%20Documents/Documents/old%20HP%20Documents/Research%20students/UCH%20ethical%20clearance/Downloads/Population%20Projection%20by%20Zone%202022.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https://d.docs.live.net/abeeef11f4a9257d/Documents/TRANSFERRED%20HP%20LAPTOP%20DOCUMENTS%202021/Documents/OLD%20LENOVO%20Documents/Documents/old%20HP%20Documents/Research%20students/UCH%20ethical%20clearance/Downloads/Population%20Projection%20by%20Zone%202022.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https://d.docs.live.net/abeeef11f4a9257d/Documents/TRANSFERRED%20HP%20LAPTOP%20DOCUMENTS%202021/Documents/OLD%20LENOVO%20Documents/Documents/old%20HP%20Documents/Research%20students/UCH%20ethical%20clearance/Downloads/Population%20Projection%20by%20Zone%202022.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https://d.docs.live.net/abeeef11f4a9257d/Documents/TRANSFERRED%20HP%20LAPTOP%20DOCUMENTS%202021/Documents/OLD%20LENOVO%20Documents/Documents/old%20HP%20Documents/Research%20students/UCH%20ethical%20clearance/Downloads/Population%20Projection%20by%20Zone%202022.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https://d.docs.live.net/abeeef11f4a9257d/Documents/TRANSFERRED%20HP%20LAPTOP%20DOCUMENTS%202021/Documents/OLD%20LENOVO%20Documents/Documents/old%20HP%20Documents/Research%20students/UCH%20ethical%20clearance/Downloads/Population%20Projection%20by%20Zone%202022.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https://d.docs.live.net/abeeef11f4a9257d/Documents/TRANSFERRED%20HP%20LAPTOP%20DOCUMENTS%202021/Documents/OLD%20LENOVO%20Documents/Documents/old%20HP%20Documents/Research%20students/UCH%20ethical%20clearance/Downloads/Population%20Projection%20by%20Zone%202022.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17.xml.rels><?xml version="1.0" encoding="UTF-8" standalone="yes"?>
<Relationships xmlns="http://schemas.openxmlformats.org/package/2006/relationships"><Relationship Id="rId3" Type="http://schemas.openxmlformats.org/officeDocument/2006/relationships/oleObject" Target="file:///C:\Users\USER\Downloads\Excel%20of%20Kaduna%20NTA%20DD%20profiles%20March%202020\Lanre%20amended%20NTA%20Kaduna%20lifecycle%20deficit%20profile%20data%20and%20graphs.xlsx" TargetMode="External"/><Relationship Id="rId2" Type="http://schemas.microsoft.com/office/2011/relationships/chartColorStyle" Target="colors10.xml"/><Relationship Id="rId1" Type="http://schemas.microsoft.com/office/2011/relationships/chartStyle" Target="style10.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user\Dropbox\My%20PC%20(OLALUDE-TEMITOPE)\Downloads\2020%20Lagos%20NTA,%20DD%20&amp;%20Charts.xlsx" TargetMode="External"/><Relationship Id="rId2" Type="http://schemas.microsoft.com/office/2011/relationships/chartColorStyle" Target="colors11.xml"/><Relationship Id="rId1" Type="http://schemas.microsoft.com/office/2011/relationships/chartStyle" Target="style11.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user\Documents\Academics\Demographic%20Dividend\States\Ogun\Ogun%20Profile%20Estimation%20Workshop\Estimation\2023%20Ogun%20NTA,%20DD%20&amp;%20Charts.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USER\Downloads\Excel%20of%20Kaduna%20NTA%20DD%20profiles%20March%202020\Lanre%20amended%20NTA%20Kaduna%20lifecycle%20deficit%20profile%20data%20and%20graphs.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Admin\Documents\Academics\Demographic%20Dividend\EndSARS%20Webinar\EndSARS%20Profile%20Data.xlsx" TargetMode="External"/><Relationship Id="rId2" Type="http://schemas.microsoft.com/office/2011/relationships/chartColorStyle" Target="colors14.xml"/><Relationship Id="rId1" Type="http://schemas.microsoft.com/office/2011/relationships/chartStyle" Target="style14.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C:\Users\user\Dropbox\My%20PC%20(OLALUDE-TEMITOPE)\Downloads\2020%20Lagos%20NTA,%20DD%20&amp;%20Charts.xlsx" TargetMode="External"/></Relationships>
</file>

<file path=ppt/charts/_rels/chart23.xml.rels><?xml version="1.0" encoding="UTF-8" standalone="yes"?>
<Relationships xmlns="http://schemas.openxmlformats.org/package/2006/relationships"><Relationship Id="rId3" Type="http://schemas.openxmlformats.org/officeDocument/2006/relationships/oleObject" Target="file:///C:\Users\user\Documents\Academics\Demographic%20Dividend\States\Ogun\Ogun%20Profile%20Estimation%20Workshop\Estimation\2023%20Ogun%20NTA,%20DD%20&amp;%20Charts.xlsx" TargetMode="External"/><Relationship Id="rId2" Type="http://schemas.microsoft.com/office/2011/relationships/chartColorStyle" Target="colors16.xml"/><Relationship Id="rId1" Type="http://schemas.microsoft.com/office/2011/relationships/chartStyle" Target="style16.xml"/></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user\Documents\Academics\Demographic%20Dividend\States\Kaduna\Kaduna%20Estimation\Data%20for%20Kaduna%20DD\2017%20First%20DD%20Kaduna.xlsx" TargetMode="External"/></Relationships>
</file>

<file path=ppt/charts/_rels/chart25.xml.rels><?xml version="1.0" encoding="UTF-8" standalone="yes"?>
<Relationships xmlns="http://schemas.openxmlformats.org/package/2006/relationships"><Relationship Id="rId3" Type="http://schemas.openxmlformats.org/officeDocument/2006/relationships/oleObject" Target="file:///C:\Users\user\Documents\Academics\Demographic%20Dividend\States\Ogun\Ogun%20Profile%20Estimation%20Workshop\Estimation\2023%20Ogun%20NTA,%20DD%20&amp;%20Charts.xlsx" TargetMode="External"/><Relationship Id="rId2" Type="http://schemas.microsoft.com/office/2011/relationships/chartColorStyle" Target="colors17.xml"/><Relationship Id="rId1" Type="http://schemas.microsoft.com/office/2011/relationships/chartStyle" Target="style17.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USER\Desktop\HPRTP\Lagos%20Estimation\Report\2020%20Lagos%20NTA,%20DD%20&amp;%20Charts.xlsx" TargetMode="External"/><Relationship Id="rId2" Type="http://schemas.microsoft.com/office/2011/relationships/chartColorStyle" Target="colors18.xml"/><Relationship Id="rId1" Type="http://schemas.microsoft.com/office/2011/relationships/chartStyle" Target="style18.xml"/></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user\Documents\Academics\Demographic%20Dividend\National\NTA-DD\Estimation\Macro%20Control\2016%20NTA%20Results\2016%20First%20DD%20Aggregate.xlsx" TargetMode="External"/></Relationships>
</file>

<file path=ppt/charts/_rels/chart28.xml.rels><?xml version="1.0" encoding="UTF-8" standalone="yes"?>
<Relationships xmlns="http://schemas.openxmlformats.org/package/2006/relationships"><Relationship Id="rId3" Type="http://schemas.openxmlformats.org/officeDocument/2006/relationships/oleObject" Target="https://d.docs.live.net/abeeef11f4a9257d/Documents/TRANSFERRED%20HP%20LAPTOP%20DOCUMENTS%202021/Documents/OLD%20LENOVO%20Documents/Documents/old%20HP%20Documents/Research%20students/UCH%20ethical%20clearance/Downloads/Population%20Projection%20by%20Zone%202022.xlsx" TargetMode="External"/><Relationship Id="rId2" Type="http://schemas.microsoft.com/office/2011/relationships/chartColorStyle" Target="colors19.xml"/><Relationship Id="rId1" Type="http://schemas.microsoft.com/office/2011/relationships/chartStyle" Target="style19.xml"/></Relationships>
</file>

<file path=ppt/charts/_rels/chart29.xml.rels><?xml version="1.0" encoding="UTF-8" standalone="yes"?>
<Relationships xmlns="http://schemas.openxmlformats.org/package/2006/relationships"><Relationship Id="rId3" Type="http://schemas.openxmlformats.org/officeDocument/2006/relationships/oleObject" Target="https://d.docs.live.net/abeeef11f4a9257d/Documents/TRANSFERRED%20HP%20LAPTOP%20DOCUMENTS%202021/Documents/OLD%20LENOVO%20Documents/Documents/old%20HP%20Documents/Research%20students/UCH%20ethical%20clearance/Downloads/Population%20Projection%20by%20Zone%202022.xlsx" TargetMode="External"/><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Documents\OLD%20LENOVO%20Documents\Documents\old%20HP%20Documents\NATIONAL%20TRANSFER%20ACCOUNTS\Population%20figures%20for%20demographic%20dividend%20paper.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https://d.docs.live.net/abeeef11f4a9257d/Documents/TRANSFERRED%20HP%20LAPTOP%20DOCUMENTS%202021/Documents/OLD%20LENOVO%20Documents/Documents/old%20HP%20Documents/Research%20students/UCH%20ethical%20clearance/Downloads/Population%20Projection%20by%20Zone%202022.xlsx" TargetMode="External"/><Relationship Id="rId2" Type="http://schemas.microsoft.com/office/2011/relationships/chartColorStyle" Target="colors21.xml"/><Relationship Id="rId1" Type="http://schemas.microsoft.com/office/2011/relationships/chartStyle" Target="style21.xml"/></Relationships>
</file>

<file path=ppt/charts/_rels/chart31.xml.rels><?xml version="1.0" encoding="UTF-8" standalone="yes"?>
<Relationships xmlns="http://schemas.openxmlformats.org/package/2006/relationships"><Relationship Id="rId3" Type="http://schemas.openxmlformats.org/officeDocument/2006/relationships/oleObject" Target="https://d.docs.live.net/abeeef11f4a9257d/Documents/TRANSFERRED%20HP%20LAPTOP%20DOCUMENTS%202021/Documents/OLD%20LENOVO%20Documents/Documents/old%20HP%20Documents/Research%20students/UCH%20ethical%20clearance/Downloads/Population%20Projection%20by%20Zone%202022.xlsx" TargetMode="External"/><Relationship Id="rId2" Type="http://schemas.microsoft.com/office/2011/relationships/chartColorStyle" Target="colors22.xml"/><Relationship Id="rId1" Type="http://schemas.microsoft.com/office/2011/relationships/chartStyle" Target="style22.xml"/></Relationships>
</file>

<file path=ppt/charts/_rels/chart32.xml.rels><?xml version="1.0" encoding="UTF-8" standalone="yes"?>
<Relationships xmlns="http://schemas.openxmlformats.org/package/2006/relationships"><Relationship Id="rId3" Type="http://schemas.openxmlformats.org/officeDocument/2006/relationships/oleObject" Target="https://d.docs.live.net/abeeef11f4a9257d/Documents/TRANSFERRED%20HP%20LAPTOP%20DOCUMENTS%202021/Documents/OLD%20LENOVO%20Documents/Documents/old%20HP%20Documents/Research%20students/UCH%20ethical%20clearance/Downloads/Population%20Projection%20by%20Zone%202022.xlsx" TargetMode="External"/><Relationship Id="rId2" Type="http://schemas.microsoft.com/office/2011/relationships/chartColorStyle" Target="colors23.xml"/><Relationship Id="rId1" Type="http://schemas.microsoft.com/office/2011/relationships/chartStyle" Target="style23.xml"/></Relationships>
</file>

<file path=ppt/charts/_rels/chart33.xml.rels><?xml version="1.0" encoding="UTF-8" standalone="yes"?>
<Relationships xmlns="http://schemas.openxmlformats.org/package/2006/relationships"><Relationship Id="rId3" Type="http://schemas.openxmlformats.org/officeDocument/2006/relationships/oleObject" Target="https://d.docs.live.net/abeeef11f4a9257d/Documents/TRANSFERRED%20HP%20LAPTOP%20DOCUMENTS%202021/Documents/OLD%20LENOVO%20Documents/Documents/old%20HP%20Documents/Research%20students/UCH%20ethical%20clearance/Downloads/Population%20Projection%20by%20Zone%202022.xlsx" TargetMode="External"/><Relationship Id="rId2" Type="http://schemas.microsoft.com/office/2011/relationships/chartColorStyle" Target="colors24.xml"/><Relationship Id="rId1" Type="http://schemas.microsoft.com/office/2011/relationships/chartStyle" Target="style24.xml"/></Relationships>
</file>

<file path=ppt/charts/_rels/chart34.xml.rels><?xml version="1.0" encoding="UTF-8" standalone="yes"?>
<Relationships xmlns="http://schemas.openxmlformats.org/package/2006/relationships"><Relationship Id="rId3" Type="http://schemas.openxmlformats.org/officeDocument/2006/relationships/oleObject" Target="https://d.docs.live.net/abeeef11f4a9257d/Documents/TRANSFERRED%20HP%20LAPTOP%20DOCUMENTS%202021/Documents/OLD%20LENOVO%20Documents/Documents/old%20HP%20Documents/Research%20students/UCH%20ethical%20clearance/Downloads/Population%20Projection%20by%20Zone%202022.xlsx" TargetMode="External"/><Relationship Id="rId2" Type="http://schemas.microsoft.com/office/2011/relationships/chartColorStyle" Target="colors25.xml"/><Relationship Id="rId1" Type="http://schemas.microsoft.com/office/2011/relationships/chartStyle" Target="style25.xml"/></Relationships>
</file>

<file path=ppt/charts/_rels/chart35.xml.rels><?xml version="1.0" encoding="UTF-8" standalone="yes"?>
<Relationships xmlns="http://schemas.openxmlformats.org/package/2006/relationships"><Relationship Id="rId3" Type="http://schemas.openxmlformats.org/officeDocument/2006/relationships/oleObject" Target="https://d.docs.live.net/abeeef11f4a9257d/Documents/TRANSFERRED%20HP%20LAPTOP%20DOCUMENTS%202021/Documents/OLD%20LENOVO%20Documents/Documents/old%20HP%20Documents/Research%20students/UCH%20ethical%20clearance/Downloads/Population%20Projection%20by%20Zone%202022.xlsx" TargetMode="External"/><Relationship Id="rId2" Type="http://schemas.microsoft.com/office/2011/relationships/chartColorStyle" Target="colors26.xml"/><Relationship Id="rId1" Type="http://schemas.microsoft.com/office/2011/relationships/chartStyle" Target="style26.xml"/></Relationships>
</file>

<file path=ppt/charts/_rels/chart36.xml.rels><?xml version="1.0" encoding="UTF-8" standalone="yes"?>
<Relationships xmlns="http://schemas.openxmlformats.org/package/2006/relationships"><Relationship Id="rId3" Type="http://schemas.openxmlformats.org/officeDocument/2006/relationships/oleObject" Target="https://d.docs.live.net/abeeef11f4a9257d/Documents/TRANSFERRED%20HP%20LAPTOP%20DOCUMENTS%202021/Documents/OLD%20LENOVO%20Documents/Documents/old%20HP%20Documents/Research%20students/UCH%20ethical%20clearance/Downloads/Population%20Projection%20by%20Zone%202022.xlsx" TargetMode="External"/><Relationship Id="rId2" Type="http://schemas.microsoft.com/office/2011/relationships/chartColorStyle" Target="colors27.xml"/><Relationship Id="rId1" Type="http://schemas.microsoft.com/office/2011/relationships/chartStyle" Target="style27.xml"/></Relationships>
</file>

<file path=ppt/charts/_rels/chart37.xml.rels><?xml version="1.0" encoding="UTF-8" standalone="yes"?>
<Relationships xmlns="http://schemas.openxmlformats.org/package/2006/relationships"><Relationship Id="rId3" Type="http://schemas.openxmlformats.org/officeDocument/2006/relationships/oleObject" Target="https://d.docs.live.net/abeeef11f4a9257d/Documents/TRANSFERRED%20HP%20LAPTOP%20DOCUMENTS%202021/Documents/OLD%20LENOVO%20Documents/Documents/old%20HP%20Documents/Research%20students/UCH%20ethical%20clearance/Downloads/Population%20Projection%20by%20Zone%202022.xlsx" TargetMode="External"/><Relationship Id="rId2" Type="http://schemas.microsoft.com/office/2011/relationships/chartColorStyle" Target="colors28.xml"/><Relationship Id="rId1" Type="http://schemas.microsoft.com/office/2011/relationships/chartStyle" Target="style28.xml"/></Relationships>
</file>

<file path=ppt/charts/_rels/chart38.xml.rels><?xml version="1.0" encoding="UTF-8" standalone="yes"?>
<Relationships xmlns="http://schemas.openxmlformats.org/package/2006/relationships"><Relationship Id="rId3" Type="http://schemas.openxmlformats.org/officeDocument/2006/relationships/oleObject" Target="https://d.docs.live.net/abeeef11f4a9257d/Documents/TRANSFERRED%20HP%20LAPTOP%20DOCUMENTS%202021/Documents/OLD%20LENOVO%20Documents/Documents/old%20HP%20Documents/Research%20students/UCH%20ethical%20clearance/Downloads/Population%20Projection%20by%20Zone%202022.xlsx" TargetMode="External"/><Relationship Id="rId2" Type="http://schemas.microsoft.com/office/2011/relationships/chartColorStyle" Target="colors29.xml"/><Relationship Id="rId1" Type="http://schemas.microsoft.com/office/2011/relationships/chartStyle" Target="style29.xml"/></Relationships>
</file>

<file path=ppt/charts/_rels/chart39.xml.rels><?xml version="1.0" encoding="UTF-8" standalone="yes"?>
<Relationships xmlns="http://schemas.openxmlformats.org/package/2006/relationships"><Relationship Id="rId3" Type="http://schemas.openxmlformats.org/officeDocument/2006/relationships/oleObject" Target="https://d.docs.live.net/abeeef11f4a9257d/Documents/TRANSFERRED%20HP%20LAPTOP%20DOCUMENTS%202021/Documents/OLD%20LENOVO%20Documents/Documents/old%20HP%20Documents/Research%20students/UCH%20ethical%20clearance/Downloads/Population%20Projection%20by%20Zone%202022.xlsx" TargetMode="External"/><Relationship Id="rId2" Type="http://schemas.microsoft.com/office/2011/relationships/chartColorStyle" Target="colors30.xml"/><Relationship Id="rId1" Type="http://schemas.microsoft.com/office/2011/relationships/chartStyle" Target="style30.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ER\Documents\OLD%20LENOVO%20Documents\Documents\old%20HP%20Documents\NATIONAL%20TRANSFER%20ACCOUNTS\Population%20figures%20for%20demographic%20dividend%20paper.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user\Documents\Academics\Conference\PAN%202025\Population%20Projection%20by%20Zone%202022.xlsx" TargetMode="External"/><Relationship Id="rId2" Type="http://schemas.microsoft.com/office/2011/relationships/chartColorStyle" Target="colors31.xml"/><Relationship Id="rId1" Type="http://schemas.microsoft.com/office/2011/relationships/chartStyle" Target="style31.xml"/></Relationships>
</file>

<file path=ppt/charts/_rels/chart41.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2.xml"/><Relationship Id="rId1" Type="http://schemas.microsoft.com/office/2011/relationships/chartStyle" Target="style32.xml"/></Relationships>
</file>

<file path=ppt/charts/_rels/chart42.xml.rels><?xml version="1.0" encoding="UTF-8" standalone="yes"?>
<Relationships xmlns="http://schemas.openxmlformats.org/package/2006/relationships"><Relationship Id="rId3" Type="http://schemas.openxmlformats.org/officeDocument/2006/relationships/oleObject" Target="file:///C:\Users\Prof.%20Lanre%20Olaniyan\Downloads\Data%20for%20Paper%20on%20Population%20Census%20Migration%20in%20Lagos%20State.xlsx" TargetMode="External"/><Relationship Id="rId2" Type="http://schemas.microsoft.com/office/2011/relationships/chartColorStyle" Target="colors33.xml"/><Relationship Id="rId1" Type="http://schemas.microsoft.com/office/2011/relationships/chartStyle" Target="style33.xml"/></Relationships>
</file>

<file path=ppt/charts/_rels/chart43.xml.rels><?xml version="1.0" encoding="UTF-8" standalone="yes"?>
<Relationships xmlns="http://schemas.openxmlformats.org/package/2006/relationships"><Relationship Id="rId3" Type="http://schemas.openxmlformats.org/officeDocument/2006/relationships/oleObject" Target="file:///C:\Users\HP\Documents\Academics\Demographic%20Dividend\States\Lagos\Census%20Workshop%20Data.xlsx" TargetMode="External"/><Relationship Id="rId2" Type="http://schemas.microsoft.com/office/2011/relationships/chartColorStyle" Target="colors34.xml"/><Relationship Id="rId1" Type="http://schemas.microsoft.com/office/2011/relationships/chartStyle" Target="style3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HP\Documents\Academics\Demographic%20Dividend\States\Akwa%20Ibom\Population%20Projection%20Akwa%20Ibom.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HP\Documents\Academics\Demographic%20Dividend\States\Akwa%20Ibom\Population%20Projection%20Akwa%20Ibom.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HP\Documents\Academics\Demographic%20Dividend\States\Akwa%20Ibom\Population%20Projection%20Akwa%20Ibom.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HP\Documents\Academics\Demographic%20Dividend\States\Ondo\Population%20Data%20-%20Ondo%20State,%20202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fr-FR" sz="3600" b="1" dirty="0"/>
              <a:t>POPULATION CAN BE STRENGTH</a:t>
            </a:r>
          </a:p>
        </c:rich>
      </c:tx>
      <c:overlay val="0"/>
      <c:spPr>
        <a:noFill/>
        <a:ln>
          <a:noFill/>
        </a:ln>
        <a:effectLst/>
      </c:spPr>
      <c:txPr>
        <a:bodyPr rot="0" spcFirstLastPara="1" vertOverflow="ellipsis" vert="horz" wrap="square" anchor="ctr" anchorCtr="1"/>
        <a:lstStyle/>
        <a:p>
          <a:pPr>
            <a:defRPr sz="3600" b="1"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fr-F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161734290518629"/>
          <c:y val="0.13894204923137241"/>
          <c:w val="0.86953022696844251"/>
          <c:h val="0.75975548662586989"/>
        </c:manualLayout>
      </c:layout>
      <c:bar3DChart>
        <c:barDir val="col"/>
        <c:grouping val="clustered"/>
        <c:varyColors val="0"/>
        <c:ser>
          <c:idx val="0"/>
          <c:order val="0"/>
          <c:spPr>
            <a:solidFill>
              <a:schemeClr val="accent1"/>
            </a:solidFill>
            <a:ln>
              <a:noFill/>
            </a:ln>
            <a:effectLst/>
            <a:sp3d/>
          </c:spPr>
          <c:invertIfNegative val="0"/>
          <c:dLbls>
            <c:dLbl>
              <c:idx val="0"/>
              <c:layout>
                <c:manualLayout>
                  <c:x val="-4.8086876190291905E-17"/>
                  <c:y val="-4.80349344978165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36-4FEC-B20A-079293D4F716}"/>
                </c:ext>
              </c:extLst>
            </c:dLbl>
            <c:dLbl>
              <c:idx val="1"/>
              <c:layout>
                <c:manualLayout>
                  <c:x val="5.245901639344166E-3"/>
                  <c:y val="-4.80349344978166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36-4FEC-B20A-079293D4F716}"/>
                </c:ext>
              </c:extLst>
            </c:dLbl>
            <c:dLbl>
              <c:idx val="2"/>
              <c:layout>
                <c:manualLayout>
                  <c:x val="-5.2459016393442623E-3"/>
                  <c:y val="-6.55021834061135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E36-4FEC-B20A-079293D4F716}"/>
                </c:ext>
              </c:extLst>
            </c:dLbl>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Sheet1!$B$4:$B$6</c:f>
              <c:strCache>
                <c:ptCount val="3"/>
                <c:pt idx="0">
                  <c:v>Africa</c:v>
                </c:pt>
                <c:pt idx="1">
                  <c:v>India</c:v>
                </c:pt>
                <c:pt idx="2">
                  <c:v>China</c:v>
                </c:pt>
              </c:strCache>
            </c:strRef>
          </c:cat>
          <c:val>
            <c:numRef>
              <c:f>Sheet1!$C$4:$C$6</c:f>
              <c:numCache>
                <c:formatCode>#,##0</c:formatCode>
                <c:ptCount val="3"/>
                <c:pt idx="0">
                  <c:v>1537153395</c:v>
                </c:pt>
                <c:pt idx="1">
                  <c:v>1463865525</c:v>
                </c:pt>
                <c:pt idx="2">
                  <c:v>1416096094</c:v>
                </c:pt>
              </c:numCache>
            </c:numRef>
          </c:val>
          <c:extLst>
            <c:ext xmlns:c16="http://schemas.microsoft.com/office/drawing/2014/chart" uri="{C3380CC4-5D6E-409C-BE32-E72D297353CC}">
              <c16:uniqueId val="{00000003-AE36-4FEC-B20A-079293D4F716}"/>
            </c:ext>
          </c:extLst>
        </c:ser>
        <c:dLbls>
          <c:showLegendKey val="0"/>
          <c:showVal val="0"/>
          <c:showCatName val="0"/>
          <c:showSerName val="0"/>
          <c:showPercent val="0"/>
          <c:showBubbleSize val="0"/>
        </c:dLbls>
        <c:gapWidth val="150"/>
        <c:shape val="box"/>
        <c:axId val="1178635663"/>
        <c:axId val="1178652463"/>
        <c:axId val="0"/>
      </c:bar3DChart>
      <c:catAx>
        <c:axId val="117863566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NG"/>
          </a:p>
        </c:txPr>
        <c:crossAx val="1178652463"/>
        <c:crosses val="autoZero"/>
        <c:auto val="1"/>
        <c:lblAlgn val="ctr"/>
        <c:lblOffset val="100"/>
        <c:noMultiLvlLbl val="0"/>
      </c:catAx>
      <c:valAx>
        <c:axId val="1178652463"/>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NG"/>
          </a:p>
        </c:txPr>
        <c:crossAx val="11786356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40000"/>
        <a:lumOff val="60000"/>
      </a:schemeClr>
    </a:solidFill>
    <a:ln w="9525" cap="flat" cmpd="sng" algn="ctr">
      <a:solidFill>
        <a:schemeClr val="tx1">
          <a:lumMod val="15000"/>
          <a:lumOff val="85000"/>
        </a:schemeClr>
      </a:solidFill>
      <a:round/>
    </a:ln>
    <a:effectLst/>
  </c:spPr>
  <c:txPr>
    <a:bodyPr/>
    <a:lstStyle/>
    <a:p>
      <a:pPr>
        <a:defRPr sz="2000">
          <a:latin typeface="Calibri" panose="020F0502020204030204" pitchFamily="34" charset="0"/>
          <a:ea typeface="Calibri" panose="020F0502020204030204" pitchFamily="34" charset="0"/>
          <a:cs typeface="Calibri" panose="020F0502020204030204" pitchFamily="34" charset="0"/>
        </a:defRPr>
      </a:pPr>
      <a:endParaRPr lang="en-NG"/>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a:t>North West 22</a:t>
            </a:r>
          </a:p>
        </c:rich>
      </c:tx>
      <c:overlay val="0"/>
    </c:title>
    <c:autoTitleDeleted val="0"/>
    <c:plotArea>
      <c:layout/>
      <c:barChart>
        <c:barDir val="bar"/>
        <c:grouping val="stacked"/>
        <c:varyColors val="0"/>
        <c:ser>
          <c:idx val="0"/>
          <c:order val="0"/>
          <c:tx>
            <c:strRef>
              <c:f>Pyramid!$J$2</c:f>
              <c:strCache>
                <c:ptCount val="1"/>
                <c:pt idx="0">
                  <c:v>MALE</c:v>
                </c:pt>
              </c:strCache>
            </c:strRef>
          </c:tx>
          <c:spPr>
            <a:ln>
              <a:solidFill>
                <a:schemeClr val="tx1"/>
              </a:solidFill>
            </a:ln>
          </c:spPr>
          <c:invertIfNegative val="0"/>
          <c:cat>
            <c:strRef>
              <c:f>Pyramid!$I$3:$I$19</c:f>
              <c:strCache>
                <c:ptCount val="17"/>
                <c:pt idx="0">
                  <c:v>0-4</c:v>
                </c:pt>
                <c:pt idx="1">
                  <c:v>5-9</c:v>
                </c:pt>
                <c:pt idx="2">
                  <c:v>10 - 14</c:v>
                </c:pt>
                <c:pt idx="3">
                  <c:v>15 - 19</c:v>
                </c:pt>
                <c:pt idx="4">
                  <c:v>20 - 24</c:v>
                </c:pt>
                <c:pt idx="5">
                  <c:v>25 - 29</c:v>
                </c:pt>
                <c:pt idx="6">
                  <c:v>30 - 34</c:v>
                </c:pt>
                <c:pt idx="7">
                  <c:v>35 - 39</c:v>
                </c:pt>
                <c:pt idx="8">
                  <c:v>40 - 44</c:v>
                </c:pt>
                <c:pt idx="9">
                  <c:v>45 - 49</c:v>
                </c:pt>
                <c:pt idx="10">
                  <c:v>50 - 54</c:v>
                </c:pt>
                <c:pt idx="11">
                  <c:v>55 - 59</c:v>
                </c:pt>
                <c:pt idx="12">
                  <c:v>60 - 64</c:v>
                </c:pt>
                <c:pt idx="13">
                  <c:v>65 - 69</c:v>
                </c:pt>
                <c:pt idx="14">
                  <c:v>70 - 74</c:v>
                </c:pt>
                <c:pt idx="15">
                  <c:v>75 - 79</c:v>
                </c:pt>
                <c:pt idx="16">
                  <c:v>80 - 84</c:v>
                </c:pt>
              </c:strCache>
            </c:strRef>
          </c:cat>
          <c:val>
            <c:numRef>
              <c:f>Pyramid!$J$3:$J$19</c:f>
              <c:numCache>
                <c:formatCode>0.00</c:formatCode>
                <c:ptCount val="17"/>
                <c:pt idx="0">
                  <c:v>-5.4464160000000001</c:v>
                </c:pt>
                <c:pt idx="1">
                  <c:v>-4.5750970000000004</c:v>
                </c:pt>
                <c:pt idx="2">
                  <c:v>-4.1135999999999999</c:v>
                </c:pt>
                <c:pt idx="3">
                  <c:v>-3.43703</c:v>
                </c:pt>
                <c:pt idx="4">
                  <c:v>-2.867524</c:v>
                </c:pt>
                <c:pt idx="5">
                  <c:v>-2.1560389999999998</c:v>
                </c:pt>
                <c:pt idx="6">
                  <c:v>-1.660706</c:v>
                </c:pt>
                <c:pt idx="7">
                  <c:v>-1.282907</c:v>
                </c:pt>
                <c:pt idx="8">
                  <c:v>-1.0452330000000001</c:v>
                </c:pt>
                <c:pt idx="9">
                  <c:v>-0.91947900000000005</c:v>
                </c:pt>
                <c:pt idx="10">
                  <c:v>-0.77499899999999999</c:v>
                </c:pt>
                <c:pt idx="11">
                  <c:v>-0.61650899999999997</c:v>
                </c:pt>
                <c:pt idx="12">
                  <c:v>-0.47155900000000001</c:v>
                </c:pt>
                <c:pt idx="13">
                  <c:v>-0.32417499999999999</c:v>
                </c:pt>
                <c:pt idx="14">
                  <c:v>-0.20808699999999999</c:v>
                </c:pt>
                <c:pt idx="15">
                  <c:v>-0.11239</c:v>
                </c:pt>
                <c:pt idx="16">
                  <c:v>-8.2653000000000004E-2</c:v>
                </c:pt>
              </c:numCache>
            </c:numRef>
          </c:val>
          <c:extLst>
            <c:ext xmlns:c16="http://schemas.microsoft.com/office/drawing/2014/chart" uri="{C3380CC4-5D6E-409C-BE32-E72D297353CC}">
              <c16:uniqueId val="{00000000-5D93-43AB-9E8E-F80CB87356E7}"/>
            </c:ext>
          </c:extLst>
        </c:ser>
        <c:ser>
          <c:idx val="1"/>
          <c:order val="1"/>
          <c:tx>
            <c:strRef>
              <c:f>Pyramid!$K$2</c:f>
              <c:strCache>
                <c:ptCount val="1"/>
                <c:pt idx="0">
                  <c:v>FEMALE</c:v>
                </c:pt>
              </c:strCache>
            </c:strRef>
          </c:tx>
          <c:spPr>
            <a:ln>
              <a:solidFill>
                <a:schemeClr val="tx1"/>
              </a:solidFill>
            </a:ln>
          </c:spPr>
          <c:invertIfNegative val="0"/>
          <c:cat>
            <c:strRef>
              <c:f>Pyramid!$I$3:$I$19</c:f>
              <c:strCache>
                <c:ptCount val="17"/>
                <c:pt idx="0">
                  <c:v>0-4</c:v>
                </c:pt>
                <c:pt idx="1">
                  <c:v>5-9</c:v>
                </c:pt>
                <c:pt idx="2">
                  <c:v>10 - 14</c:v>
                </c:pt>
                <c:pt idx="3">
                  <c:v>15 - 19</c:v>
                </c:pt>
                <c:pt idx="4">
                  <c:v>20 - 24</c:v>
                </c:pt>
                <c:pt idx="5">
                  <c:v>25 - 29</c:v>
                </c:pt>
                <c:pt idx="6">
                  <c:v>30 - 34</c:v>
                </c:pt>
                <c:pt idx="7">
                  <c:v>35 - 39</c:v>
                </c:pt>
                <c:pt idx="8">
                  <c:v>40 - 44</c:v>
                </c:pt>
                <c:pt idx="9">
                  <c:v>45 - 49</c:v>
                </c:pt>
                <c:pt idx="10">
                  <c:v>50 - 54</c:v>
                </c:pt>
                <c:pt idx="11">
                  <c:v>55 - 59</c:v>
                </c:pt>
                <c:pt idx="12">
                  <c:v>60 - 64</c:v>
                </c:pt>
                <c:pt idx="13">
                  <c:v>65 - 69</c:v>
                </c:pt>
                <c:pt idx="14">
                  <c:v>70 - 74</c:v>
                </c:pt>
                <c:pt idx="15">
                  <c:v>75 - 79</c:v>
                </c:pt>
                <c:pt idx="16">
                  <c:v>80 - 84</c:v>
                </c:pt>
              </c:strCache>
            </c:strRef>
          </c:cat>
          <c:val>
            <c:numRef>
              <c:f>Pyramid!$K$3:$K$19</c:f>
              <c:numCache>
                <c:formatCode>0.00</c:formatCode>
                <c:ptCount val="17"/>
                <c:pt idx="0">
                  <c:v>5.3542540000000001</c:v>
                </c:pt>
                <c:pt idx="1">
                  <c:v>4.5448149999999998</c:v>
                </c:pt>
                <c:pt idx="2">
                  <c:v>4.1021400000000003</c:v>
                </c:pt>
                <c:pt idx="3">
                  <c:v>3.3505189999999998</c:v>
                </c:pt>
                <c:pt idx="4">
                  <c:v>2.6874760000000002</c:v>
                </c:pt>
                <c:pt idx="5">
                  <c:v>1.907548</c:v>
                </c:pt>
                <c:pt idx="6">
                  <c:v>1.5449299999999999</c:v>
                </c:pt>
                <c:pt idx="7">
                  <c:v>1.647921</c:v>
                </c:pt>
                <c:pt idx="8">
                  <c:v>1.485395</c:v>
                </c:pt>
                <c:pt idx="9">
                  <c:v>1.0770249999999999</c:v>
                </c:pt>
                <c:pt idx="10">
                  <c:v>0.79424700000000004</c:v>
                </c:pt>
                <c:pt idx="11">
                  <c:v>0.56321100000000002</c:v>
                </c:pt>
                <c:pt idx="12">
                  <c:v>0.394673</c:v>
                </c:pt>
                <c:pt idx="13">
                  <c:v>0.259214</c:v>
                </c:pt>
                <c:pt idx="14">
                  <c:v>0.16217599999999999</c:v>
                </c:pt>
                <c:pt idx="15">
                  <c:v>9.1619000000000006E-2</c:v>
                </c:pt>
                <c:pt idx="16">
                  <c:v>7.3233000000000006E-2</c:v>
                </c:pt>
              </c:numCache>
            </c:numRef>
          </c:val>
          <c:extLst>
            <c:ext xmlns:c16="http://schemas.microsoft.com/office/drawing/2014/chart" uri="{C3380CC4-5D6E-409C-BE32-E72D297353CC}">
              <c16:uniqueId val="{00000001-5D93-43AB-9E8E-F80CB87356E7}"/>
            </c:ext>
          </c:extLst>
        </c:ser>
        <c:dLbls>
          <c:showLegendKey val="0"/>
          <c:showVal val="0"/>
          <c:showCatName val="0"/>
          <c:showSerName val="0"/>
          <c:showPercent val="0"/>
          <c:showBubbleSize val="0"/>
        </c:dLbls>
        <c:gapWidth val="0"/>
        <c:overlap val="100"/>
        <c:axId val="77793152"/>
        <c:axId val="77794688"/>
      </c:barChart>
      <c:catAx>
        <c:axId val="77793152"/>
        <c:scaling>
          <c:orientation val="minMax"/>
        </c:scaling>
        <c:delete val="0"/>
        <c:axPos val="l"/>
        <c:majorGridlines/>
        <c:numFmt formatCode="General" sourceLinked="1"/>
        <c:majorTickMark val="out"/>
        <c:minorTickMark val="none"/>
        <c:tickLblPos val="low"/>
        <c:txPr>
          <a:bodyPr/>
          <a:lstStyle/>
          <a:p>
            <a:pPr>
              <a:defRPr sz="900"/>
            </a:pPr>
            <a:endParaRPr lang="en-US"/>
          </a:p>
        </c:txPr>
        <c:crossAx val="77794688"/>
        <c:crosses val="autoZero"/>
        <c:auto val="1"/>
        <c:lblAlgn val="ctr"/>
        <c:lblOffset val="100"/>
        <c:noMultiLvlLbl val="0"/>
      </c:catAx>
      <c:valAx>
        <c:axId val="77794688"/>
        <c:scaling>
          <c:orientation val="minMax"/>
        </c:scaling>
        <c:delete val="0"/>
        <c:axPos val="b"/>
        <c:majorGridlines/>
        <c:numFmt formatCode="0.00" sourceLinked="1"/>
        <c:majorTickMark val="out"/>
        <c:minorTickMark val="none"/>
        <c:tickLblPos val="nextTo"/>
        <c:spPr>
          <a:noFill/>
        </c:spPr>
        <c:txPr>
          <a:bodyPr/>
          <a:lstStyle/>
          <a:p>
            <a:pPr>
              <a:defRPr sz="900"/>
            </a:pPr>
            <a:endParaRPr lang="en-US"/>
          </a:p>
        </c:txPr>
        <c:crossAx val="77793152"/>
        <c:crosses val="autoZero"/>
        <c:crossBetween val="between"/>
      </c:valAx>
    </c:plotArea>
    <c:plotVisOnly val="1"/>
    <c:dispBlanksAs val="gap"/>
    <c:showDLblsOverMax val="0"/>
  </c:chart>
  <c:spPr>
    <a:solidFill>
      <a:schemeClr val="tx2">
        <a:lumMod val="25000"/>
        <a:lumOff val="75000"/>
      </a:schemeClr>
    </a:solidFill>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a:t>South West 22</a:t>
            </a:r>
          </a:p>
        </c:rich>
      </c:tx>
      <c:overlay val="0"/>
    </c:title>
    <c:autoTitleDeleted val="0"/>
    <c:plotArea>
      <c:layout/>
      <c:barChart>
        <c:barDir val="bar"/>
        <c:grouping val="stacked"/>
        <c:varyColors val="0"/>
        <c:ser>
          <c:idx val="0"/>
          <c:order val="0"/>
          <c:tx>
            <c:strRef>
              <c:f>Pyramid!$V$2</c:f>
              <c:strCache>
                <c:ptCount val="1"/>
                <c:pt idx="0">
                  <c:v>MALE</c:v>
                </c:pt>
              </c:strCache>
            </c:strRef>
          </c:tx>
          <c:spPr>
            <a:ln>
              <a:solidFill>
                <a:schemeClr val="tx1"/>
              </a:solidFill>
            </a:ln>
          </c:spPr>
          <c:invertIfNegative val="0"/>
          <c:cat>
            <c:strRef>
              <c:f>Pyramid!$U$3:$U$19</c:f>
              <c:strCache>
                <c:ptCount val="17"/>
                <c:pt idx="0">
                  <c:v>0-4</c:v>
                </c:pt>
                <c:pt idx="1">
                  <c:v>5-9</c:v>
                </c:pt>
                <c:pt idx="2">
                  <c:v>10 - 14</c:v>
                </c:pt>
                <c:pt idx="3">
                  <c:v>15 - 19</c:v>
                </c:pt>
                <c:pt idx="4">
                  <c:v>20 - 24</c:v>
                </c:pt>
                <c:pt idx="5">
                  <c:v>25 - 29</c:v>
                </c:pt>
                <c:pt idx="6">
                  <c:v>30 - 34</c:v>
                </c:pt>
                <c:pt idx="7">
                  <c:v>35 - 39</c:v>
                </c:pt>
                <c:pt idx="8">
                  <c:v>40 - 44</c:v>
                </c:pt>
                <c:pt idx="9">
                  <c:v>45 - 49</c:v>
                </c:pt>
                <c:pt idx="10">
                  <c:v>50 - 54</c:v>
                </c:pt>
                <c:pt idx="11">
                  <c:v>55 - 59</c:v>
                </c:pt>
                <c:pt idx="12">
                  <c:v>60 - 64</c:v>
                </c:pt>
                <c:pt idx="13">
                  <c:v>65 - 69</c:v>
                </c:pt>
                <c:pt idx="14">
                  <c:v>70 - 74</c:v>
                </c:pt>
                <c:pt idx="15">
                  <c:v>75 - 79</c:v>
                </c:pt>
                <c:pt idx="16">
                  <c:v>80 - 84</c:v>
                </c:pt>
              </c:strCache>
            </c:strRef>
          </c:cat>
          <c:val>
            <c:numRef>
              <c:f>Pyramid!$V$3:$V$19</c:f>
              <c:numCache>
                <c:formatCode>0.00</c:formatCode>
                <c:ptCount val="17"/>
                <c:pt idx="0">
                  <c:v>-2.5937350000000001</c:v>
                </c:pt>
                <c:pt idx="1">
                  <c:v>-2.6478730000000001</c:v>
                </c:pt>
                <c:pt idx="2">
                  <c:v>-2.5387010000000001</c:v>
                </c:pt>
                <c:pt idx="3">
                  <c:v>-1.856762</c:v>
                </c:pt>
                <c:pt idx="4">
                  <c:v>-1.6540269999999999</c:v>
                </c:pt>
                <c:pt idx="5">
                  <c:v>-1.5404899999999999</c:v>
                </c:pt>
                <c:pt idx="6">
                  <c:v>-1.4405680000000001</c:v>
                </c:pt>
                <c:pt idx="7">
                  <c:v>-1.435983</c:v>
                </c:pt>
                <c:pt idx="8">
                  <c:v>-1.29617</c:v>
                </c:pt>
                <c:pt idx="9">
                  <c:v>-1.010459</c:v>
                </c:pt>
                <c:pt idx="10">
                  <c:v>-0.80167900000000003</c:v>
                </c:pt>
                <c:pt idx="11">
                  <c:v>-0.65278400000000003</c:v>
                </c:pt>
                <c:pt idx="12">
                  <c:v>-0.50011300000000003</c:v>
                </c:pt>
                <c:pt idx="13">
                  <c:v>-0.33258199999999999</c:v>
                </c:pt>
                <c:pt idx="14">
                  <c:v>-0.20952899999999999</c:v>
                </c:pt>
                <c:pt idx="15">
                  <c:v>-0.115678</c:v>
                </c:pt>
                <c:pt idx="16">
                  <c:v>-7.9329999999999998E-2</c:v>
                </c:pt>
              </c:numCache>
            </c:numRef>
          </c:val>
          <c:extLst>
            <c:ext xmlns:c16="http://schemas.microsoft.com/office/drawing/2014/chart" uri="{C3380CC4-5D6E-409C-BE32-E72D297353CC}">
              <c16:uniqueId val="{00000000-0745-472B-B636-0401EDE7AAE3}"/>
            </c:ext>
          </c:extLst>
        </c:ser>
        <c:ser>
          <c:idx val="1"/>
          <c:order val="1"/>
          <c:tx>
            <c:strRef>
              <c:f>Pyramid!$W$2</c:f>
              <c:strCache>
                <c:ptCount val="1"/>
                <c:pt idx="0">
                  <c:v>FEMALE</c:v>
                </c:pt>
              </c:strCache>
            </c:strRef>
          </c:tx>
          <c:spPr>
            <a:ln>
              <a:solidFill>
                <a:schemeClr val="tx1"/>
              </a:solidFill>
            </a:ln>
          </c:spPr>
          <c:invertIfNegative val="0"/>
          <c:cat>
            <c:strRef>
              <c:f>Pyramid!$U$3:$U$19</c:f>
              <c:strCache>
                <c:ptCount val="17"/>
                <c:pt idx="0">
                  <c:v>0-4</c:v>
                </c:pt>
                <c:pt idx="1">
                  <c:v>5-9</c:v>
                </c:pt>
                <c:pt idx="2">
                  <c:v>10 - 14</c:v>
                </c:pt>
                <c:pt idx="3">
                  <c:v>15 - 19</c:v>
                </c:pt>
                <c:pt idx="4">
                  <c:v>20 - 24</c:v>
                </c:pt>
                <c:pt idx="5">
                  <c:v>25 - 29</c:v>
                </c:pt>
                <c:pt idx="6">
                  <c:v>30 - 34</c:v>
                </c:pt>
                <c:pt idx="7">
                  <c:v>35 - 39</c:v>
                </c:pt>
                <c:pt idx="8">
                  <c:v>40 - 44</c:v>
                </c:pt>
                <c:pt idx="9">
                  <c:v>45 - 49</c:v>
                </c:pt>
                <c:pt idx="10">
                  <c:v>50 - 54</c:v>
                </c:pt>
                <c:pt idx="11">
                  <c:v>55 - 59</c:v>
                </c:pt>
                <c:pt idx="12">
                  <c:v>60 - 64</c:v>
                </c:pt>
                <c:pt idx="13">
                  <c:v>65 - 69</c:v>
                </c:pt>
                <c:pt idx="14">
                  <c:v>70 - 74</c:v>
                </c:pt>
                <c:pt idx="15">
                  <c:v>75 - 79</c:v>
                </c:pt>
                <c:pt idx="16">
                  <c:v>80 - 84</c:v>
                </c:pt>
              </c:strCache>
            </c:strRef>
          </c:cat>
          <c:val>
            <c:numRef>
              <c:f>Pyramid!$W$3:$W$19</c:f>
              <c:numCache>
                <c:formatCode>0.00</c:formatCode>
                <c:ptCount val="17"/>
                <c:pt idx="0">
                  <c:v>2.558827</c:v>
                </c:pt>
                <c:pt idx="1">
                  <c:v>2.6251530000000001</c:v>
                </c:pt>
                <c:pt idx="2">
                  <c:v>2.5199009999999999</c:v>
                </c:pt>
                <c:pt idx="3">
                  <c:v>1.8157749999999999</c:v>
                </c:pt>
                <c:pt idx="4">
                  <c:v>1.5987229999999999</c:v>
                </c:pt>
                <c:pt idx="5">
                  <c:v>1.48115</c:v>
                </c:pt>
                <c:pt idx="6">
                  <c:v>1.410979</c:v>
                </c:pt>
                <c:pt idx="7">
                  <c:v>1.4906729999999999</c:v>
                </c:pt>
                <c:pt idx="8">
                  <c:v>1.363246</c:v>
                </c:pt>
                <c:pt idx="9">
                  <c:v>1.054</c:v>
                </c:pt>
                <c:pt idx="10">
                  <c:v>0.81858799999999998</c:v>
                </c:pt>
                <c:pt idx="11">
                  <c:v>0.61145000000000005</c:v>
                </c:pt>
                <c:pt idx="12">
                  <c:v>0.447355</c:v>
                </c:pt>
                <c:pt idx="13">
                  <c:v>0.29779099999999997</c:v>
                </c:pt>
                <c:pt idx="14">
                  <c:v>0.19050500000000001</c:v>
                </c:pt>
                <c:pt idx="15">
                  <c:v>0.114284</c:v>
                </c:pt>
                <c:pt idx="16">
                  <c:v>8.7123000000000006E-2</c:v>
                </c:pt>
              </c:numCache>
            </c:numRef>
          </c:val>
          <c:extLst>
            <c:ext xmlns:c16="http://schemas.microsoft.com/office/drawing/2014/chart" uri="{C3380CC4-5D6E-409C-BE32-E72D297353CC}">
              <c16:uniqueId val="{00000001-0745-472B-B636-0401EDE7AAE3}"/>
            </c:ext>
          </c:extLst>
        </c:ser>
        <c:dLbls>
          <c:showLegendKey val="0"/>
          <c:showVal val="0"/>
          <c:showCatName val="0"/>
          <c:showSerName val="0"/>
          <c:showPercent val="0"/>
          <c:showBubbleSize val="0"/>
        </c:dLbls>
        <c:gapWidth val="0"/>
        <c:overlap val="100"/>
        <c:axId val="262055040"/>
        <c:axId val="262056576"/>
      </c:barChart>
      <c:catAx>
        <c:axId val="262055040"/>
        <c:scaling>
          <c:orientation val="minMax"/>
        </c:scaling>
        <c:delete val="0"/>
        <c:axPos val="l"/>
        <c:majorGridlines/>
        <c:numFmt formatCode="General" sourceLinked="1"/>
        <c:majorTickMark val="out"/>
        <c:minorTickMark val="none"/>
        <c:tickLblPos val="low"/>
        <c:txPr>
          <a:bodyPr/>
          <a:lstStyle/>
          <a:p>
            <a:pPr>
              <a:defRPr sz="900"/>
            </a:pPr>
            <a:endParaRPr lang="en-US"/>
          </a:p>
        </c:txPr>
        <c:crossAx val="262056576"/>
        <c:crosses val="autoZero"/>
        <c:auto val="1"/>
        <c:lblAlgn val="ctr"/>
        <c:lblOffset val="100"/>
        <c:noMultiLvlLbl val="0"/>
      </c:catAx>
      <c:valAx>
        <c:axId val="262056576"/>
        <c:scaling>
          <c:orientation val="minMax"/>
        </c:scaling>
        <c:delete val="0"/>
        <c:axPos val="b"/>
        <c:majorGridlines/>
        <c:numFmt formatCode="0.00" sourceLinked="1"/>
        <c:majorTickMark val="out"/>
        <c:minorTickMark val="none"/>
        <c:tickLblPos val="nextTo"/>
        <c:spPr>
          <a:noFill/>
        </c:spPr>
        <c:txPr>
          <a:bodyPr/>
          <a:lstStyle/>
          <a:p>
            <a:pPr>
              <a:defRPr sz="900"/>
            </a:pPr>
            <a:endParaRPr lang="en-US"/>
          </a:p>
        </c:txPr>
        <c:crossAx val="262055040"/>
        <c:crosses val="autoZero"/>
        <c:crossBetween val="between"/>
        <c:majorUnit val="1"/>
        <c:minorUnit val="0.1"/>
      </c:valAx>
    </c:plotArea>
    <c:plotVisOnly val="1"/>
    <c:dispBlanksAs val="gap"/>
    <c:showDLblsOverMax val="0"/>
  </c:chart>
  <c:spPr>
    <a:solidFill>
      <a:schemeClr val="tx2">
        <a:lumMod val="25000"/>
        <a:lumOff val="75000"/>
      </a:schemeClr>
    </a:solidFill>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a:t>North East 22</a:t>
            </a:r>
          </a:p>
        </c:rich>
      </c:tx>
      <c:overlay val="0"/>
    </c:title>
    <c:autoTitleDeleted val="0"/>
    <c:plotArea>
      <c:layout/>
      <c:barChart>
        <c:barDir val="bar"/>
        <c:grouping val="stacked"/>
        <c:varyColors val="0"/>
        <c:ser>
          <c:idx val="0"/>
          <c:order val="0"/>
          <c:tx>
            <c:strRef>
              <c:f>Pyramid!$F$2</c:f>
              <c:strCache>
                <c:ptCount val="1"/>
                <c:pt idx="0">
                  <c:v>MALE</c:v>
                </c:pt>
              </c:strCache>
            </c:strRef>
          </c:tx>
          <c:spPr>
            <a:ln>
              <a:solidFill>
                <a:schemeClr val="tx1"/>
              </a:solidFill>
            </a:ln>
          </c:spPr>
          <c:invertIfNegative val="0"/>
          <c:cat>
            <c:strRef>
              <c:f>Pyramid!$E$3:$E$19</c:f>
              <c:strCache>
                <c:ptCount val="17"/>
                <c:pt idx="0">
                  <c:v>0-4</c:v>
                </c:pt>
                <c:pt idx="1">
                  <c:v>5-9</c:v>
                </c:pt>
                <c:pt idx="2">
                  <c:v>10 - 14</c:v>
                </c:pt>
                <c:pt idx="3">
                  <c:v>15 - 19</c:v>
                </c:pt>
                <c:pt idx="4">
                  <c:v>20 - 24</c:v>
                </c:pt>
                <c:pt idx="5">
                  <c:v>25 - 29</c:v>
                </c:pt>
                <c:pt idx="6">
                  <c:v>30 - 34</c:v>
                </c:pt>
                <c:pt idx="7">
                  <c:v>35 - 39</c:v>
                </c:pt>
                <c:pt idx="8">
                  <c:v>40 - 44</c:v>
                </c:pt>
                <c:pt idx="9">
                  <c:v>45 - 49</c:v>
                </c:pt>
                <c:pt idx="10">
                  <c:v>50 - 54</c:v>
                </c:pt>
                <c:pt idx="11">
                  <c:v>55 - 59</c:v>
                </c:pt>
                <c:pt idx="12">
                  <c:v>60 - 64</c:v>
                </c:pt>
                <c:pt idx="13">
                  <c:v>65 - 69</c:v>
                </c:pt>
                <c:pt idx="14">
                  <c:v>70 - 74</c:v>
                </c:pt>
                <c:pt idx="15">
                  <c:v>75 - 79</c:v>
                </c:pt>
                <c:pt idx="16">
                  <c:v>80 - 84</c:v>
                </c:pt>
              </c:strCache>
            </c:strRef>
          </c:cat>
          <c:val>
            <c:numRef>
              <c:f>Pyramid!$F$3:$F$19</c:f>
              <c:numCache>
                <c:formatCode>0.00</c:formatCode>
                <c:ptCount val="17"/>
                <c:pt idx="0">
                  <c:v>-2.5983860000000001</c:v>
                </c:pt>
                <c:pt idx="1">
                  <c:v>-2.2630430000000001</c:v>
                </c:pt>
                <c:pt idx="2">
                  <c:v>-2.0958109999999999</c:v>
                </c:pt>
                <c:pt idx="3">
                  <c:v>-1.738137</c:v>
                </c:pt>
                <c:pt idx="4">
                  <c:v>-1.4815970000000001</c:v>
                </c:pt>
                <c:pt idx="5">
                  <c:v>-1.1512640000000001</c:v>
                </c:pt>
                <c:pt idx="6">
                  <c:v>-0.90782099999999999</c:v>
                </c:pt>
                <c:pt idx="7">
                  <c:v>-0.71737899999999999</c:v>
                </c:pt>
                <c:pt idx="8">
                  <c:v>-0.58750800000000003</c:v>
                </c:pt>
                <c:pt idx="9">
                  <c:v>-0.49903500000000001</c:v>
                </c:pt>
                <c:pt idx="10">
                  <c:v>-0.413026</c:v>
                </c:pt>
                <c:pt idx="11">
                  <c:v>-0.33047100000000001</c:v>
                </c:pt>
                <c:pt idx="12">
                  <c:v>-0.251224</c:v>
                </c:pt>
                <c:pt idx="13">
                  <c:v>-0.166936</c:v>
                </c:pt>
                <c:pt idx="14">
                  <c:v>-0.10435999999999999</c:v>
                </c:pt>
                <c:pt idx="15">
                  <c:v>-5.6226999999999999E-2</c:v>
                </c:pt>
                <c:pt idx="16">
                  <c:v>-4.0150999999999999E-2</c:v>
                </c:pt>
              </c:numCache>
            </c:numRef>
          </c:val>
          <c:extLst>
            <c:ext xmlns:c16="http://schemas.microsoft.com/office/drawing/2014/chart" uri="{C3380CC4-5D6E-409C-BE32-E72D297353CC}">
              <c16:uniqueId val="{00000000-EEDD-4321-BC6E-C5674E64EC38}"/>
            </c:ext>
          </c:extLst>
        </c:ser>
        <c:ser>
          <c:idx val="1"/>
          <c:order val="1"/>
          <c:tx>
            <c:strRef>
              <c:f>Pyramid!$G$2</c:f>
              <c:strCache>
                <c:ptCount val="1"/>
                <c:pt idx="0">
                  <c:v>FEMALE</c:v>
                </c:pt>
              </c:strCache>
            </c:strRef>
          </c:tx>
          <c:spPr>
            <a:ln>
              <a:solidFill>
                <a:schemeClr val="tx1"/>
              </a:solidFill>
            </a:ln>
          </c:spPr>
          <c:invertIfNegative val="0"/>
          <c:cat>
            <c:strRef>
              <c:f>Pyramid!$E$3:$E$19</c:f>
              <c:strCache>
                <c:ptCount val="17"/>
                <c:pt idx="0">
                  <c:v>0-4</c:v>
                </c:pt>
                <c:pt idx="1">
                  <c:v>5-9</c:v>
                </c:pt>
                <c:pt idx="2">
                  <c:v>10 - 14</c:v>
                </c:pt>
                <c:pt idx="3">
                  <c:v>15 - 19</c:v>
                </c:pt>
                <c:pt idx="4">
                  <c:v>20 - 24</c:v>
                </c:pt>
                <c:pt idx="5">
                  <c:v>25 - 29</c:v>
                </c:pt>
                <c:pt idx="6">
                  <c:v>30 - 34</c:v>
                </c:pt>
                <c:pt idx="7">
                  <c:v>35 - 39</c:v>
                </c:pt>
                <c:pt idx="8">
                  <c:v>40 - 44</c:v>
                </c:pt>
                <c:pt idx="9">
                  <c:v>45 - 49</c:v>
                </c:pt>
                <c:pt idx="10">
                  <c:v>50 - 54</c:v>
                </c:pt>
                <c:pt idx="11">
                  <c:v>55 - 59</c:v>
                </c:pt>
                <c:pt idx="12">
                  <c:v>60 - 64</c:v>
                </c:pt>
                <c:pt idx="13">
                  <c:v>65 - 69</c:v>
                </c:pt>
                <c:pt idx="14">
                  <c:v>70 - 74</c:v>
                </c:pt>
                <c:pt idx="15">
                  <c:v>75 - 79</c:v>
                </c:pt>
                <c:pt idx="16">
                  <c:v>80 - 84</c:v>
                </c:pt>
              </c:strCache>
            </c:strRef>
          </c:cat>
          <c:val>
            <c:numRef>
              <c:f>Pyramid!$G$3:$G$19</c:f>
              <c:numCache>
                <c:formatCode>0.00</c:formatCode>
                <c:ptCount val="17"/>
                <c:pt idx="0">
                  <c:v>2.5247090000000001</c:v>
                </c:pt>
                <c:pt idx="1">
                  <c:v>2.2240310000000001</c:v>
                </c:pt>
                <c:pt idx="2">
                  <c:v>2.068171</c:v>
                </c:pt>
                <c:pt idx="3">
                  <c:v>1.6665369999999999</c:v>
                </c:pt>
                <c:pt idx="4">
                  <c:v>1.3702350000000001</c:v>
                </c:pt>
                <c:pt idx="5">
                  <c:v>1.0241739999999999</c:v>
                </c:pt>
                <c:pt idx="6">
                  <c:v>0.84663699999999997</c:v>
                </c:pt>
                <c:pt idx="7">
                  <c:v>0.86858800000000003</c:v>
                </c:pt>
                <c:pt idx="8">
                  <c:v>0.77025500000000002</c:v>
                </c:pt>
                <c:pt idx="9">
                  <c:v>0.55670399999999998</c:v>
                </c:pt>
                <c:pt idx="10">
                  <c:v>0.41073700000000002</c:v>
                </c:pt>
                <c:pt idx="11">
                  <c:v>0.29525600000000002</c:v>
                </c:pt>
                <c:pt idx="12">
                  <c:v>0.208314</c:v>
                </c:pt>
                <c:pt idx="13">
                  <c:v>0.13494700000000001</c:v>
                </c:pt>
                <c:pt idx="14">
                  <c:v>8.3809999999999996E-2</c:v>
                </c:pt>
                <c:pt idx="15">
                  <c:v>4.8582E-2</c:v>
                </c:pt>
                <c:pt idx="16">
                  <c:v>3.7809000000000002E-2</c:v>
                </c:pt>
              </c:numCache>
            </c:numRef>
          </c:val>
          <c:extLst>
            <c:ext xmlns:c16="http://schemas.microsoft.com/office/drawing/2014/chart" uri="{C3380CC4-5D6E-409C-BE32-E72D297353CC}">
              <c16:uniqueId val="{00000001-EEDD-4321-BC6E-C5674E64EC38}"/>
            </c:ext>
          </c:extLst>
        </c:ser>
        <c:dLbls>
          <c:showLegendKey val="0"/>
          <c:showVal val="0"/>
          <c:showCatName val="0"/>
          <c:showSerName val="0"/>
          <c:showPercent val="0"/>
          <c:showBubbleSize val="0"/>
        </c:dLbls>
        <c:gapWidth val="0"/>
        <c:overlap val="100"/>
        <c:axId val="78094720"/>
        <c:axId val="78096256"/>
      </c:barChart>
      <c:catAx>
        <c:axId val="78094720"/>
        <c:scaling>
          <c:orientation val="minMax"/>
        </c:scaling>
        <c:delete val="0"/>
        <c:axPos val="l"/>
        <c:majorGridlines/>
        <c:numFmt formatCode="General" sourceLinked="1"/>
        <c:majorTickMark val="out"/>
        <c:minorTickMark val="none"/>
        <c:tickLblPos val="low"/>
        <c:txPr>
          <a:bodyPr/>
          <a:lstStyle/>
          <a:p>
            <a:pPr>
              <a:defRPr sz="900"/>
            </a:pPr>
            <a:endParaRPr lang="en-US"/>
          </a:p>
        </c:txPr>
        <c:crossAx val="78096256"/>
        <c:crosses val="autoZero"/>
        <c:auto val="1"/>
        <c:lblAlgn val="ctr"/>
        <c:lblOffset val="100"/>
        <c:noMultiLvlLbl val="0"/>
      </c:catAx>
      <c:valAx>
        <c:axId val="78096256"/>
        <c:scaling>
          <c:orientation val="minMax"/>
        </c:scaling>
        <c:delete val="0"/>
        <c:axPos val="b"/>
        <c:majorGridlines/>
        <c:numFmt formatCode="0.00" sourceLinked="1"/>
        <c:majorTickMark val="out"/>
        <c:minorTickMark val="none"/>
        <c:tickLblPos val="nextTo"/>
        <c:spPr>
          <a:noFill/>
        </c:spPr>
        <c:txPr>
          <a:bodyPr/>
          <a:lstStyle/>
          <a:p>
            <a:pPr>
              <a:defRPr sz="900"/>
            </a:pPr>
            <a:endParaRPr lang="en-US"/>
          </a:p>
        </c:txPr>
        <c:crossAx val="78094720"/>
        <c:crosses val="autoZero"/>
        <c:crossBetween val="between"/>
      </c:valAx>
    </c:plotArea>
    <c:plotVisOnly val="1"/>
    <c:dispBlanksAs val="gap"/>
    <c:showDLblsOverMax val="0"/>
  </c:chart>
  <c:spPr>
    <a:solidFill>
      <a:schemeClr val="tx2">
        <a:lumMod val="25000"/>
        <a:lumOff val="75000"/>
      </a:schemeClr>
    </a:solidFill>
    <a:ln>
      <a:no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a:t>South South 22</a:t>
            </a:r>
          </a:p>
        </c:rich>
      </c:tx>
      <c:overlay val="0"/>
    </c:title>
    <c:autoTitleDeleted val="0"/>
    <c:plotArea>
      <c:layout/>
      <c:barChart>
        <c:barDir val="bar"/>
        <c:grouping val="stacked"/>
        <c:varyColors val="0"/>
        <c:ser>
          <c:idx val="0"/>
          <c:order val="0"/>
          <c:tx>
            <c:strRef>
              <c:f>Pyramid!$R$2</c:f>
              <c:strCache>
                <c:ptCount val="1"/>
                <c:pt idx="0">
                  <c:v>MALE</c:v>
                </c:pt>
              </c:strCache>
            </c:strRef>
          </c:tx>
          <c:spPr>
            <a:ln>
              <a:solidFill>
                <a:schemeClr val="tx1"/>
              </a:solidFill>
            </a:ln>
          </c:spPr>
          <c:invertIfNegative val="0"/>
          <c:cat>
            <c:strRef>
              <c:f>Pyramid!$Q$3:$Q$19</c:f>
              <c:strCache>
                <c:ptCount val="17"/>
                <c:pt idx="0">
                  <c:v>0-4</c:v>
                </c:pt>
                <c:pt idx="1">
                  <c:v>5-9</c:v>
                </c:pt>
                <c:pt idx="2">
                  <c:v>10 - 14</c:v>
                </c:pt>
                <c:pt idx="3">
                  <c:v>15 - 19</c:v>
                </c:pt>
                <c:pt idx="4">
                  <c:v>20 - 24</c:v>
                </c:pt>
                <c:pt idx="5">
                  <c:v>25 - 29</c:v>
                </c:pt>
                <c:pt idx="6">
                  <c:v>30 - 34</c:v>
                </c:pt>
                <c:pt idx="7">
                  <c:v>35 - 39</c:v>
                </c:pt>
                <c:pt idx="8">
                  <c:v>40 - 44</c:v>
                </c:pt>
                <c:pt idx="9">
                  <c:v>45 - 49</c:v>
                </c:pt>
                <c:pt idx="10">
                  <c:v>50 - 54</c:v>
                </c:pt>
                <c:pt idx="11">
                  <c:v>55 - 59</c:v>
                </c:pt>
                <c:pt idx="12">
                  <c:v>60 - 64</c:v>
                </c:pt>
                <c:pt idx="13">
                  <c:v>65 - 69</c:v>
                </c:pt>
                <c:pt idx="14">
                  <c:v>70 - 74</c:v>
                </c:pt>
                <c:pt idx="15">
                  <c:v>75 - 79</c:v>
                </c:pt>
                <c:pt idx="16">
                  <c:v>80 - 84</c:v>
                </c:pt>
              </c:strCache>
            </c:strRef>
          </c:cat>
          <c:val>
            <c:numRef>
              <c:f>Pyramid!$R$3:$R$19</c:f>
              <c:numCache>
                <c:formatCode>0.00</c:formatCode>
                <c:ptCount val="17"/>
                <c:pt idx="0">
                  <c:v>-2.0003989999999998</c:v>
                </c:pt>
                <c:pt idx="1">
                  <c:v>-1.8847910000000001</c:v>
                </c:pt>
                <c:pt idx="2">
                  <c:v>-1.7694749999999999</c:v>
                </c:pt>
                <c:pt idx="3">
                  <c:v>-1.340611</c:v>
                </c:pt>
                <c:pt idx="4">
                  <c:v>-1.258745</c:v>
                </c:pt>
                <c:pt idx="5">
                  <c:v>-1.248983</c:v>
                </c:pt>
                <c:pt idx="6">
                  <c:v>-1.140439</c:v>
                </c:pt>
                <c:pt idx="7">
                  <c:v>-0.98947799999999997</c:v>
                </c:pt>
                <c:pt idx="8">
                  <c:v>-0.83347300000000002</c:v>
                </c:pt>
                <c:pt idx="9">
                  <c:v>-0.62217999999999996</c:v>
                </c:pt>
                <c:pt idx="10">
                  <c:v>-0.49436400000000003</c:v>
                </c:pt>
                <c:pt idx="11">
                  <c:v>-0.44393300000000002</c:v>
                </c:pt>
                <c:pt idx="12">
                  <c:v>-0.36110799999999998</c:v>
                </c:pt>
                <c:pt idx="13">
                  <c:v>-0.248922</c:v>
                </c:pt>
                <c:pt idx="14">
                  <c:v>-0.16170499999999999</c:v>
                </c:pt>
                <c:pt idx="15">
                  <c:v>-9.1167999999999999E-2</c:v>
                </c:pt>
                <c:pt idx="16">
                  <c:v>-6.4127000000000003E-2</c:v>
                </c:pt>
              </c:numCache>
            </c:numRef>
          </c:val>
          <c:extLst>
            <c:ext xmlns:c16="http://schemas.microsoft.com/office/drawing/2014/chart" uri="{C3380CC4-5D6E-409C-BE32-E72D297353CC}">
              <c16:uniqueId val="{00000000-FBCE-4917-A752-22A9DC7EB0EC}"/>
            </c:ext>
          </c:extLst>
        </c:ser>
        <c:ser>
          <c:idx val="1"/>
          <c:order val="1"/>
          <c:tx>
            <c:strRef>
              <c:f>Pyramid!$S$2</c:f>
              <c:strCache>
                <c:ptCount val="1"/>
                <c:pt idx="0">
                  <c:v>FEMALE</c:v>
                </c:pt>
              </c:strCache>
            </c:strRef>
          </c:tx>
          <c:spPr>
            <a:ln>
              <a:solidFill>
                <a:schemeClr val="tx1"/>
              </a:solidFill>
            </a:ln>
          </c:spPr>
          <c:invertIfNegative val="0"/>
          <c:cat>
            <c:strRef>
              <c:f>Pyramid!$Q$3:$Q$19</c:f>
              <c:strCache>
                <c:ptCount val="17"/>
                <c:pt idx="0">
                  <c:v>0-4</c:v>
                </c:pt>
                <c:pt idx="1">
                  <c:v>5-9</c:v>
                </c:pt>
                <c:pt idx="2">
                  <c:v>10 - 14</c:v>
                </c:pt>
                <c:pt idx="3">
                  <c:v>15 - 19</c:v>
                </c:pt>
                <c:pt idx="4">
                  <c:v>20 - 24</c:v>
                </c:pt>
                <c:pt idx="5">
                  <c:v>25 - 29</c:v>
                </c:pt>
                <c:pt idx="6">
                  <c:v>30 - 34</c:v>
                </c:pt>
                <c:pt idx="7">
                  <c:v>35 - 39</c:v>
                </c:pt>
                <c:pt idx="8">
                  <c:v>40 - 44</c:v>
                </c:pt>
                <c:pt idx="9">
                  <c:v>45 - 49</c:v>
                </c:pt>
                <c:pt idx="10">
                  <c:v>50 - 54</c:v>
                </c:pt>
                <c:pt idx="11">
                  <c:v>55 - 59</c:v>
                </c:pt>
                <c:pt idx="12">
                  <c:v>60 - 64</c:v>
                </c:pt>
                <c:pt idx="13">
                  <c:v>65 - 69</c:v>
                </c:pt>
                <c:pt idx="14">
                  <c:v>70 - 74</c:v>
                </c:pt>
                <c:pt idx="15">
                  <c:v>75 - 79</c:v>
                </c:pt>
                <c:pt idx="16">
                  <c:v>80 - 84</c:v>
                </c:pt>
              </c:strCache>
            </c:strRef>
          </c:cat>
          <c:val>
            <c:numRef>
              <c:f>Pyramid!$S$3:$S$19</c:f>
              <c:numCache>
                <c:formatCode>0.00</c:formatCode>
                <c:ptCount val="17"/>
                <c:pt idx="0">
                  <c:v>1.9642520000000001</c:v>
                </c:pt>
                <c:pt idx="1">
                  <c:v>1.862967</c:v>
                </c:pt>
                <c:pt idx="2">
                  <c:v>1.7531159999999999</c:v>
                </c:pt>
                <c:pt idx="3">
                  <c:v>1.2874969999999999</c:v>
                </c:pt>
                <c:pt idx="4">
                  <c:v>1.1775439999999999</c:v>
                </c:pt>
                <c:pt idx="5">
                  <c:v>1.151251</c:v>
                </c:pt>
                <c:pt idx="6">
                  <c:v>1.0850500000000001</c:v>
                </c:pt>
                <c:pt idx="7">
                  <c:v>1.0520259999999999</c:v>
                </c:pt>
                <c:pt idx="8">
                  <c:v>0.93437999999999999</c:v>
                </c:pt>
                <c:pt idx="9">
                  <c:v>0.72953000000000001</c:v>
                </c:pt>
                <c:pt idx="10">
                  <c:v>0.57522700000000004</c:v>
                </c:pt>
                <c:pt idx="11">
                  <c:v>0.44686100000000001</c:v>
                </c:pt>
                <c:pt idx="12">
                  <c:v>0.33439200000000002</c:v>
                </c:pt>
                <c:pt idx="13">
                  <c:v>0.22009400000000001</c:v>
                </c:pt>
                <c:pt idx="14">
                  <c:v>0.13947100000000001</c:v>
                </c:pt>
                <c:pt idx="15">
                  <c:v>8.3405999999999994E-2</c:v>
                </c:pt>
                <c:pt idx="16">
                  <c:v>6.2024000000000003E-2</c:v>
                </c:pt>
              </c:numCache>
            </c:numRef>
          </c:val>
          <c:extLst>
            <c:ext xmlns:c16="http://schemas.microsoft.com/office/drawing/2014/chart" uri="{C3380CC4-5D6E-409C-BE32-E72D297353CC}">
              <c16:uniqueId val="{00000001-FBCE-4917-A752-22A9DC7EB0EC}"/>
            </c:ext>
          </c:extLst>
        </c:ser>
        <c:dLbls>
          <c:showLegendKey val="0"/>
          <c:showVal val="0"/>
          <c:showCatName val="0"/>
          <c:showSerName val="0"/>
          <c:showPercent val="0"/>
          <c:showBubbleSize val="0"/>
        </c:dLbls>
        <c:gapWidth val="0"/>
        <c:overlap val="100"/>
        <c:axId val="77835648"/>
        <c:axId val="77837440"/>
      </c:barChart>
      <c:catAx>
        <c:axId val="77835648"/>
        <c:scaling>
          <c:orientation val="minMax"/>
        </c:scaling>
        <c:delete val="0"/>
        <c:axPos val="l"/>
        <c:majorGridlines/>
        <c:numFmt formatCode="General" sourceLinked="1"/>
        <c:majorTickMark val="out"/>
        <c:minorTickMark val="none"/>
        <c:tickLblPos val="low"/>
        <c:txPr>
          <a:bodyPr/>
          <a:lstStyle/>
          <a:p>
            <a:pPr>
              <a:defRPr sz="900"/>
            </a:pPr>
            <a:endParaRPr lang="en-US"/>
          </a:p>
        </c:txPr>
        <c:crossAx val="77837440"/>
        <c:crosses val="autoZero"/>
        <c:auto val="1"/>
        <c:lblAlgn val="ctr"/>
        <c:lblOffset val="100"/>
        <c:noMultiLvlLbl val="0"/>
      </c:catAx>
      <c:valAx>
        <c:axId val="77837440"/>
        <c:scaling>
          <c:orientation val="minMax"/>
        </c:scaling>
        <c:delete val="0"/>
        <c:axPos val="b"/>
        <c:majorGridlines/>
        <c:numFmt formatCode="0.00" sourceLinked="1"/>
        <c:majorTickMark val="out"/>
        <c:minorTickMark val="none"/>
        <c:tickLblPos val="nextTo"/>
        <c:spPr>
          <a:noFill/>
        </c:spPr>
        <c:txPr>
          <a:bodyPr/>
          <a:lstStyle/>
          <a:p>
            <a:pPr>
              <a:defRPr sz="900"/>
            </a:pPr>
            <a:endParaRPr lang="en-US"/>
          </a:p>
        </c:txPr>
        <c:crossAx val="77835648"/>
        <c:crosses val="autoZero"/>
        <c:crossBetween val="between"/>
      </c:valAx>
    </c:plotArea>
    <c:plotVisOnly val="1"/>
    <c:dispBlanksAs val="gap"/>
    <c:showDLblsOverMax val="0"/>
  </c:chart>
  <c:spPr>
    <a:solidFill>
      <a:schemeClr val="tx2">
        <a:lumMod val="25000"/>
        <a:lumOff val="75000"/>
      </a:schemeClr>
    </a:solidFill>
    <a:ln>
      <a:no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a:t>South East 22</a:t>
            </a:r>
          </a:p>
        </c:rich>
      </c:tx>
      <c:overlay val="0"/>
    </c:title>
    <c:autoTitleDeleted val="0"/>
    <c:plotArea>
      <c:layout/>
      <c:barChart>
        <c:barDir val="bar"/>
        <c:grouping val="stacked"/>
        <c:varyColors val="0"/>
        <c:ser>
          <c:idx val="0"/>
          <c:order val="0"/>
          <c:tx>
            <c:strRef>
              <c:f>Pyramid!$N$2</c:f>
              <c:strCache>
                <c:ptCount val="1"/>
                <c:pt idx="0">
                  <c:v>MALE</c:v>
                </c:pt>
              </c:strCache>
            </c:strRef>
          </c:tx>
          <c:spPr>
            <a:ln>
              <a:solidFill>
                <a:schemeClr val="tx1"/>
              </a:solidFill>
            </a:ln>
          </c:spPr>
          <c:invertIfNegative val="0"/>
          <c:cat>
            <c:strRef>
              <c:f>Pyramid!$M$3:$M$19</c:f>
              <c:strCache>
                <c:ptCount val="17"/>
                <c:pt idx="0">
                  <c:v>0-4</c:v>
                </c:pt>
                <c:pt idx="1">
                  <c:v>5-9</c:v>
                </c:pt>
                <c:pt idx="2">
                  <c:v>10 - 14</c:v>
                </c:pt>
                <c:pt idx="3">
                  <c:v>15 - 19</c:v>
                </c:pt>
                <c:pt idx="4">
                  <c:v>20 - 24</c:v>
                </c:pt>
                <c:pt idx="5">
                  <c:v>25 - 29</c:v>
                </c:pt>
                <c:pt idx="6">
                  <c:v>30 - 34</c:v>
                </c:pt>
                <c:pt idx="7">
                  <c:v>35 - 39</c:v>
                </c:pt>
                <c:pt idx="8">
                  <c:v>40 - 44</c:v>
                </c:pt>
                <c:pt idx="9">
                  <c:v>45 - 49</c:v>
                </c:pt>
                <c:pt idx="10">
                  <c:v>50 - 54</c:v>
                </c:pt>
                <c:pt idx="11">
                  <c:v>55 - 59</c:v>
                </c:pt>
                <c:pt idx="12">
                  <c:v>60 - 64</c:v>
                </c:pt>
                <c:pt idx="13">
                  <c:v>65 - 69</c:v>
                </c:pt>
                <c:pt idx="14">
                  <c:v>70 - 74</c:v>
                </c:pt>
                <c:pt idx="15">
                  <c:v>75 - 79</c:v>
                </c:pt>
                <c:pt idx="16">
                  <c:v>80 - 84</c:v>
                </c:pt>
              </c:strCache>
            </c:strRef>
          </c:cat>
          <c:val>
            <c:numRef>
              <c:f>Pyramid!$N$3:$N$19</c:f>
              <c:numCache>
                <c:formatCode>0.00</c:formatCode>
                <c:ptCount val="17"/>
                <c:pt idx="0">
                  <c:v>-1.776788</c:v>
                </c:pt>
                <c:pt idx="1">
                  <c:v>-1.570408</c:v>
                </c:pt>
                <c:pt idx="2">
                  <c:v>-1.394695</c:v>
                </c:pt>
                <c:pt idx="3">
                  <c:v>-0.95787999999999995</c:v>
                </c:pt>
                <c:pt idx="4">
                  <c:v>-0.90367500000000001</c:v>
                </c:pt>
                <c:pt idx="5">
                  <c:v>-0.93742700000000001</c:v>
                </c:pt>
                <c:pt idx="6">
                  <c:v>-0.85663599999999995</c:v>
                </c:pt>
                <c:pt idx="7">
                  <c:v>-0.70178700000000005</c:v>
                </c:pt>
                <c:pt idx="8">
                  <c:v>-0.57483099999999998</c:v>
                </c:pt>
                <c:pt idx="9">
                  <c:v>-0.41956399999999999</c:v>
                </c:pt>
                <c:pt idx="10">
                  <c:v>-0.336727</c:v>
                </c:pt>
                <c:pt idx="11">
                  <c:v>-0.32689699999999999</c:v>
                </c:pt>
                <c:pt idx="12">
                  <c:v>-0.27906599999999998</c:v>
                </c:pt>
                <c:pt idx="13">
                  <c:v>-0.200323</c:v>
                </c:pt>
                <c:pt idx="14">
                  <c:v>-0.13495199999999999</c:v>
                </c:pt>
                <c:pt idx="15">
                  <c:v>-7.8059000000000003E-2</c:v>
                </c:pt>
                <c:pt idx="16">
                  <c:v>-5.7516999999999999E-2</c:v>
                </c:pt>
              </c:numCache>
            </c:numRef>
          </c:val>
          <c:extLst>
            <c:ext xmlns:c16="http://schemas.microsoft.com/office/drawing/2014/chart" uri="{C3380CC4-5D6E-409C-BE32-E72D297353CC}">
              <c16:uniqueId val="{00000000-BAEC-4630-9C0A-C2C583B41877}"/>
            </c:ext>
          </c:extLst>
        </c:ser>
        <c:ser>
          <c:idx val="1"/>
          <c:order val="1"/>
          <c:tx>
            <c:strRef>
              <c:f>Pyramid!$O$2</c:f>
              <c:strCache>
                <c:ptCount val="1"/>
                <c:pt idx="0">
                  <c:v>FEMALE</c:v>
                </c:pt>
              </c:strCache>
            </c:strRef>
          </c:tx>
          <c:spPr>
            <a:ln>
              <a:solidFill>
                <a:schemeClr val="tx1"/>
              </a:solidFill>
            </a:ln>
          </c:spPr>
          <c:invertIfNegative val="0"/>
          <c:cat>
            <c:strRef>
              <c:f>Pyramid!$M$3:$M$19</c:f>
              <c:strCache>
                <c:ptCount val="17"/>
                <c:pt idx="0">
                  <c:v>0-4</c:v>
                </c:pt>
                <c:pt idx="1">
                  <c:v>5-9</c:v>
                </c:pt>
                <c:pt idx="2">
                  <c:v>10 - 14</c:v>
                </c:pt>
                <c:pt idx="3">
                  <c:v>15 - 19</c:v>
                </c:pt>
                <c:pt idx="4">
                  <c:v>20 - 24</c:v>
                </c:pt>
                <c:pt idx="5">
                  <c:v>25 - 29</c:v>
                </c:pt>
                <c:pt idx="6">
                  <c:v>30 - 34</c:v>
                </c:pt>
                <c:pt idx="7">
                  <c:v>35 - 39</c:v>
                </c:pt>
                <c:pt idx="8">
                  <c:v>40 - 44</c:v>
                </c:pt>
                <c:pt idx="9">
                  <c:v>45 - 49</c:v>
                </c:pt>
                <c:pt idx="10">
                  <c:v>50 - 54</c:v>
                </c:pt>
                <c:pt idx="11">
                  <c:v>55 - 59</c:v>
                </c:pt>
                <c:pt idx="12">
                  <c:v>60 - 64</c:v>
                </c:pt>
                <c:pt idx="13">
                  <c:v>65 - 69</c:v>
                </c:pt>
                <c:pt idx="14">
                  <c:v>70 - 74</c:v>
                </c:pt>
                <c:pt idx="15">
                  <c:v>75 - 79</c:v>
                </c:pt>
                <c:pt idx="16">
                  <c:v>80 - 84</c:v>
                </c:pt>
              </c:strCache>
            </c:strRef>
          </c:cat>
          <c:val>
            <c:numRef>
              <c:f>Pyramid!$O$3:$O$19</c:f>
              <c:numCache>
                <c:formatCode>0.00</c:formatCode>
                <c:ptCount val="17"/>
                <c:pt idx="0">
                  <c:v>1.818762</c:v>
                </c:pt>
                <c:pt idx="1">
                  <c:v>1.6232740000000001</c:v>
                </c:pt>
                <c:pt idx="2">
                  <c:v>1.4468270000000001</c:v>
                </c:pt>
                <c:pt idx="3">
                  <c:v>0.946496</c:v>
                </c:pt>
                <c:pt idx="4">
                  <c:v>0.86482700000000001</c:v>
                </c:pt>
                <c:pt idx="5">
                  <c:v>0.89006700000000005</c:v>
                </c:pt>
                <c:pt idx="6">
                  <c:v>0.846669</c:v>
                </c:pt>
                <c:pt idx="7">
                  <c:v>0.79424700000000004</c:v>
                </c:pt>
                <c:pt idx="8">
                  <c:v>0.70094100000000004</c:v>
                </c:pt>
                <c:pt idx="9">
                  <c:v>0.54971999999999999</c:v>
                </c:pt>
                <c:pt idx="10">
                  <c:v>0.43895499999999998</c:v>
                </c:pt>
                <c:pt idx="11">
                  <c:v>0.35463</c:v>
                </c:pt>
                <c:pt idx="12">
                  <c:v>0.27328200000000002</c:v>
                </c:pt>
                <c:pt idx="13">
                  <c:v>0.18378800000000001</c:v>
                </c:pt>
                <c:pt idx="14">
                  <c:v>0.119407</c:v>
                </c:pt>
                <c:pt idx="15">
                  <c:v>7.3112999999999997E-2</c:v>
                </c:pt>
                <c:pt idx="16">
                  <c:v>5.6280999999999998E-2</c:v>
                </c:pt>
              </c:numCache>
            </c:numRef>
          </c:val>
          <c:extLst>
            <c:ext xmlns:c16="http://schemas.microsoft.com/office/drawing/2014/chart" uri="{C3380CC4-5D6E-409C-BE32-E72D297353CC}">
              <c16:uniqueId val="{00000001-BAEC-4630-9C0A-C2C583B41877}"/>
            </c:ext>
          </c:extLst>
        </c:ser>
        <c:dLbls>
          <c:showLegendKey val="0"/>
          <c:showVal val="0"/>
          <c:showCatName val="0"/>
          <c:showSerName val="0"/>
          <c:showPercent val="0"/>
          <c:showBubbleSize val="0"/>
        </c:dLbls>
        <c:gapWidth val="0"/>
        <c:overlap val="100"/>
        <c:axId val="78146176"/>
        <c:axId val="78147968"/>
      </c:barChart>
      <c:catAx>
        <c:axId val="78146176"/>
        <c:scaling>
          <c:orientation val="minMax"/>
        </c:scaling>
        <c:delete val="0"/>
        <c:axPos val="l"/>
        <c:majorGridlines/>
        <c:numFmt formatCode="General" sourceLinked="1"/>
        <c:majorTickMark val="out"/>
        <c:minorTickMark val="none"/>
        <c:tickLblPos val="low"/>
        <c:txPr>
          <a:bodyPr/>
          <a:lstStyle/>
          <a:p>
            <a:pPr>
              <a:defRPr sz="900"/>
            </a:pPr>
            <a:endParaRPr lang="en-US"/>
          </a:p>
        </c:txPr>
        <c:crossAx val="78147968"/>
        <c:crosses val="autoZero"/>
        <c:auto val="1"/>
        <c:lblAlgn val="ctr"/>
        <c:lblOffset val="100"/>
        <c:noMultiLvlLbl val="0"/>
      </c:catAx>
      <c:valAx>
        <c:axId val="78147968"/>
        <c:scaling>
          <c:orientation val="minMax"/>
        </c:scaling>
        <c:delete val="0"/>
        <c:axPos val="b"/>
        <c:majorGridlines/>
        <c:numFmt formatCode="0.00" sourceLinked="1"/>
        <c:majorTickMark val="out"/>
        <c:minorTickMark val="none"/>
        <c:tickLblPos val="nextTo"/>
        <c:spPr>
          <a:noFill/>
        </c:spPr>
        <c:txPr>
          <a:bodyPr/>
          <a:lstStyle/>
          <a:p>
            <a:pPr>
              <a:defRPr sz="900"/>
            </a:pPr>
            <a:endParaRPr lang="en-US"/>
          </a:p>
        </c:txPr>
        <c:crossAx val="78146176"/>
        <c:crosses val="autoZero"/>
        <c:crossBetween val="between"/>
      </c:valAx>
    </c:plotArea>
    <c:plotVisOnly val="1"/>
    <c:dispBlanksAs val="gap"/>
    <c:showDLblsOverMax val="0"/>
  </c:chart>
  <c:spPr>
    <a:solidFill>
      <a:schemeClr val="tx2">
        <a:lumMod val="25000"/>
        <a:lumOff val="75000"/>
      </a:schemeClr>
    </a:solidFill>
    <a:ln>
      <a:no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a:t>North Central 22</a:t>
            </a:r>
          </a:p>
        </c:rich>
      </c:tx>
      <c:overlay val="0"/>
    </c:title>
    <c:autoTitleDeleted val="0"/>
    <c:plotArea>
      <c:layout/>
      <c:barChart>
        <c:barDir val="bar"/>
        <c:grouping val="stacked"/>
        <c:varyColors val="0"/>
        <c:ser>
          <c:idx val="0"/>
          <c:order val="0"/>
          <c:tx>
            <c:strRef>
              <c:f>Pyramid!$B$2</c:f>
              <c:strCache>
                <c:ptCount val="1"/>
                <c:pt idx="0">
                  <c:v>MALE</c:v>
                </c:pt>
              </c:strCache>
            </c:strRef>
          </c:tx>
          <c:spPr>
            <a:ln>
              <a:solidFill>
                <a:schemeClr val="tx1"/>
              </a:solidFill>
            </a:ln>
          </c:spPr>
          <c:invertIfNegative val="0"/>
          <c:cat>
            <c:strRef>
              <c:f>Pyramid!$A$3:$A$19</c:f>
              <c:strCache>
                <c:ptCount val="17"/>
                <c:pt idx="0">
                  <c:v>0-4</c:v>
                </c:pt>
                <c:pt idx="1">
                  <c:v>5-9</c:v>
                </c:pt>
                <c:pt idx="2">
                  <c:v>10 - 14</c:v>
                </c:pt>
                <c:pt idx="3">
                  <c:v>15 - 19</c:v>
                </c:pt>
                <c:pt idx="4">
                  <c:v>20 - 24</c:v>
                </c:pt>
                <c:pt idx="5">
                  <c:v>25 - 29</c:v>
                </c:pt>
                <c:pt idx="6">
                  <c:v>30 - 34</c:v>
                </c:pt>
                <c:pt idx="7">
                  <c:v>35 - 39</c:v>
                </c:pt>
                <c:pt idx="8">
                  <c:v>40 - 44</c:v>
                </c:pt>
                <c:pt idx="9">
                  <c:v>45 - 49</c:v>
                </c:pt>
                <c:pt idx="10">
                  <c:v>50 - 54</c:v>
                </c:pt>
                <c:pt idx="11">
                  <c:v>55 - 59</c:v>
                </c:pt>
                <c:pt idx="12">
                  <c:v>60 - 64</c:v>
                </c:pt>
                <c:pt idx="13">
                  <c:v>65 - 69</c:v>
                </c:pt>
                <c:pt idx="14">
                  <c:v>70 - 74</c:v>
                </c:pt>
                <c:pt idx="15">
                  <c:v>75 - 79</c:v>
                </c:pt>
                <c:pt idx="16">
                  <c:v>80 - 84</c:v>
                </c:pt>
              </c:strCache>
            </c:strRef>
          </c:cat>
          <c:val>
            <c:numRef>
              <c:f>Pyramid!$B$3:$B$19</c:f>
              <c:numCache>
                <c:formatCode>0.00</c:formatCode>
                <c:ptCount val="17"/>
                <c:pt idx="0">
                  <c:v>-2.4746329999999999</c:v>
                </c:pt>
                <c:pt idx="1">
                  <c:v>-2.1049709999999999</c:v>
                </c:pt>
                <c:pt idx="2">
                  <c:v>-1.8634489999999999</c:v>
                </c:pt>
                <c:pt idx="3">
                  <c:v>-1.733474</c:v>
                </c:pt>
                <c:pt idx="4">
                  <c:v>-1.5355049999999999</c:v>
                </c:pt>
                <c:pt idx="5">
                  <c:v>-1.2232510000000001</c:v>
                </c:pt>
                <c:pt idx="6">
                  <c:v>-0.99884899999999999</c:v>
                </c:pt>
                <c:pt idx="7">
                  <c:v>-0.84183699999999995</c:v>
                </c:pt>
                <c:pt idx="8">
                  <c:v>-0.73124400000000001</c:v>
                </c:pt>
                <c:pt idx="9">
                  <c:v>-0.60448400000000002</c:v>
                </c:pt>
                <c:pt idx="10">
                  <c:v>-0.48956</c:v>
                </c:pt>
                <c:pt idx="11">
                  <c:v>-0.38639299999999999</c:v>
                </c:pt>
                <c:pt idx="12">
                  <c:v>-0.29074699999999998</c:v>
                </c:pt>
                <c:pt idx="13">
                  <c:v>-0.18748300000000001</c:v>
                </c:pt>
                <c:pt idx="14">
                  <c:v>-0.113771</c:v>
                </c:pt>
                <c:pt idx="15">
                  <c:v>-6.1913999999999997E-2</c:v>
                </c:pt>
                <c:pt idx="16">
                  <c:v>-4.4470000000000003E-2</c:v>
                </c:pt>
              </c:numCache>
            </c:numRef>
          </c:val>
          <c:extLst>
            <c:ext xmlns:c16="http://schemas.microsoft.com/office/drawing/2014/chart" uri="{C3380CC4-5D6E-409C-BE32-E72D297353CC}">
              <c16:uniqueId val="{00000000-D426-429A-B603-9D92EAEC93DE}"/>
            </c:ext>
          </c:extLst>
        </c:ser>
        <c:ser>
          <c:idx val="1"/>
          <c:order val="1"/>
          <c:tx>
            <c:strRef>
              <c:f>Pyramid!$C$2</c:f>
              <c:strCache>
                <c:ptCount val="1"/>
                <c:pt idx="0">
                  <c:v>FEMALE</c:v>
                </c:pt>
              </c:strCache>
            </c:strRef>
          </c:tx>
          <c:spPr>
            <a:ln>
              <a:solidFill>
                <a:schemeClr val="tx1"/>
              </a:solidFill>
            </a:ln>
          </c:spPr>
          <c:invertIfNegative val="0"/>
          <c:cat>
            <c:strRef>
              <c:f>Pyramid!$A$3:$A$19</c:f>
              <c:strCache>
                <c:ptCount val="17"/>
                <c:pt idx="0">
                  <c:v>0-4</c:v>
                </c:pt>
                <c:pt idx="1">
                  <c:v>5-9</c:v>
                </c:pt>
                <c:pt idx="2">
                  <c:v>10 - 14</c:v>
                </c:pt>
                <c:pt idx="3">
                  <c:v>15 - 19</c:v>
                </c:pt>
                <c:pt idx="4">
                  <c:v>20 - 24</c:v>
                </c:pt>
                <c:pt idx="5">
                  <c:v>25 - 29</c:v>
                </c:pt>
                <c:pt idx="6">
                  <c:v>30 - 34</c:v>
                </c:pt>
                <c:pt idx="7">
                  <c:v>35 - 39</c:v>
                </c:pt>
                <c:pt idx="8">
                  <c:v>40 - 44</c:v>
                </c:pt>
                <c:pt idx="9">
                  <c:v>45 - 49</c:v>
                </c:pt>
                <c:pt idx="10">
                  <c:v>50 - 54</c:v>
                </c:pt>
                <c:pt idx="11">
                  <c:v>55 - 59</c:v>
                </c:pt>
                <c:pt idx="12">
                  <c:v>60 - 64</c:v>
                </c:pt>
                <c:pt idx="13">
                  <c:v>65 - 69</c:v>
                </c:pt>
                <c:pt idx="14">
                  <c:v>70 - 74</c:v>
                </c:pt>
                <c:pt idx="15">
                  <c:v>75 - 79</c:v>
                </c:pt>
                <c:pt idx="16">
                  <c:v>80 - 84</c:v>
                </c:pt>
              </c:strCache>
            </c:strRef>
          </c:cat>
          <c:val>
            <c:numRef>
              <c:f>Pyramid!$C$3:$C$19</c:f>
              <c:numCache>
                <c:formatCode>0.00</c:formatCode>
                <c:ptCount val="17"/>
                <c:pt idx="0">
                  <c:v>2.4848669999999999</c:v>
                </c:pt>
                <c:pt idx="1">
                  <c:v>2.1445940000000001</c:v>
                </c:pt>
                <c:pt idx="2">
                  <c:v>1.9120200000000001</c:v>
                </c:pt>
                <c:pt idx="3">
                  <c:v>1.730648</c:v>
                </c:pt>
                <c:pt idx="4">
                  <c:v>1.4936199999999999</c:v>
                </c:pt>
                <c:pt idx="5">
                  <c:v>1.1669369999999999</c:v>
                </c:pt>
                <c:pt idx="6">
                  <c:v>0.99097999999999997</c:v>
                </c:pt>
                <c:pt idx="7">
                  <c:v>1.011112</c:v>
                </c:pt>
                <c:pt idx="8">
                  <c:v>0.90877799999999997</c:v>
                </c:pt>
                <c:pt idx="9">
                  <c:v>0.65806900000000002</c:v>
                </c:pt>
                <c:pt idx="10">
                  <c:v>0.48054400000000003</c:v>
                </c:pt>
                <c:pt idx="11">
                  <c:v>0.34539500000000001</c:v>
                </c:pt>
                <c:pt idx="12">
                  <c:v>0.24252000000000001</c:v>
                </c:pt>
                <c:pt idx="13">
                  <c:v>0.155643</c:v>
                </c:pt>
                <c:pt idx="14">
                  <c:v>9.5967999999999998E-2</c:v>
                </c:pt>
                <c:pt idx="15">
                  <c:v>5.8867999999999997E-2</c:v>
                </c:pt>
                <c:pt idx="16">
                  <c:v>4.6619000000000001E-2</c:v>
                </c:pt>
              </c:numCache>
            </c:numRef>
          </c:val>
          <c:extLst>
            <c:ext xmlns:c16="http://schemas.microsoft.com/office/drawing/2014/chart" uri="{C3380CC4-5D6E-409C-BE32-E72D297353CC}">
              <c16:uniqueId val="{00000001-D426-429A-B603-9D92EAEC93DE}"/>
            </c:ext>
          </c:extLst>
        </c:ser>
        <c:dLbls>
          <c:showLegendKey val="0"/>
          <c:showVal val="0"/>
          <c:showCatName val="0"/>
          <c:showSerName val="0"/>
          <c:showPercent val="0"/>
          <c:showBubbleSize val="0"/>
        </c:dLbls>
        <c:gapWidth val="0"/>
        <c:overlap val="100"/>
        <c:axId val="266517120"/>
        <c:axId val="78070144"/>
      </c:barChart>
      <c:catAx>
        <c:axId val="266517120"/>
        <c:scaling>
          <c:orientation val="minMax"/>
        </c:scaling>
        <c:delete val="0"/>
        <c:axPos val="l"/>
        <c:majorGridlines/>
        <c:numFmt formatCode="General" sourceLinked="1"/>
        <c:majorTickMark val="out"/>
        <c:minorTickMark val="none"/>
        <c:tickLblPos val="low"/>
        <c:txPr>
          <a:bodyPr/>
          <a:lstStyle/>
          <a:p>
            <a:pPr>
              <a:defRPr sz="900"/>
            </a:pPr>
            <a:endParaRPr lang="en-US"/>
          </a:p>
        </c:txPr>
        <c:crossAx val="78070144"/>
        <c:crosses val="autoZero"/>
        <c:auto val="1"/>
        <c:lblAlgn val="ctr"/>
        <c:lblOffset val="100"/>
        <c:noMultiLvlLbl val="0"/>
      </c:catAx>
      <c:valAx>
        <c:axId val="78070144"/>
        <c:scaling>
          <c:orientation val="minMax"/>
        </c:scaling>
        <c:delete val="0"/>
        <c:axPos val="b"/>
        <c:majorGridlines/>
        <c:numFmt formatCode="0.00" sourceLinked="1"/>
        <c:majorTickMark val="out"/>
        <c:minorTickMark val="none"/>
        <c:tickLblPos val="nextTo"/>
        <c:spPr>
          <a:noFill/>
        </c:spPr>
        <c:txPr>
          <a:bodyPr/>
          <a:lstStyle/>
          <a:p>
            <a:pPr>
              <a:defRPr sz="900"/>
            </a:pPr>
            <a:endParaRPr lang="en-US"/>
          </a:p>
        </c:txPr>
        <c:crossAx val="266517120"/>
        <c:crosses val="autoZero"/>
        <c:crossBetween val="between"/>
      </c:valAx>
    </c:plotArea>
    <c:plotVisOnly val="1"/>
    <c:dispBlanksAs val="gap"/>
    <c:showDLblsOverMax val="0"/>
  </c:chart>
  <c:spPr>
    <a:solidFill>
      <a:schemeClr val="tx2">
        <a:lumMod val="25000"/>
        <a:lumOff val="75000"/>
      </a:schemeClr>
    </a:solidFill>
    <a:ln>
      <a:noFill/>
    </a:ln>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000"/>
            </a:pPr>
            <a:r>
              <a:rPr lang="en-GB" sz="2000"/>
              <a:t>Nigeria, 2016</a:t>
            </a:r>
          </a:p>
        </c:rich>
      </c:tx>
      <c:layout>
        <c:manualLayout>
          <c:xMode val="edge"/>
          <c:yMode val="edge"/>
          <c:x val="7.5709920619518433E-3"/>
          <c:y val="5.6810123435164757E-3"/>
        </c:manualLayout>
      </c:layout>
      <c:overlay val="0"/>
    </c:title>
    <c:autoTitleDeleted val="0"/>
    <c:plotArea>
      <c:layout/>
      <c:lineChart>
        <c:grouping val="standard"/>
        <c:varyColors val="0"/>
        <c:ser>
          <c:idx val="0"/>
          <c:order val="0"/>
          <c:tx>
            <c:strRef>
              <c:f>Extra!$B$45</c:f>
              <c:strCache>
                <c:ptCount val="1"/>
                <c:pt idx="0">
                  <c:v>Consumption</c:v>
                </c:pt>
              </c:strCache>
            </c:strRef>
          </c:tx>
          <c:spPr>
            <a:ln w="38100" cmpd="sng">
              <a:solidFill>
                <a:srgbClr val="FF0000"/>
              </a:solidFill>
            </a:ln>
          </c:spPr>
          <c:marker>
            <c:symbol val="none"/>
          </c:marker>
          <c:cat>
            <c:strRef>
              <c:f>Extra!$C$44:$CO$44</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Extra!$C$45:$CO$45</c:f>
              <c:numCache>
                <c:formatCode>General</c:formatCode>
                <c:ptCount val="91"/>
                <c:pt idx="0">
                  <c:v>216520.10843601479</c:v>
                </c:pt>
                <c:pt idx="1">
                  <c:v>218741.90632631359</c:v>
                </c:pt>
                <c:pt idx="2">
                  <c:v>221109.21236627011</c:v>
                </c:pt>
                <c:pt idx="3">
                  <c:v>224451.0446294143</c:v>
                </c:pt>
                <c:pt idx="4">
                  <c:v>360170.28702916269</c:v>
                </c:pt>
                <c:pt idx="5">
                  <c:v>327049.72888717311</c:v>
                </c:pt>
                <c:pt idx="6">
                  <c:v>335480.22555640002</c:v>
                </c:pt>
                <c:pt idx="7">
                  <c:v>357210.72357799212</c:v>
                </c:pt>
                <c:pt idx="8">
                  <c:v>368420.01773140492</c:v>
                </c:pt>
                <c:pt idx="9">
                  <c:v>375810.84588191059</c:v>
                </c:pt>
                <c:pt idx="10">
                  <c:v>443620.16955049272</c:v>
                </c:pt>
                <c:pt idx="11">
                  <c:v>436968.91627492441</c:v>
                </c:pt>
                <c:pt idx="12">
                  <c:v>492365.14310482523</c:v>
                </c:pt>
                <c:pt idx="13">
                  <c:v>509044.16242149612</c:v>
                </c:pt>
                <c:pt idx="14">
                  <c:v>518194.30082522793</c:v>
                </c:pt>
                <c:pt idx="15">
                  <c:v>595909.30214015523</c:v>
                </c:pt>
                <c:pt idx="16">
                  <c:v>568341.97719988297</c:v>
                </c:pt>
                <c:pt idx="17">
                  <c:v>628808.95239888306</c:v>
                </c:pt>
                <c:pt idx="18">
                  <c:v>612125.00793378078</c:v>
                </c:pt>
                <c:pt idx="19">
                  <c:v>579321.805272075</c:v>
                </c:pt>
                <c:pt idx="20">
                  <c:v>567583.87451123632</c:v>
                </c:pt>
                <c:pt idx="21">
                  <c:v>657119.8851806873</c:v>
                </c:pt>
                <c:pt idx="22">
                  <c:v>530721.90451355476</c:v>
                </c:pt>
                <c:pt idx="23">
                  <c:v>586397.37085240078</c:v>
                </c:pt>
                <c:pt idx="24">
                  <c:v>624376.22700108006</c:v>
                </c:pt>
                <c:pt idx="25">
                  <c:v>593638.43669725407</c:v>
                </c:pt>
                <c:pt idx="26">
                  <c:v>536180.64187023742</c:v>
                </c:pt>
                <c:pt idx="27">
                  <c:v>580547.10881152598</c:v>
                </c:pt>
                <c:pt idx="28">
                  <c:v>575063.51913790917</c:v>
                </c:pt>
                <c:pt idx="29">
                  <c:v>568671.97312940832</c:v>
                </c:pt>
                <c:pt idx="30">
                  <c:v>580751.54556918913</c:v>
                </c:pt>
                <c:pt idx="31">
                  <c:v>575542.55121103604</c:v>
                </c:pt>
                <c:pt idx="32">
                  <c:v>579004.32887824834</c:v>
                </c:pt>
                <c:pt idx="33">
                  <c:v>568502.14865309943</c:v>
                </c:pt>
                <c:pt idx="34">
                  <c:v>573560.71078354202</c:v>
                </c:pt>
                <c:pt idx="35">
                  <c:v>584440.2402017226</c:v>
                </c:pt>
                <c:pt idx="36">
                  <c:v>608547.13839790272</c:v>
                </c:pt>
                <c:pt idx="37">
                  <c:v>622205.63367009617</c:v>
                </c:pt>
                <c:pt idx="38">
                  <c:v>594562.23666576447</c:v>
                </c:pt>
                <c:pt idx="39">
                  <c:v>596319.12251180026</c:v>
                </c:pt>
                <c:pt idx="40">
                  <c:v>622846.45579068363</c:v>
                </c:pt>
                <c:pt idx="41">
                  <c:v>602981.68365143263</c:v>
                </c:pt>
                <c:pt idx="42">
                  <c:v>606492.21328380366</c:v>
                </c:pt>
                <c:pt idx="43">
                  <c:v>613920.66606191604</c:v>
                </c:pt>
                <c:pt idx="44">
                  <c:v>641556.70876364026</c:v>
                </c:pt>
                <c:pt idx="45">
                  <c:v>683196.74089594395</c:v>
                </c:pt>
                <c:pt idx="46">
                  <c:v>617642.98935292533</c:v>
                </c:pt>
                <c:pt idx="47">
                  <c:v>619344.83752155548</c:v>
                </c:pt>
                <c:pt idx="48">
                  <c:v>621087.17695763556</c:v>
                </c:pt>
                <c:pt idx="49">
                  <c:v>622597.50862379302</c:v>
                </c:pt>
                <c:pt idx="50">
                  <c:v>624304.03646167996</c:v>
                </c:pt>
                <c:pt idx="51">
                  <c:v>625732.70070389111</c:v>
                </c:pt>
                <c:pt idx="52">
                  <c:v>627288.64459999884</c:v>
                </c:pt>
                <c:pt idx="53">
                  <c:v>628835.85763163702</c:v>
                </c:pt>
                <c:pt idx="54">
                  <c:v>629958.10939609166</c:v>
                </c:pt>
                <c:pt idx="55">
                  <c:v>631436.95139434095</c:v>
                </c:pt>
                <c:pt idx="56">
                  <c:v>632398.51421984006</c:v>
                </c:pt>
                <c:pt idx="57">
                  <c:v>633496.95397429646</c:v>
                </c:pt>
                <c:pt idx="58">
                  <c:v>635382.95494539535</c:v>
                </c:pt>
                <c:pt idx="59">
                  <c:v>637509.41135149647</c:v>
                </c:pt>
                <c:pt idx="60">
                  <c:v>639055.74061036634</c:v>
                </c:pt>
                <c:pt idx="61">
                  <c:v>640339.42410323315</c:v>
                </c:pt>
                <c:pt idx="62">
                  <c:v>640797.74098874512</c:v>
                </c:pt>
                <c:pt idx="63">
                  <c:v>640194.19393610861</c:v>
                </c:pt>
                <c:pt idx="64">
                  <c:v>638526.85462540796</c:v>
                </c:pt>
                <c:pt idx="65">
                  <c:v>635218.39168010908</c:v>
                </c:pt>
                <c:pt idx="66">
                  <c:v>632232.51374715567</c:v>
                </c:pt>
                <c:pt idx="67">
                  <c:v>629227.91167171404</c:v>
                </c:pt>
                <c:pt idx="68">
                  <c:v>626766.69319545326</c:v>
                </c:pt>
                <c:pt idx="69">
                  <c:v>623281.0703489068</c:v>
                </c:pt>
                <c:pt idx="70">
                  <c:v>618632.60930038209</c:v>
                </c:pt>
                <c:pt idx="71">
                  <c:v>610771.32893958059</c:v>
                </c:pt>
                <c:pt idx="72">
                  <c:v>601414.01563425316</c:v>
                </c:pt>
                <c:pt idx="73">
                  <c:v>592589.78191424732</c:v>
                </c:pt>
                <c:pt idx="74">
                  <c:v>584852.825433049</c:v>
                </c:pt>
                <c:pt idx="75">
                  <c:v>576485.08243522525</c:v>
                </c:pt>
                <c:pt idx="76">
                  <c:v>569208.86959434755</c:v>
                </c:pt>
                <c:pt idx="77">
                  <c:v>561495.16725725145</c:v>
                </c:pt>
                <c:pt idx="78">
                  <c:v>555980.44349228765</c:v>
                </c:pt>
                <c:pt idx="79">
                  <c:v>548758.37795619725</c:v>
                </c:pt>
                <c:pt idx="80">
                  <c:v>544715.43956133479</c:v>
                </c:pt>
                <c:pt idx="81">
                  <c:v>540591.16410196014</c:v>
                </c:pt>
                <c:pt idx="82">
                  <c:v>534342.05957149388</c:v>
                </c:pt>
                <c:pt idx="83">
                  <c:v>526259.29063674202</c:v>
                </c:pt>
                <c:pt idx="84">
                  <c:v>516157.1317170065</c:v>
                </c:pt>
                <c:pt idx="85">
                  <c:v>507670.04521339998</c:v>
                </c:pt>
                <c:pt idx="86">
                  <c:v>498783.9500068507</c:v>
                </c:pt>
                <c:pt idx="87">
                  <c:v>490445.95511600032</c:v>
                </c:pt>
                <c:pt idx="88">
                  <c:v>481500.7165580233</c:v>
                </c:pt>
                <c:pt idx="89">
                  <c:v>470747.57170625811</c:v>
                </c:pt>
                <c:pt idx="90">
                  <c:v>459994.42685449321</c:v>
                </c:pt>
              </c:numCache>
            </c:numRef>
          </c:val>
          <c:smooth val="0"/>
          <c:extLst>
            <c:ext xmlns:c16="http://schemas.microsoft.com/office/drawing/2014/chart" uri="{C3380CC4-5D6E-409C-BE32-E72D297353CC}">
              <c16:uniqueId val="{00000000-4E33-4ABD-98A6-F2473DF1EB54}"/>
            </c:ext>
          </c:extLst>
        </c:ser>
        <c:ser>
          <c:idx val="1"/>
          <c:order val="1"/>
          <c:tx>
            <c:strRef>
              <c:f>Extra!$B$46</c:f>
              <c:strCache>
                <c:ptCount val="1"/>
                <c:pt idx="0">
                  <c:v>Labour Income</c:v>
                </c:pt>
              </c:strCache>
            </c:strRef>
          </c:tx>
          <c:spPr>
            <a:ln w="38100" cmpd="sng">
              <a:solidFill>
                <a:srgbClr val="7030A0"/>
              </a:solidFill>
            </a:ln>
          </c:spPr>
          <c:marker>
            <c:symbol val="none"/>
          </c:marker>
          <c:cat>
            <c:strRef>
              <c:f>Extra!$C$44:$CO$44</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Extra!$C$46:$CO$46</c:f>
              <c:numCache>
                <c:formatCode>General</c:formatCode>
                <c:ptCount val="91"/>
                <c:pt idx="0">
                  <c:v>0</c:v>
                </c:pt>
                <c:pt idx="1">
                  <c:v>0</c:v>
                </c:pt>
                <c:pt idx="2">
                  <c:v>0</c:v>
                </c:pt>
                <c:pt idx="3">
                  <c:v>0</c:v>
                </c:pt>
                <c:pt idx="4">
                  <c:v>1500.050243564127</c:v>
                </c:pt>
                <c:pt idx="5">
                  <c:v>3151.943118943936</c:v>
                </c:pt>
                <c:pt idx="6">
                  <c:v>4828.4917357836821</c:v>
                </c:pt>
                <c:pt idx="7">
                  <c:v>6510.9833642092526</c:v>
                </c:pt>
                <c:pt idx="8">
                  <c:v>8052.3452704750471</c:v>
                </c:pt>
                <c:pt idx="9">
                  <c:v>9525.1024439301491</c:v>
                </c:pt>
                <c:pt idx="10">
                  <c:v>11257.38465554679</c:v>
                </c:pt>
                <c:pt idx="11">
                  <c:v>12908.430258698039</c:v>
                </c:pt>
                <c:pt idx="12">
                  <c:v>16038.803964456571</c:v>
                </c:pt>
                <c:pt idx="13">
                  <c:v>20326.928447206279</c:v>
                </c:pt>
                <c:pt idx="14">
                  <c:v>27311.237136520569</c:v>
                </c:pt>
                <c:pt idx="15">
                  <c:v>36375.406912307371</c:v>
                </c:pt>
                <c:pt idx="16">
                  <c:v>51298.299055454903</c:v>
                </c:pt>
                <c:pt idx="17">
                  <c:v>69503.953080933716</c:v>
                </c:pt>
                <c:pt idx="18">
                  <c:v>93494.453502225399</c:v>
                </c:pt>
                <c:pt idx="19">
                  <c:v>120446.9190246267</c:v>
                </c:pt>
                <c:pt idx="20">
                  <c:v>152145.612130708</c:v>
                </c:pt>
                <c:pt idx="21">
                  <c:v>183820.5411334493</c:v>
                </c:pt>
                <c:pt idx="22">
                  <c:v>218693.10806882699</c:v>
                </c:pt>
                <c:pt idx="23">
                  <c:v>257471.6519769392</c:v>
                </c:pt>
                <c:pt idx="24">
                  <c:v>301943.20990669337</c:v>
                </c:pt>
                <c:pt idx="25">
                  <c:v>353677.80056419992</c:v>
                </c:pt>
                <c:pt idx="26">
                  <c:v>407129.35132708342</c:v>
                </c:pt>
                <c:pt idx="27">
                  <c:v>464313.9561755762</c:v>
                </c:pt>
                <c:pt idx="28">
                  <c:v>522332.3138072695</c:v>
                </c:pt>
                <c:pt idx="29">
                  <c:v>575846.04457508214</c:v>
                </c:pt>
                <c:pt idx="30">
                  <c:v>623737.3827122387</c:v>
                </c:pt>
                <c:pt idx="31">
                  <c:v>673500.79687796929</c:v>
                </c:pt>
                <c:pt idx="32">
                  <c:v>718984.51588825381</c:v>
                </c:pt>
                <c:pt idx="33">
                  <c:v>762306.32522201305</c:v>
                </c:pt>
                <c:pt idx="34">
                  <c:v>802195.10214875068</c:v>
                </c:pt>
                <c:pt idx="35">
                  <c:v>839514.66852231999</c:v>
                </c:pt>
                <c:pt idx="36">
                  <c:v>869116.49033819977</c:v>
                </c:pt>
                <c:pt idx="37">
                  <c:v>893356.54450718302</c:v>
                </c:pt>
                <c:pt idx="38">
                  <c:v>913226.24246420059</c:v>
                </c:pt>
                <c:pt idx="39">
                  <c:v>931361.00676830788</c:v>
                </c:pt>
                <c:pt idx="40">
                  <c:v>944923.85267926217</c:v>
                </c:pt>
                <c:pt idx="41">
                  <c:v>962218.62145253457</c:v>
                </c:pt>
                <c:pt idx="42">
                  <c:v>975025.61393934523</c:v>
                </c:pt>
                <c:pt idx="43">
                  <c:v>981039.2682657754</c:v>
                </c:pt>
                <c:pt idx="44">
                  <c:v>987128.88761149277</c:v>
                </c:pt>
                <c:pt idx="45">
                  <c:v>995053.05671936437</c:v>
                </c:pt>
                <c:pt idx="46">
                  <c:v>1004781.92970406</c:v>
                </c:pt>
                <c:pt idx="47">
                  <c:v>1025215.61489009</c:v>
                </c:pt>
                <c:pt idx="48">
                  <c:v>1048774.3106281101</c:v>
                </c:pt>
                <c:pt idx="49">
                  <c:v>1067563.6639294899</c:v>
                </c:pt>
                <c:pt idx="50">
                  <c:v>1072529.7315998001</c:v>
                </c:pt>
                <c:pt idx="51">
                  <c:v>1071345.62706268</c:v>
                </c:pt>
                <c:pt idx="52">
                  <c:v>1055035.1645690401</c:v>
                </c:pt>
                <c:pt idx="53">
                  <c:v>1047149.2926443201</c:v>
                </c:pt>
                <c:pt idx="54">
                  <c:v>1051730.89920669</c:v>
                </c:pt>
                <c:pt idx="55">
                  <c:v>1072315.3373434001</c:v>
                </c:pt>
                <c:pt idx="56">
                  <c:v>1080098.1714063101</c:v>
                </c:pt>
                <c:pt idx="57">
                  <c:v>1084539.57254752</c:v>
                </c:pt>
                <c:pt idx="58">
                  <c:v>1047503.17380054</c:v>
                </c:pt>
                <c:pt idx="59">
                  <c:v>972600.09732132929</c:v>
                </c:pt>
                <c:pt idx="60">
                  <c:v>868811.65211239737</c:v>
                </c:pt>
                <c:pt idx="61">
                  <c:v>769174.47826975002</c:v>
                </c:pt>
                <c:pt idx="62">
                  <c:v>674241.1957098617</c:v>
                </c:pt>
                <c:pt idx="63">
                  <c:v>593414.75864295568</c:v>
                </c:pt>
                <c:pt idx="64">
                  <c:v>545174.2118970172</c:v>
                </c:pt>
                <c:pt idx="65">
                  <c:v>490456.03993078409</c:v>
                </c:pt>
                <c:pt idx="66">
                  <c:v>448840.84599054483</c:v>
                </c:pt>
                <c:pt idx="67">
                  <c:v>400993.35175290052</c:v>
                </c:pt>
                <c:pt idx="68">
                  <c:v>365099.62062669871</c:v>
                </c:pt>
                <c:pt idx="69">
                  <c:v>337247.88048042572</c:v>
                </c:pt>
                <c:pt idx="70">
                  <c:v>323594.54183969251</c:v>
                </c:pt>
                <c:pt idx="71">
                  <c:v>307083.55407507397</c:v>
                </c:pt>
                <c:pt idx="72">
                  <c:v>296639.07153018122</c:v>
                </c:pt>
                <c:pt idx="73">
                  <c:v>284780.04834274092</c:v>
                </c:pt>
                <c:pt idx="74">
                  <c:v>268136.9713939263</c:v>
                </c:pt>
                <c:pt idx="75">
                  <c:v>251180.59293849961</c:v>
                </c:pt>
                <c:pt idx="76">
                  <c:v>235022.758946919</c:v>
                </c:pt>
                <c:pt idx="77">
                  <c:v>220747.6552713346</c:v>
                </c:pt>
                <c:pt idx="78">
                  <c:v>205342.26451248399</c:v>
                </c:pt>
                <c:pt idx="79">
                  <c:v>194267.062951742</c:v>
                </c:pt>
                <c:pt idx="80">
                  <c:v>182360.25275701619</c:v>
                </c:pt>
                <c:pt idx="81">
                  <c:v>170436.847088026</c:v>
                </c:pt>
                <c:pt idx="82">
                  <c:v>157886.55301513831</c:v>
                </c:pt>
                <c:pt idx="83">
                  <c:v>144620.2017463918</c:v>
                </c:pt>
                <c:pt idx="84">
                  <c:v>130012.5962725607</c:v>
                </c:pt>
                <c:pt idx="85">
                  <c:v>114135.1961521496</c:v>
                </c:pt>
                <c:pt idx="86">
                  <c:v>97946.362956693934</c:v>
                </c:pt>
                <c:pt idx="87">
                  <c:v>87008.753076924768</c:v>
                </c:pt>
                <c:pt idx="88">
                  <c:v>77060.367772419617</c:v>
                </c:pt>
                <c:pt idx="89">
                  <c:v>67111.982467914568</c:v>
                </c:pt>
                <c:pt idx="90">
                  <c:v>57163.597163409577</c:v>
                </c:pt>
              </c:numCache>
            </c:numRef>
          </c:val>
          <c:smooth val="0"/>
          <c:extLst>
            <c:ext xmlns:c16="http://schemas.microsoft.com/office/drawing/2014/chart" uri="{C3380CC4-5D6E-409C-BE32-E72D297353CC}">
              <c16:uniqueId val="{00000001-4E33-4ABD-98A6-F2473DF1EB54}"/>
            </c:ext>
          </c:extLst>
        </c:ser>
        <c:dLbls>
          <c:showLegendKey val="0"/>
          <c:showVal val="0"/>
          <c:showCatName val="0"/>
          <c:showSerName val="0"/>
          <c:showPercent val="0"/>
          <c:showBubbleSize val="0"/>
        </c:dLbls>
        <c:smooth val="0"/>
        <c:axId val="559850464"/>
        <c:axId val="559852424"/>
      </c:lineChart>
      <c:catAx>
        <c:axId val="559850464"/>
        <c:scaling>
          <c:orientation val="minMax"/>
        </c:scaling>
        <c:delete val="0"/>
        <c:axPos val="b"/>
        <c:numFmt formatCode="General" sourceLinked="0"/>
        <c:majorTickMark val="none"/>
        <c:minorTickMark val="none"/>
        <c:tickLblPos val="nextTo"/>
        <c:crossAx val="559852424"/>
        <c:crosses val="autoZero"/>
        <c:auto val="1"/>
        <c:lblAlgn val="ctr"/>
        <c:lblOffset val="100"/>
        <c:noMultiLvlLbl val="0"/>
      </c:catAx>
      <c:valAx>
        <c:axId val="559852424"/>
        <c:scaling>
          <c:orientation val="minMax"/>
        </c:scaling>
        <c:delete val="0"/>
        <c:axPos val="l"/>
        <c:majorGridlines>
          <c:spPr>
            <a:ln>
              <a:solidFill>
                <a:schemeClr val="tx1">
                  <a:lumMod val="50000"/>
                  <a:lumOff val="50000"/>
                </a:schemeClr>
              </a:solidFill>
            </a:ln>
          </c:spPr>
        </c:majorGridlines>
        <c:numFmt formatCode="General" sourceLinked="1"/>
        <c:majorTickMark val="none"/>
        <c:minorTickMark val="none"/>
        <c:tickLblPos val="nextTo"/>
        <c:spPr>
          <a:ln w="9525">
            <a:noFill/>
          </a:ln>
        </c:spPr>
        <c:crossAx val="559850464"/>
        <c:crosses val="autoZero"/>
        <c:crossBetween val="between"/>
        <c:dispUnits>
          <c:builtInUnit val="thousands"/>
          <c:dispUnitsLbl/>
        </c:dispUnits>
      </c:valAx>
    </c:plotArea>
    <c:legend>
      <c:legendPos val="b"/>
      <c:overlay val="0"/>
    </c:legend>
    <c:plotVisOnly val="1"/>
    <c:dispBlanksAs val="gap"/>
    <c:showDLblsOverMax val="0"/>
  </c:chart>
  <c:spPr>
    <a:solidFill>
      <a:schemeClr val="tx2">
        <a:lumMod val="25000"/>
        <a:lumOff val="75000"/>
      </a:schemeClr>
    </a:solidFill>
    <a:ln>
      <a:noFill/>
    </a:ln>
  </c:spPr>
  <c:txPr>
    <a:bodyPr/>
    <a:lstStyle/>
    <a:p>
      <a:pPr>
        <a:defRPr sz="1200"/>
      </a:pPr>
      <a:endParaRPr lang="en-NG"/>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GB"/>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manualLayout>
          <c:layoutTarget val="inner"/>
          <c:xMode val="edge"/>
          <c:yMode val="edge"/>
          <c:x val="9.313534919125363E-2"/>
          <c:y val="4.7783377077865258E-2"/>
          <c:w val="0.89485437475809648"/>
          <c:h val="0.76199982502187225"/>
        </c:manualLayout>
      </c:layout>
      <c:lineChart>
        <c:grouping val="standard"/>
        <c:varyColors val="0"/>
        <c:ser>
          <c:idx val="0"/>
          <c:order val="0"/>
          <c:tx>
            <c:strRef>
              <c:f>'Per capita '!$A$63</c:f>
              <c:strCache>
                <c:ptCount val="1"/>
                <c:pt idx="0">
                  <c:v>Consumption</c:v>
                </c:pt>
              </c:strCache>
            </c:strRef>
          </c:tx>
          <c:spPr>
            <a:ln w="38100" cap="rnd">
              <a:solidFill>
                <a:srgbClr val="FF0000"/>
              </a:solidFill>
              <a:round/>
            </a:ln>
            <a:effectLst/>
          </c:spPr>
          <c:marker>
            <c:symbol val="none"/>
          </c:marker>
          <c:cat>
            <c:strRef>
              <c:f>'Per capita '!$B$61:$CN$61</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'Per capita '!$B$63:$CN$63</c:f>
              <c:numCache>
                <c:formatCode>#,##0.0000_ </c:formatCode>
                <c:ptCount val="91"/>
                <c:pt idx="0">
                  <c:v>0.352055138652832</c:v>
                </c:pt>
                <c:pt idx="1">
                  <c:v>0.36466557536237576</c:v>
                </c:pt>
                <c:pt idx="2">
                  <c:v>0.37727601207191952</c:v>
                </c:pt>
                <c:pt idx="3">
                  <c:v>0.39447115960067458</c:v>
                </c:pt>
                <c:pt idx="4">
                  <c:v>0.41554643592549345</c:v>
                </c:pt>
                <c:pt idx="5">
                  <c:v>0.4418335520491129</c:v>
                </c:pt>
                <c:pt idx="6">
                  <c:v>0.47254391056571149</c:v>
                </c:pt>
                <c:pt idx="7">
                  <c:v>0.49415098266453605</c:v>
                </c:pt>
                <c:pt idx="8">
                  <c:v>0.53174597033419979</c:v>
                </c:pt>
                <c:pt idx="9">
                  <c:v>0.55922600970096514</c:v>
                </c:pt>
                <c:pt idx="10">
                  <c:v>0.59253511926019065</c:v>
                </c:pt>
                <c:pt idx="11">
                  <c:v>0.62738677076867744</c:v>
                </c:pt>
                <c:pt idx="12">
                  <c:v>0.67745014148963933</c:v>
                </c:pt>
                <c:pt idx="13">
                  <c:v>0.69772698034446379</c:v>
                </c:pt>
                <c:pt idx="14">
                  <c:v>0.7246857745747266</c:v>
                </c:pt>
                <c:pt idx="15">
                  <c:v>0.77169632258836296</c:v>
                </c:pt>
                <c:pt idx="16">
                  <c:v>0.78199357089350419</c:v>
                </c:pt>
                <c:pt idx="17">
                  <c:v>0.83939861083649081</c:v>
                </c:pt>
                <c:pt idx="18">
                  <c:v>0.86342103287986938</c:v>
                </c:pt>
                <c:pt idx="19">
                  <c:v>0.87748624787681495</c:v>
                </c:pt>
                <c:pt idx="20">
                  <c:v>0.91186843873355128</c:v>
                </c:pt>
                <c:pt idx="21">
                  <c:v>0.89305122956182137</c:v>
                </c:pt>
                <c:pt idx="22">
                  <c:v>0.9054812996072068</c:v>
                </c:pt>
                <c:pt idx="23">
                  <c:v>0.92241388145120773</c:v>
                </c:pt>
                <c:pt idx="24">
                  <c:v>0.94241844001085451</c:v>
                </c:pt>
                <c:pt idx="25">
                  <c:v>0.94522559700907061</c:v>
                </c:pt>
                <c:pt idx="26">
                  <c:v>0.95496731725861861</c:v>
                </c:pt>
                <c:pt idx="27">
                  <c:v>0.97464142369286921</c:v>
                </c:pt>
                <c:pt idx="28">
                  <c:v>0.98012762646464313</c:v>
                </c:pt>
                <c:pt idx="29">
                  <c:v>0.97281712643273288</c:v>
                </c:pt>
                <c:pt idx="30">
                  <c:v>0.95521404701249824</c:v>
                </c:pt>
                <c:pt idx="31">
                  <c:v>0.95143921976475143</c:v>
                </c:pt>
                <c:pt idx="32">
                  <c:v>0.95269646235099792</c:v>
                </c:pt>
                <c:pt idx="33">
                  <c:v>0.9445186385325014</c:v>
                </c:pt>
                <c:pt idx="34">
                  <c:v>0.94906234947358759</c:v>
                </c:pt>
                <c:pt idx="35">
                  <c:v>0.949139250010407</c:v>
                </c:pt>
                <c:pt idx="36">
                  <c:v>0.95145518579707311</c:v>
                </c:pt>
                <c:pt idx="37">
                  <c:v>0.95633859579318181</c:v>
                </c:pt>
                <c:pt idx="38">
                  <c:v>0.95603584803525921</c:v>
                </c:pt>
                <c:pt idx="39">
                  <c:v>0.95551071137180033</c:v>
                </c:pt>
                <c:pt idx="40">
                  <c:v>0.95456474548152648</c:v>
                </c:pt>
                <c:pt idx="41">
                  <c:v>0.95267702445156865</c:v>
                </c:pt>
                <c:pt idx="42">
                  <c:v>0.94959329763269618</c:v>
                </c:pt>
                <c:pt idx="43">
                  <c:v>0.94574464907225031</c:v>
                </c:pt>
                <c:pt idx="44">
                  <c:v>0.9464871121395283</c:v>
                </c:pt>
                <c:pt idx="45">
                  <c:v>0.94831996937484941</c:v>
                </c:pt>
                <c:pt idx="46">
                  <c:v>0.95127510076410882</c:v>
                </c:pt>
                <c:pt idx="47">
                  <c:v>0.95501360775473321</c:v>
                </c:pt>
                <c:pt idx="48">
                  <c:v>0.95857075790639801</c:v>
                </c:pt>
                <c:pt idx="49">
                  <c:v>0.9582188203334624</c:v>
                </c:pt>
                <c:pt idx="50">
                  <c:v>0.95659546194363265</c:v>
                </c:pt>
                <c:pt idx="51">
                  <c:v>0.95349079215086574</c:v>
                </c:pt>
                <c:pt idx="52">
                  <c:v>0.95098123381825905</c:v>
                </c:pt>
                <c:pt idx="53">
                  <c:v>0.94795673841909434</c:v>
                </c:pt>
                <c:pt idx="54">
                  <c:v>0.94510687998760101</c:v>
                </c:pt>
                <c:pt idx="55">
                  <c:v>0.94233058299762551</c:v>
                </c:pt>
                <c:pt idx="56">
                  <c:v>0.93905267735360931</c:v>
                </c:pt>
                <c:pt idx="57">
                  <c:v>0.9339707175141011</c:v>
                </c:pt>
                <c:pt idx="58">
                  <c:v>0.92923523990829016</c:v>
                </c:pt>
                <c:pt idx="59">
                  <c:v>0.92235235971117435</c:v>
                </c:pt>
                <c:pt idx="60">
                  <c:v>0.92012029688060293</c:v>
                </c:pt>
                <c:pt idx="61">
                  <c:v>0.91537688176659626</c:v>
                </c:pt>
                <c:pt idx="62">
                  <c:v>0.91516568587849267</c:v>
                </c:pt>
                <c:pt idx="63">
                  <c:v>0.91501108509155193</c:v>
                </c:pt>
                <c:pt idx="64">
                  <c:v>0.91253581525230676</c:v>
                </c:pt>
                <c:pt idx="65">
                  <c:v>0.91019599924191386</c:v>
                </c:pt>
                <c:pt idx="66">
                  <c:v>0.90799095019333731</c:v>
                </c:pt>
                <c:pt idx="67">
                  <c:v>0.90539973047606159</c:v>
                </c:pt>
                <c:pt idx="68">
                  <c:v>0.90395534768094432</c:v>
                </c:pt>
                <c:pt idx="69">
                  <c:v>0.90232800793698131</c:v>
                </c:pt>
                <c:pt idx="70">
                  <c:v>0.89983340796545397</c:v>
                </c:pt>
                <c:pt idx="71">
                  <c:v>0.89565576407408576</c:v>
                </c:pt>
                <c:pt idx="72">
                  <c:v>0.89050876874056839</c:v>
                </c:pt>
                <c:pt idx="73">
                  <c:v>0.88415289030208655</c:v>
                </c:pt>
                <c:pt idx="74">
                  <c:v>0.8726877982495812</c:v>
                </c:pt>
                <c:pt idx="75">
                  <c:v>0.85980431949696823</c:v>
                </c:pt>
                <c:pt idx="76">
                  <c:v>0.84895459429369635</c:v>
                </c:pt>
                <c:pt idx="77">
                  <c:v>0.83252910381756617</c:v>
                </c:pt>
                <c:pt idx="78">
                  <c:v>0.82236843889348943</c:v>
                </c:pt>
                <c:pt idx="79">
                  <c:v>0.80656820024597198</c:v>
                </c:pt>
                <c:pt idx="80">
                  <c:v>0.80354611695915978</c:v>
                </c:pt>
                <c:pt idx="81">
                  <c:v>0.80482170105441764</c:v>
                </c:pt>
                <c:pt idx="82">
                  <c:v>0.80396670786060243</c:v>
                </c:pt>
                <c:pt idx="83">
                  <c:v>0.8039667078606022</c:v>
                </c:pt>
                <c:pt idx="84">
                  <c:v>0.80311089107696976</c:v>
                </c:pt>
                <c:pt idx="85">
                  <c:v>0.80311089107696965</c:v>
                </c:pt>
                <c:pt idx="86">
                  <c:v>0.80311089107696954</c:v>
                </c:pt>
                <c:pt idx="87">
                  <c:v>0.80010844689427085</c:v>
                </c:pt>
                <c:pt idx="88">
                  <c:v>0.80010844689427085</c:v>
                </c:pt>
                <c:pt idx="89">
                  <c:v>0.80010844689427085</c:v>
                </c:pt>
                <c:pt idx="90">
                  <c:v>0.80010844689427085</c:v>
                </c:pt>
              </c:numCache>
            </c:numRef>
          </c:val>
          <c:smooth val="0"/>
          <c:extLst>
            <c:ext xmlns:c16="http://schemas.microsoft.com/office/drawing/2014/chart" uri="{C3380CC4-5D6E-409C-BE32-E72D297353CC}">
              <c16:uniqueId val="{00000000-5E60-495F-82E8-F08699406B03}"/>
            </c:ext>
          </c:extLst>
        </c:ser>
        <c:ser>
          <c:idx val="1"/>
          <c:order val="1"/>
          <c:tx>
            <c:strRef>
              <c:f>'Per capita '!$A$64</c:f>
              <c:strCache>
                <c:ptCount val="1"/>
                <c:pt idx="0">
                  <c:v>Labor Income</c:v>
                </c:pt>
              </c:strCache>
            </c:strRef>
          </c:tx>
          <c:spPr>
            <a:ln w="38100" cap="rnd">
              <a:solidFill>
                <a:srgbClr val="7030A0"/>
              </a:solidFill>
              <a:round/>
            </a:ln>
            <a:effectLst/>
          </c:spPr>
          <c:marker>
            <c:symbol val="none"/>
          </c:marker>
          <c:cat>
            <c:strRef>
              <c:f>'Per capita '!$B$61:$CN$61</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'Per capita '!$B$64:$CN$64</c:f>
              <c:numCache>
                <c:formatCode>#,##0.0000_ </c:formatCode>
                <c:ptCount val="91"/>
                <c:pt idx="0">
                  <c:v>0</c:v>
                </c:pt>
                <c:pt idx="1">
                  <c:v>0</c:v>
                </c:pt>
                <c:pt idx="2">
                  <c:v>0</c:v>
                </c:pt>
                <c:pt idx="3">
                  <c:v>2.1864880651708521E-3</c:v>
                </c:pt>
                <c:pt idx="4">
                  <c:v>6.7178965240905948E-3</c:v>
                </c:pt>
                <c:pt idx="5">
                  <c:v>1.1482210871814258E-2</c:v>
                </c:pt>
                <c:pt idx="6">
                  <c:v>1.7190792086622608E-2</c:v>
                </c:pt>
                <c:pt idx="7">
                  <c:v>2.226111057998717E-2</c:v>
                </c:pt>
                <c:pt idx="8">
                  <c:v>2.7246040337735592E-2</c:v>
                </c:pt>
                <c:pt idx="9">
                  <c:v>3.1370814387007145E-2</c:v>
                </c:pt>
                <c:pt idx="10">
                  <c:v>3.6394251350267075E-2</c:v>
                </c:pt>
                <c:pt idx="11">
                  <c:v>4.0540223561489418E-2</c:v>
                </c:pt>
                <c:pt idx="12">
                  <c:v>4.885842197722147E-2</c:v>
                </c:pt>
                <c:pt idx="13">
                  <c:v>6.055787118572168E-2</c:v>
                </c:pt>
                <c:pt idx="14">
                  <c:v>7.8736554909073678E-2</c:v>
                </c:pt>
                <c:pt idx="15">
                  <c:v>0.10196772838969941</c:v>
                </c:pt>
                <c:pt idx="16">
                  <c:v>0.13229321482339412</c:v>
                </c:pt>
                <c:pt idx="17">
                  <c:v>0.16582411197451538</c:v>
                </c:pt>
                <c:pt idx="18">
                  <c:v>0.21203906579431947</c:v>
                </c:pt>
                <c:pt idx="19">
                  <c:v>0.26138632828777375</c:v>
                </c:pt>
                <c:pt idx="20">
                  <c:v>0.31975995640528199</c:v>
                </c:pt>
                <c:pt idx="21">
                  <c:v>0.3818253320537035</c:v>
                </c:pt>
                <c:pt idx="22">
                  <c:v>0.44799061156720787</c:v>
                </c:pt>
                <c:pt idx="23">
                  <c:v>0.49726548280182536</c:v>
                </c:pt>
                <c:pt idx="24">
                  <c:v>0.53544284041999834</c:v>
                </c:pt>
                <c:pt idx="25">
                  <c:v>0.5654493352554818</c:v>
                </c:pt>
                <c:pt idx="26">
                  <c:v>0.58456574859917487</c:v>
                </c:pt>
                <c:pt idx="27">
                  <c:v>0.59766469890256924</c:v>
                </c:pt>
                <c:pt idx="28">
                  <c:v>0.6174707212833086</c:v>
                </c:pt>
                <c:pt idx="29">
                  <c:v>0.65186375930691975</c:v>
                </c:pt>
                <c:pt idx="30">
                  <c:v>0.68720905644944841</c:v>
                </c:pt>
                <c:pt idx="31">
                  <c:v>0.72750666302267009</c:v>
                </c:pt>
                <c:pt idx="32">
                  <c:v>0.77381533388406121</c:v>
                </c:pt>
                <c:pt idx="33">
                  <c:v>0.82925930165379846</c:v>
                </c:pt>
                <c:pt idx="34">
                  <c:v>0.87696107896935538</c:v>
                </c:pt>
                <c:pt idx="35">
                  <c:v>0.92349220535637855</c:v>
                </c:pt>
                <c:pt idx="36">
                  <c:v>0.97618557234412184</c:v>
                </c:pt>
                <c:pt idx="37">
                  <c:v>1.0101914013327202</c:v>
                </c:pt>
                <c:pt idx="38">
                  <c:v>1.0378351082027431</c:v>
                </c:pt>
                <c:pt idx="39">
                  <c:v>1.0543408420616194</c:v>
                </c:pt>
                <c:pt idx="40">
                  <c:v>1.0714723387071361</c:v>
                </c:pt>
                <c:pt idx="41">
                  <c:v>1.0740022151633528</c:v>
                </c:pt>
                <c:pt idx="42">
                  <c:v>1.0844027493327195</c:v>
                </c:pt>
                <c:pt idx="43">
                  <c:v>1.0940410264240286</c:v>
                </c:pt>
                <c:pt idx="44">
                  <c:v>1.1079935097828841</c:v>
                </c:pt>
                <c:pt idx="45">
                  <c:v>1.1185035536588179</c:v>
                </c:pt>
                <c:pt idx="46">
                  <c:v>1.1291732135657164</c:v>
                </c:pt>
                <c:pt idx="47">
                  <c:v>1.1365181904721231</c:v>
                </c:pt>
                <c:pt idx="48">
                  <c:v>1.1417873253380446</c:v>
                </c:pt>
                <c:pt idx="49">
                  <c:v>1.1453093142782595</c:v>
                </c:pt>
                <c:pt idx="50">
                  <c:v>1.1466920496804529</c:v>
                </c:pt>
                <c:pt idx="51">
                  <c:v>1.1419808853168198</c:v>
                </c:pt>
                <c:pt idx="52">
                  <c:v>1.134389585692696</c:v>
                </c:pt>
                <c:pt idx="53">
                  <c:v>1.1208081514898531</c:v>
                </c:pt>
                <c:pt idx="54">
                  <c:v>1.1068688830308029</c:v>
                </c:pt>
                <c:pt idx="55">
                  <c:v>1.0967156389065311</c:v>
                </c:pt>
                <c:pt idx="56">
                  <c:v>1.0774943692735353</c:v>
                </c:pt>
                <c:pt idx="57">
                  <c:v>1.0432466974865229</c:v>
                </c:pt>
                <c:pt idx="58">
                  <c:v>0.99317098032006512</c:v>
                </c:pt>
                <c:pt idx="59">
                  <c:v>0.90937531951869011</c:v>
                </c:pt>
                <c:pt idx="60">
                  <c:v>0.7808709622184129</c:v>
                </c:pt>
                <c:pt idx="61">
                  <c:v>0.68549871581285637</c:v>
                </c:pt>
                <c:pt idx="62">
                  <c:v>0.59852185084345488</c:v>
                </c:pt>
                <c:pt idx="63">
                  <c:v>0.56218272945885117</c:v>
                </c:pt>
                <c:pt idx="64">
                  <c:v>0.58261892190799436</c:v>
                </c:pt>
                <c:pt idx="65">
                  <c:v>0.60030026671733239</c:v>
                </c:pt>
                <c:pt idx="66">
                  <c:v>0.61982305446741859</c:v>
                </c:pt>
                <c:pt idx="67">
                  <c:v>0.6311236567606997</c:v>
                </c:pt>
                <c:pt idx="68">
                  <c:v>0.63583846463998561</c:v>
                </c:pt>
                <c:pt idx="69">
                  <c:v>0.63287245173941031</c:v>
                </c:pt>
                <c:pt idx="70">
                  <c:v>0.44590233214123981</c:v>
                </c:pt>
                <c:pt idx="71">
                  <c:v>0.44290202878176915</c:v>
                </c:pt>
                <c:pt idx="72">
                  <c:v>0.43363613759174424</c:v>
                </c:pt>
                <c:pt idx="73">
                  <c:v>0.42068371142593408</c:v>
                </c:pt>
                <c:pt idx="74">
                  <c:v>0.41446065569727497</c:v>
                </c:pt>
                <c:pt idx="75">
                  <c:v>0.40807978178359638</c:v>
                </c:pt>
                <c:pt idx="76">
                  <c:v>0.40268680362414089</c:v>
                </c:pt>
                <c:pt idx="77">
                  <c:v>0.39568178952643174</c:v>
                </c:pt>
                <c:pt idx="78">
                  <c:v>0.39880028072238533</c:v>
                </c:pt>
                <c:pt idx="79">
                  <c:v>0.39392592192581299</c:v>
                </c:pt>
                <c:pt idx="80">
                  <c:v>0.39100753295864588</c:v>
                </c:pt>
                <c:pt idx="81">
                  <c:v>0.38577555215543924</c:v>
                </c:pt>
                <c:pt idx="82">
                  <c:v>0.36867670853240464</c:v>
                </c:pt>
                <c:pt idx="83">
                  <c:v>0.34860673058446817</c:v>
                </c:pt>
                <c:pt idx="84">
                  <c:v>0.31640154494455069</c:v>
                </c:pt>
                <c:pt idx="85">
                  <c:v>0.28371179119530099</c:v>
                </c:pt>
                <c:pt idx="86">
                  <c:v>0.24798084120819999</c:v>
                </c:pt>
                <c:pt idx="87">
                  <c:v>0.20990570726898078</c:v>
                </c:pt>
                <c:pt idx="88">
                  <c:v>0.18553436453705102</c:v>
                </c:pt>
                <c:pt idx="89">
                  <c:v>0.16898387911315307</c:v>
                </c:pt>
                <c:pt idx="90">
                  <c:v>0.15243339368925696</c:v>
                </c:pt>
              </c:numCache>
            </c:numRef>
          </c:val>
          <c:smooth val="0"/>
          <c:extLst>
            <c:ext xmlns:c16="http://schemas.microsoft.com/office/drawing/2014/chart" uri="{C3380CC4-5D6E-409C-BE32-E72D297353CC}">
              <c16:uniqueId val="{00000001-5E60-495F-82E8-F08699406B03}"/>
            </c:ext>
          </c:extLst>
        </c:ser>
        <c:dLbls>
          <c:showLegendKey val="0"/>
          <c:showVal val="0"/>
          <c:showCatName val="0"/>
          <c:showSerName val="0"/>
          <c:showPercent val="0"/>
          <c:showBubbleSize val="0"/>
        </c:dLbls>
        <c:smooth val="0"/>
        <c:axId val="476743848"/>
        <c:axId val="476749336"/>
      </c:lineChart>
      <c:catAx>
        <c:axId val="476743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NG"/>
          </a:p>
        </c:txPr>
        <c:crossAx val="476749336"/>
        <c:crosses val="autoZero"/>
        <c:auto val="1"/>
        <c:lblAlgn val="ctr"/>
        <c:lblOffset val="100"/>
        <c:noMultiLvlLbl val="0"/>
      </c:catAx>
      <c:valAx>
        <c:axId val="476749336"/>
        <c:scaling>
          <c:orientation val="minMax"/>
        </c:scaling>
        <c:delete val="0"/>
        <c:axPos val="l"/>
        <c:majorGridlines>
          <c:spPr>
            <a:ln w="9525" cap="flat" cmpd="sng" algn="ctr">
              <a:solidFill>
                <a:schemeClr val="tx1">
                  <a:lumMod val="50000"/>
                  <a:lumOff val="50000"/>
                </a:schemeClr>
              </a:solidFill>
              <a:round/>
            </a:ln>
            <a:effectLst/>
          </c:spPr>
        </c:majorGridlines>
        <c:numFmt formatCode="#,##0.0000_ "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NG"/>
          </a:p>
        </c:txPr>
        <c:crossAx val="476743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NG"/>
        </a:p>
      </c:txPr>
    </c:legend>
    <c:plotVisOnly val="1"/>
    <c:dispBlanksAs val="gap"/>
    <c:showDLblsOverMax val="0"/>
  </c:chart>
  <c:spPr>
    <a:solidFill>
      <a:schemeClr val="accent1">
        <a:lumMod val="40000"/>
        <a:lumOff val="60000"/>
      </a:schemeClr>
    </a:solidFill>
    <a:ln>
      <a:solidFill>
        <a:srgbClr val="00B050"/>
      </a:solidFill>
    </a:ln>
    <a:effectLst/>
  </c:spPr>
  <c:txPr>
    <a:bodyPr/>
    <a:lstStyle/>
    <a:p>
      <a:pPr>
        <a:defRPr sz="1200"/>
      </a:pPr>
      <a:endParaRPr lang="en-NG"/>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LCD!$A$13</c:f>
              <c:strCache>
                <c:ptCount val="1"/>
                <c:pt idx="0">
                  <c:v>Consumption</c:v>
                </c:pt>
              </c:strCache>
            </c:strRef>
          </c:tx>
          <c:spPr>
            <a:ln w="38100" cap="rnd">
              <a:solidFill>
                <a:srgbClr val="C00000"/>
              </a:solidFill>
              <a:prstDash val="solid"/>
              <a:round/>
            </a:ln>
            <a:effectLst/>
          </c:spPr>
          <c:marker>
            <c:symbol val="none"/>
          </c:marker>
          <c:cat>
            <c:strRef>
              <c:f>LCD!$B$12:$CN$12</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LCD!$B$13:$CN$13</c:f>
              <c:numCache>
                <c:formatCode>0.0</c:formatCode>
                <c:ptCount val="91"/>
                <c:pt idx="0">
                  <c:v>527.31223477973424</c:v>
                </c:pt>
                <c:pt idx="1">
                  <c:v>542.22368436400598</c:v>
                </c:pt>
                <c:pt idx="2">
                  <c:v>557.13513394828067</c:v>
                </c:pt>
                <c:pt idx="3">
                  <c:v>772.14288975401178</c:v>
                </c:pt>
                <c:pt idx="4">
                  <c:v>837.66263866066663</c:v>
                </c:pt>
                <c:pt idx="5">
                  <c:v>846.57449339056052</c:v>
                </c:pt>
                <c:pt idx="6">
                  <c:v>893.4923546715122</c:v>
                </c:pt>
                <c:pt idx="7">
                  <c:v>1034.2794811629385</c:v>
                </c:pt>
                <c:pt idx="8">
                  <c:v>949.2047013068767</c:v>
                </c:pt>
                <c:pt idx="9">
                  <c:v>1014.9324875592398</c:v>
                </c:pt>
                <c:pt idx="10">
                  <c:v>1093.5842209126251</c:v>
                </c:pt>
                <c:pt idx="11">
                  <c:v>999.32951760247761</c:v>
                </c:pt>
                <c:pt idx="12">
                  <c:v>1120.5974019435982</c:v>
                </c:pt>
                <c:pt idx="13">
                  <c:v>1249.13521640932</c:v>
                </c:pt>
                <c:pt idx="14">
                  <c:v>1174.2389912836986</c:v>
                </c:pt>
                <c:pt idx="15">
                  <c:v>1247.9089164213146</c:v>
                </c:pt>
                <c:pt idx="16">
                  <c:v>1380.6694997628158</c:v>
                </c:pt>
                <c:pt idx="17">
                  <c:v>1345.6669993450901</c:v>
                </c:pt>
                <c:pt idx="18">
                  <c:v>1339.7615996143829</c:v>
                </c:pt>
                <c:pt idx="19">
                  <c:v>1457.4262281561673</c:v>
                </c:pt>
                <c:pt idx="20">
                  <c:v>1579.1087899402048</c:v>
                </c:pt>
                <c:pt idx="21">
                  <c:v>1545.489437518765</c:v>
                </c:pt>
                <c:pt idx="22">
                  <c:v>1171.9175413505609</c:v>
                </c:pt>
                <c:pt idx="23">
                  <c:v>1221.8019418195786</c:v>
                </c:pt>
                <c:pt idx="24">
                  <c:v>1270.2214540365005</c:v>
                </c:pt>
                <c:pt idx="25">
                  <c:v>1314.1797737537504</c:v>
                </c:pt>
                <c:pt idx="26">
                  <c:v>1369.5365174177789</c:v>
                </c:pt>
                <c:pt idx="27">
                  <c:v>1429.9228785494581</c:v>
                </c:pt>
                <c:pt idx="28">
                  <c:v>1470.0986600678004</c:v>
                </c:pt>
                <c:pt idx="29">
                  <c:v>1500.7052282951838</c:v>
                </c:pt>
                <c:pt idx="30">
                  <c:v>1511.5693209747355</c:v>
                </c:pt>
                <c:pt idx="31">
                  <c:v>1499.3004007025986</c:v>
                </c:pt>
                <c:pt idx="32">
                  <c:v>1509.703910084628</c:v>
                </c:pt>
                <c:pt idx="33">
                  <c:v>1502.0085878041418</c:v>
                </c:pt>
                <c:pt idx="34">
                  <c:v>1509.6641199079938</c:v>
                </c:pt>
                <c:pt idx="35">
                  <c:v>1512.2968231504669</c:v>
                </c:pt>
                <c:pt idx="36">
                  <c:v>1504.7728462642588</c:v>
                </c:pt>
                <c:pt idx="37">
                  <c:v>1489.7124513484216</c:v>
                </c:pt>
                <c:pt idx="38">
                  <c:v>1469.8411870400803</c:v>
                </c:pt>
                <c:pt idx="39">
                  <c:v>1449.0672805571148</c:v>
                </c:pt>
                <c:pt idx="40">
                  <c:v>1434.6228954541618</c:v>
                </c:pt>
                <c:pt idx="41">
                  <c:v>1424.1288249599856</c:v>
                </c:pt>
                <c:pt idx="42">
                  <c:v>1417.8915274879523</c:v>
                </c:pt>
                <c:pt idx="43">
                  <c:v>1422.7294742209708</c:v>
                </c:pt>
                <c:pt idx="44">
                  <c:v>1409.9814723890686</c:v>
                </c:pt>
                <c:pt idx="45">
                  <c:v>1408.1426215057702</c:v>
                </c:pt>
                <c:pt idx="46">
                  <c:v>1408.4684789787154</c:v>
                </c:pt>
                <c:pt idx="47">
                  <c:v>1411.6832914403822</c:v>
                </c:pt>
                <c:pt idx="48">
                  <c:v>1412.2475714866976</c:v>
                </c:pt>
                <c:pt idx="49">
                  <c:v>1416.9771498465925</c:v>
                </c:pt>
                <c:pt idx="50">
                  <c:v>1418.4285766145149</c:v>
                </c:pt>
                <c:pt idx="51">
                  <c:v>1418.9774004466576</c:v>
                </c:pt>
                <c:pt idx="52">
                  <c:v>1417.8174014667575</c:v>
                </c:pt>
                <c:pt idx="53">
                  <c:v>1414.0387458503913</c:v>
                </c:pt>
                <c:pt idx="54">
                  <c:v>1409.7200352364341</c:v>
                </c:pt>
                <c:pt idx="55">
                  <c:v>1404.9168493141437</c:v>
                </c:pt>
                <c:pt idx="56">
                  <c:v>1400.0799589098337</c:v>
                </c:pt>
                <c:pt idx="57">
                  <c:v>1395.8527156265225</c:v>
                </c:pt>
                <c:pt idx="58">
                  <c:v>1392.1878189847989</c:v>
                </c:pt>
                <c:pt idx="59">
                  <c:v>1393.3138601443807</c:v>
                </c:pt>
                <c:pt idx="60">
                  <c:v>1399.3704092777623</c:v>
                </c:pt>
                <c:pt idx="61">
                  <c:v>1406.8791249168485</c:v>
                </c:pt>
                <c:pt idx="62">
                  <c:v>1416.1035381311704</c:v>
                </c:pt>
                <c:pt idx="63">
                  <c:v>1432.7174219216504</c:v>
                </c:pt>
                <c:pt idx="64">
                  <c:v>1440.6170444563081</c:v>
                </c:pt>
                <c:pt idx="65">
                  <c:v>1448.0399689433177</c:v>
                </c:pt>
                <c:pt idx="66">
                  <c:v>1452.8897139262933</c:v>
                </c:pt>
                <c:pt idx="67">
                  <c:v>1455.4438604865456</c:v>
                </c:pt>
                <c:pt idx="68">
                  <c:v>1458.0746922528842</c:v>
                </c:pt>
                <c:pt idx="69">
                  <c:v>1461.893807861238</c:v>
                </c:pt>
                <c:pt idx="70">
                  <c:v>1467.3171891437637</c:v>
                </c:pt>
                <c:pt idx="71">
                  <c:v>1474.039853499982</c:v>
                </c:pt>
                <c:pt idx="72">
                  <c:v>1484.4020268199083</c:v>
                </c:pt>
                <c:pt idx="73">
                  <c:v>1469.3014722682624</c:v>
                </c:pt>
                <c:pt idx="74">
                  <c:v>1450.2166489103574</c:v>
                </c:pt>
                <c:pt idx="75">
                  <c:v>1426.1161762067709</c:v>
                </c:pt>
                <c:pt idx="76">
                  <c:v>1396.1384837386377</c:v>
                </c:pt>
                <c:pt idx="77">
                  <c:v>1376.7479305473091</c:v>
                </c:pt>
                <c:pt idx="78">
                  <c:v>1368.6540111948639</c:v>
                </c:pt>
                <c:pt idx="79">
                  <c:v>1366.1440411286881</c:v>
                </c:pt>
                <c:pt idx="80">
                  <c:v>1364.9632058943143</c:v>
                </c:pt>
                <c:pt idx="81">
                  <c:v>1366.6854001239021</c:v>
                </c:pt>
                <c:pt idx="82">
                  <c:v>1369.6311426638001</c:v>
                </c:pt>
                <c:pt idx="83">
                  <c:v>1367.5952028159063</c:v>
                </c:pt>
                <c:pt idx="84">
                  <c:v>1363.6013777133862</c:v>
                </c:pt>
                <c:pt idx="85">
                  <c:v>1353.6700693870421</c:v>
                </c:pt>
                <c:pt idx="86">
                  <c:v>1336.812181608301</c:v>
                </c:pt>
                <c:pt idx="87">
                  <c:v>1314.9689612714872</c:v>
                </c:pt>
                <c:pt idx="88">
                  <c:v>1299.6830140287245</c:v>
                </c:pt>
                <c:pt idx="89">
                  <c:v>1283.1134151575275</c:v>
                </c:pt>
                <c:pt idx="90">
                  <c:v>1266.5438162863265</c:v>
                </c:pt>
              </c:numCache>
            </c:numRef>
          </c:val>
          <c:smooth val="0"/>
          <c:extLst>
            <c:ext xmlns:c16="http://schemas.microsoft.com/office/drawing/2014/chart" uri="{C3380CC4-5D6E-409C-BE32-E72D297353CC}">
              <c16:uniqueId val="{00000000-5DDD-42D7-B2C0-08BC5030014A}"/>
            </c:ext>
          </c:extLst>
        </c:ser>
        <c:ser>
          <c:idx val="1"/>
          <c:order val="1"/>
          <c:tx>
            <c:strRef>
              <c:f>LCD!$A$14</c:f>
              <c:strCache>
                <c:ptCount val="1"/>
                <c:pt idx="0">
                  <c:v>Labour Income</c:v>
                </c:pt>
              </c:strCache>
            </c:strRef>
          </c:tx>
          <c:spPr>
            <a:ln w="38100" cap="rnd">
              <a:solidFill>
                <a:srgbClr val="7030A0"/>
              </a:solidFill>
              <a:round/>
            </a:ln>
            <a:effectLst/>
          </c:spPr>
          <c:marker>
            <c:symbol val="none"/>
          </c:marker>
          <c:cat>
            <c:strRef>
              <c:f>LCD!$B$12:$CN$12</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LCD!$B$14:$CN$14</c:f>
              <c:numCache>
                <c:formatCode>0.0</c:formatCode>
                <c:ptCount val="91"/>
                <c:pt idx="0">
                  <c:v>0</c:v>
                </c:pt>
                <c:pt idx="1">
                  <c:v>0</c:v>
                </c:pt>
                <c:pt idx="2">
                  <c:v>0</c:v>
                </c:pt>
                <c:pt idx="3">
                  <c:v>0</c:v>
                </c:pt>
                <c:pt idx="4">
                  <c:v>0</c:v>
                </c:pt>
                <c:pt idx="5">
                  <c:v>0</c:v>
                </c:pt>
                <c:pt idx="6">
                  <c:v>0</c:v>
                </c:pt>
                <c:pt idx="7">
                  <c:v>0</c:v>
                </c:pt>
                <c:pt idx="8">
                  <c:v>0</c:v>
                </c:pt>
                <c:pt idx="9">
                  <c:v>0</c:v>
                </c:pt>
                <c:pt idx="10">
                  <c:v>0.58371390227394349</c:v>
                </c:pt>
                <c:pt idx="11">
                  <c:v>10.225502356438868</c:v>
                </c:pt>
                <c:pt idx="12">
                  <c:v>20.619781328891094</c:v>
                </c:pt>
                <c:pt idx="13">
                  <c:v>32.855228013159135</c:v>
                </c:pt>
                <c:pt idx="14">
                  <c:v>65.838310124027686</c:v>
                </c:pt>
                <c:pt idx="15">
                  <c:v>106.27130187850531</c:v>
                </c:pt>
                <c:pt idx="16">
                  <c:v>143.18866088194483</c:v>
                </c:pt>
                <c:pt idx="17">
                  <c:v>207.17514021121627</c:v>
                </c:pt>
                <c:pt idx="18">
                  <c:v>277.17781150870383</c:v>
                </c:pt>
                <c:pt idx="19">
                  <c:v>330.79440410585187</c:v>
                </c:pt>
                <c:pt idx="20">
                  <c:v>409.0677492823711</c:v>
                </c:pt>
                <c:pt idx="21">
                  <c:v>511.9225432329506</c:v>
                </c:pt>
                <c:pt idx="22">
                  <c:v>599.17192006956191</c:v>
                </c:pt>
                <c:pt idx="23">
                  <c:v>705.2901536717568</c:v>
                </c:pt>
                <c:pt idx="24">
                  <c:v>823.7161432901172</c:v>
                </c:pt>
                <c:pt idx="25">
                  <c:v>924.69583411521035</c:v>
                </c:pt>
                <c:pt idx="26">
                  <c:v>998.70758773000091</c:v>
                </c:pt>
                <c:pt idx="27">
                  <c:v>1071.7095466447488</c:v>
                </c:pt>
                <c:pt idx="28">
                  <c:v>1132.9583604191992</c:v>
                </c:pt>
                <c:pt idx="29">
                  <c:v>1178.9115222098494</c:v>
                </c:pt>
                <c:pt idx="30">
                  <c:v>1218.8423524916548</c:v>
                </c:pt>
                <c:pt idx="31">
                  <c:v>1262.5544807751135</c:v>
                </c:pt>
                <c:pt idx="32">
                  <c:v>1299.770740665293</c:v>
                </c:pt>
                <c:pt idx="33">
                  <c:v>1332.7645781245765</c:v>
                </c:pt>
                <c:pt idx="34">
                  <c:v>1364.4612515070837</c:v>
                </c:pt>
                <c:pt idx="35">
                  <c:v>1393.1271345128489</c:v>
                </c:pt>
                <c:pt idx="36">
                  <c:v>1416.4321183155823</c:v>
                </c:pt>
                <c:pt idx="37">
                  <c:v>1434.2103683587268</c:v>
                </c:pt>
                <c:pt idx="38">
                  <c:v>1454.8309944410605</c:v>
                </c:pt>
                <c:pt idx="39">
                  <c:v>1477.1206876923006</c:v>
                </c:pt>
                <c:pt idx="40">
                  <c:v>1494.2998384013642</c:v>
                </c:pt>
                <c:pt idx="41">
                  <c:v>1503.0651506765807</c:v>
                </c:pt>
                <c:pt idx="42">
                  <c:v>1512.5579357214128</c:v>
                </c:pt>
                <c:pt idx="43">
                  <c:v>1516.0732801395648</c:v>
                </c:pt>
                <c:pt idx="44">
                  <c:v>1511.3673264847648</c:v>
                </c:pt>
                <c:pt idx="45">
                  <c:v>1503.7217919291622</c:v>
                </c:pt>
                <c:pt idx="46">
                  <c:v>1497.9807284132298</c:v>
                </c:pt>
                <c:pt idx="47">
                  <c:v>1500.8652436342798</c:v>
                </c:pt>
                <c:pt idx="48">
                  <c:v>1493.3324943342743</c:v>
                </c:pt>
                <c:pt idx="49">
                  <c:v>1495.4854273333824</c:v>
                </c:pt>
                <c:pt idx="50">
                  <c:v>1496.3559592310555</c:v>
                </c:pt>
                <c:pt idx="51">
                  <c:v>1496.8746113341883</c:v>
                </c:pt>
                <c:pt idx="52">
                  <c:v>1490.1894132717214</c:v>
                </c:pt>
                <c:pt idx="53">
                  <c:v>1480.5561230392566</c:v>
                </c:pt>
                <c:pt idx="54">
                  <c:v>1467.173842533635</c:v>
                </c:pt>
                <c:pt idx="55">
                  <c:v>1443.5675567116034</c:v>
                </c:pt>
                <c:pt idx="56">
                  <c:v>1419.9424611520453</c:v>
                </c:pt>
                <c:pt idx="57">
                  <c:v>1391.7797476743772</c:v>
                </c:pt>
                <c:pt idx="58">
                  <c:v>1359.877590921941</c:v>
                </c:pt>
                <c:pt idx="59">
                  <c:v>1315.78577609473</c:v>
                </c:pt>
                <c:pt idx="60">
                  <c:v>1267.9569916793921</c:v>
                </c:pt>
                <c:pt idx="61">
                  <c:v>1209.7884701252583</c:v>
                </c:pt>
                <c:pt idx="62">
                  <c:v>1136.7254338974792</c:v>
                </c:pt>
                <c:pt idx="63">
                  <c:v>1053.0715447118882</c:v>
                </c:pt>
                <c:pt idx="64">
                  <c:v>978.13437063346009</c:v>
                </c:pt>
                <c:pt idx="65">
                  <c:v>907.40604660317615</c:v>
                </c:pt>
                <c:pt idx="66">
                  <c:v>824.94120530270538</c:v>
                </c:pt>
                <c:pt idx="67">
                  <c:v>752.96841384863933</c:v>
                </c:pt>
                <c:pt idx="68">
                  <c:v>687.60830282398842</c:v>
                </c:pt>
                <c:pt idx="69">
                  <c:v>615.89196133594703</c:v>
                </c:pt>
                <c:pt idx="70">
                  <c:v>549.04379327514607</c:v>
                </c:pt>
                <c:pt idx="71">
                  <c:v>498.24495163206859</c:v>
                </c:pt>
                <c:pt idx="72">
                  <c:v>443.03120859295922</c:v>
                </c:pt>
                <c:pt idx="73">
                  <c:v>402.14923407971281</c:v>
                </c:pt>
                <c:pt idx="74">
                  <c:v>368.30061431662347</c:v>
                </c:pt>
                <c:pt idx="75">
                  <c:v>334.41509343824066</c:v>
                </c:pt>
                <c:pt idx="76">
                  <c:v>299.59305519817468</c:v>
                </c:pt>
                <c:pt idx="77">
                  <c:v>261.64263182627462</c:v>
                </c:pt>
                <c:pt idx="78">
                  <c:v>223.37677544758125</c:v>
                </c:pt>
                <c:pt idx="79">
                  <c:v>183.12518951687269</c:v>
                </c:pt>
                <c:pt idx="80">
                  <c:v>143.08082787434523</c:v>
                </c:pt>
                <c:pt idx="81">
                  <c:v>103.7543094603255</c:v>
                </c:pt>
                <c:pt idx="82">
                  <c:v>64.42779104621421</c:v>
                </c:pt>
                <c:pt idx="83">
                  <c:v>25.101272632172858</c:v>
                </c:pt>
                <c:pt idx="84">
                  <c:v>0</c:v>
                </c:pt>
                <c:pt idx="85">
                  <c:v>0</c:v>
                </c:pt>
                <c:pt idx="86">
                  <c:v>0</c:v>
                </c:pt>
                <c:pt idx="87">
                  <c:v>0</c:v>
                </c:pt>
                <c:pt idx="88">
                  <c:v>0</c:v>
                </c:pt>
                <c:pt idx="89">
                  <c:v>0</c:v>
                </c:pt>
                <c:pt idx="90">
                  <c:v>0</c:v>
                </c:pt>
              </c:numCache>
            </c:numRef>
          </c:val>
          <c:smooth val="0"/>
          <c:extLst>
            <c:ext xmlns:c16="http://schemas.microsoft.com/office/drawing/2014/chart" uri="{C3380CC4-5D6E-409C-BE32-E72D297353CC}">
              <c16:uniqueId val="{00000001-5DDD-42D7-B2C0-08BC5030014A}"/>
            </c:ext>
          </c:extLst>
        </c:ser>
        <c:dLbls>
          <c:showLegendKey val="0"/>
          <c:showVal val="0"/>
          <c:showCatName val="0"/>
          <c:showSerName val="0"/>
          <c:showPercent val="0"/>
          <c:showBubbleSize val="0"/>
        </c:dLbls>
        <c:smooth val="0"/>
        <c:axId val="681982192"/>
        <c:axId val="681992776"/>
      </c:lineChart>
      <c:dateAx>
        <c:axId val="681982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NG"/>
          </a:p>
        </c:txPr>
        <c:crossAx val="681992776"/>
        <c:crosses val="autoZero"/>
        <c:auto val="0"/>
        <c:lblOffset val="100"/>
        <c:baseTimeUnit val="days"/>
      </c:dateAx>
      <c:valAx>
        <c:axId val="681992776"/>
        <c:scaling>
          <c:orientation val="minMax"/>
        </c:scaling>
        <c:delete val="0"/>
        <c:axPos val="l"/>
        <c:majorGridlines>
          <c:spPr>
            <a:ln w="9525" cap="flat" cmpd="sng" algn="ctr">
              <a:solidFill>
                <a:schemeClr val="tx1">
                  <a:lumMod val="50000"/>
                  <a:lumOff val="50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Thousand Naira</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NG"/>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NG"/>
          </a:p>
        </c:txPr>
        <c:crossAx val="681982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N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solidFill>
    <a:ln w="9525" cap="flat" cmpd="sng" algn="ctr">
      <a:solidFill>
        <a:schemeClr val="tx1">
          <a:lumMod val="15000"/>
          <a:lumOff val="85000"/>
        </a:schemeClr>
      </a:solidFill>
      <a:round/>
    </a:ln>
    <a:effectLst/>
  </c:spPr>
  <c:txPr>
    <a:bodyPr/>
    <a:lstStyle/>
    <a:p>
      <a:pPr>
        <a:defRPr sz="1200">
          <a:solidFill>
            <a:schemeClr val="tx1"/>
          </a:solidFill>
        </a:defRPr>
      </a:pPr>
      <a:endParaRPr lang="en-NG"/>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LCD!$A$13</c:f>
              <c:strCache>
                <c:ptCount val="1"/>
                <c:pt idx="0">
                  <c:v>Consumption</c:v>
                </c:pt>
              </c:strCache>
            </c:strRef>
          </c:tx>
          <c:spPr>
            <a:ln w="38100" cap="rnd">
              <a:solidFill>
                <a:srgbClr val="FF0000"/>
              </a:solidFill>
              <a:prstDash val="solid"/>
              <a:round/>
            </a:ln>
            <a:effectLst/>
          </c:spPr>
          <c:marker>
            <c:symbol val="none"/>
          </c:marker>
          <c:cat>
            <c:strRef>
              <c:f>LCD!$B$12:$CN$12</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LCD!$B$13:$CN$13</c:f>
              <c:numCache>
                <c:formatCode>0.0</c:formatCode>
                <c:ptCount val="91"/>
                <c:pt idx="0">
                  <c:v>273.68194869381881</c:v>
                </c:pt>
                <c:pt idx="1">
                  <c:v>282.04169145464829</c:v>
                </c:pt>
                <c:pt idx="2">
                  <c:v>290.4014342154793</c:v>
                </c:pt>
                <c:pt idx="3">
                  <c:v>336.37859294039072</c:v>
                </c:pt>
                <c:pt idx="4">
                  <c:v>354.26109577560078</c:v>
                </c:pt>
                <c:pt idx="5">
                  <c:v>358.61341064224416</c:v>
                </c:pt>
                <c:pt idx="6">
                  <c:v>377.24167790624824</c:v>
                </c:pt>
                <c:pt idx="7">
                  <c:v>394.52133450436571</c:v>
                </c:pt>
                <c:pt idx="8">
                  <c:v>401.68271481352099</c:v>
                </c:pt>
                <c:pt idx="9">
                  <c:v>420.66095882880074</c:v>
                </c:pt>
                <c:pt idx="10">
                  <c:v>433.01468108288577</c:v>
                </c:pt>
                <c:pt idx="11">
                  <c:v>456.94485182478593</c:v>
                </c:pt>
                <c:pt idx="12">
                  <c:v>471.00259564062685</c:v>
                </c:pt>
                <c:pt idx="13">
                  <c:v>510.18487247711101</c:v>
                </c:pt>
                <c:pt idx="14">
                  <c:v>533.31108258305073</c:v>
                </c:pt>
                <c:pt idx="15">
                  <c:v>562.02846900449799</c:v>
                </c:pt>
                <c:pt idx="16">
                  <c:v>579.73354242805442</c:v>
                </c:pt>
                <c:pt idx="17">
                  <c:v>637.20668263263212</c:v>
                </c:pt>
                <c:pt idx="18">
                  <c:v>648.62521740369812</c:v>
                </c:pt>
                <c:pt idx="19">
                  <c:v>622.40815748965633</c:v>
                </c:pt>
                <c:pt idx="20">
                  <c:v>746.72849672677751</c:v>
                </c:pt>
                <c:pt idx="21">
                  <c:v>781.72055772007423</c:v>
                </c:pt>
                <c:pt idx="22">
                  <c:v>828.88841723729172</c:v>
                </c:pt>
                <c:pt idx="23">
                  <c:v>777.10202164586747</c:v>
                </c:pt>
                <c:pt idx="24">
                  <c:v>874.78521221720348</c:v>
                </c:pt>
                <c:pt idx="25">
                  <c:v>881.17740165280895</c:v>
                </c:pt>
                <c:pt idx="26">
                  <c:v>804.08264412911365</c:v>
                </c:pt>
                <c:pt idx="27">
                  <c:v>704.90497177939517</c:v>
                </c:pt>
                <c:pt idx="28">
                  <c:v>716.32703367093779</c:v>
                </c:pt>
                <c:pt idx="29">
                  <c:v>737.0821562188454</c:v>
                </c:pt>
                <c:pt idx="30">
                  <c:v>754.89452948106714</c:v>
                </c:pt>
                <c:pt idx="31">
                  <c:v>734.76873760056799</c:v>
                </c:pt>
                <c:pt idx="32">
                  <c:v>764.61561120797217</c:v>
                </c:pt>
                <c:pt idx="33">
                  <c:v>754.3582450042054</c:v>
                </c:pt>
                <c:pt idx="34">
                  <c:v>786.69546698903741</c:v>
                </c:pt>
                <c:pt idx="35">
                  <c:v>770.83353804683952</c:v>
                </c:pt>
                <c:pt idx="36">
                  <c:v>768.30318579614277</c:v>
                </c:pt>
                <c:pt idx="37">
                  <c:v>759.78630802277439</c:v>
                </c:pt>
                <c:pt idx="38">
                  <c:v>750.02069830562516</c:v>
                </c:pt>
                <c:pt idx="39">
                  <c:v>743.23884477672084</c:v>
                </c:pt>
                <c:pt idx="40">
                  <c:v>741.36970167480342</c:v>
                </c:pt>
                <c:pt idx="41">
                  <c:v>741.96504062000156</c:v>
                </c:pt>
                <c:pt idx="42">
                  <c:v>744.92793956746561</c:v>
                </c:pt>
                <c:pt idx="43">
                  <c:v>743.86838650292498</c:v>
                </c:pt>
                <c:pt idx="44">
                  <c:v>736.29233901978864</c:v>
                </c:pt>
                <c:pt idx="45">
                  <c:v>726.88637169994149</c:v>
                </c:pt>
                <c:pt idx="46">
                  <c:v>719.63380152831394</c:v>
                </c:pt>
                <c:pt idx="47">
                  <c:v>716.22364539682326</c:v>
                </c:pt>
                <c:pt idx="48">
                  <c:v>713.35700347356146</c:v>
                </c:pt>
                <c:pt idx="49">
                  <c:v>716.10454749014355</c:v>
                </c:pt>
                <c:pt idx="50">
                  <c:v>719.08796586573487</c:v>
                </c:pt>
                <c:pt idx="51">
                  <c:v>719.34438223948302</c:v>
                </c:pt>
                <c:pt idx="52">
                  <c:v>717.36585160452955</c:v>
                </c:pt>
                <c:pt idx="53">
                  <c:v>713.89645738374099</c:v>
                </c:pt>
                <c:pt idx="54">
                  <c:v>709.89483450299349</c:v>
                </c:pt>
                <c:pt idx="55">
                  <c:v>706.55165968184326</c:v>
                </c:pt>
                <c:pt idx="56">
                  <c:v>706.23931633561119</c:v>
                </c:pt>
                <c:pt idx="57">
                  <c:v>705.51848238269122</c:v>
                </c:pt>
                <c:pt idx="58">
                  <c:v>708.80018732319877</c:v>
                </c:pt>
                <c:pt idx="59">
                  <c:v>710.11262471759312</c:v>
                </c:pt>
                <c:pt idx="60">
                  <c:v>711.20373267463594</c:v>
                </c:pt>
                <c:pt idx="61">
                  <c:v>708.90350896676409</c:v>
                </c:pt>
                <c:pt idx="62">
                  <c:v>705.71168818310753</c:v>
                </c:pt>
                <c:pt idx="63">
                  <c:v>701.2850081191383</c:v>
                </c:pt>
                <c:pt idx="64">
                  <c:v>696.8701641129295</c:v>
                </c:pt>
                <c:pt idx="65">
                  <c:v>688.10786334026955</c:v>
                </c:pt>
                <c:pt idx="66">
                  <c:v>676.40455625405707</c:v>
                </c:pt>
                <c:pt idx="67">
                  <c:v>665.50731060703026</c:v>
                </c:pt>
                <c:pt idx="68">
                  <c:v>653.03001660832285</c:v>
                </c:pt>
                <c:pt idx="69">
                  <c:v>640.35940566399938</c:v>
                </c:pt>
                <c:pt idx="70">
                  <c:v>632.10637999380299</c:v>
                </c:pt>
                <c:pt idx="71">
                  <c:v>625.61504049609277</c:v>
                </c:pt>
                <c:pt idx="72">
                  <c:v>620.72331786941902</c:v>
                </c:pt>
                <c:pt idx="73">
                  <c:v>616.59343011467365</c:v>
                </c:pt>
                <c:pt idx="74">
                  <c:v>617.04419246605141</c:v>
                </c:pt>
                <c:pt idx="75">
                  <c:v>616.30935352297638</c:v>
                </c:pt>
                <c:pt idx="76">
                  <c:v>614.44065288214392</c:v>
                </c:pt>
                <c:pt idx="77">
                  <c:v>612.22634429318146</c:v>
                </c:pt>
                <c:pt idx="78">
                  <c:v>608.10001142747183</c:v>
                </c:pt>
                <c:pt idx="79">
                  <c:v>601.29113754075513</c:v>
                </c:pt>
                <c:pt idx="80">
                  <c:v>595.56132948506479</c:v>
                </c:pt>
                <c:pt idx="81">
                  <c:v>590.30146010977091</c:v>
                </c:pt>
                <c:pt idx="82">
                  <c:v>588.95182667432732</c:v>
                </c:pt>
                <c:pt idx="83">
                  <c:v>586.55830859526498</c:v>
                </c:pt>
                <c:pt idx="84">
                  <c:v>584.69293792858502</c:v>
                </c:pt>
                <c:pt idx="85">
                  <c:v>579.72001135709286</c:v>
                </c:pt>
                <c:pt idx="86">
                  <c:v>570.70454686144706</c:v>
                </c:pt>
                <c:pt idx="87">
                  <c:v>560.95730546602806</c:v>
                </c:pt>
                <c:pt idx="88">
                  <c:v>555.64288919300111</c:v>
                </c:pt>
                <c:pt idx="89">
                  <c:v>551.22093808716659</c:v>
                </c:pt>
                <c:pt idx="90">
                  <c:v>546.79898698133229</c:v>
                </c:pt>
              </c:numCache>
            </c:numRef>
          </c:val>
          <c:smooth val="0"/>
          <c:extLst>
            <c:ext xmlns:c16="http://schemas.microsoft.com/office/drawing/2014/chart" uri="{C3380CC4-5D6E-409C-BE32-E72D297353CC}">
              <c16:uniqueId val="{00000000-3780-47E2-BECD-B4CA51EFDF79}"/>
            </c:ext>
          </c:extLst>
        </c:ser>
        <c:ser>
          <c:idx val="1"/>
          <c:order val="1"/>
          <c:tx>
            <c:strRef>
              <c:f>LCD!$A$14</c:f>
              <c:strCache>
                <c:ptCount val="1"/>
                <c:pt idx="0">
                  <c:v>Labour Income</c:v>
                </c:pt>
              </c:strCache>
            </c:strRef>
          </c:tx>
          <c:spPr>
            <a:ln w="38100" cap="rnd">
              <a:solidFill>
                <a:srgbClr val="7030A0"/>
              </a:solidFill>
              <a:round/>
            </a:ln>
            <a:effectLst/>
          </c:spPr>
          <c:marker>
            <c:symbol val="none"/>
          </c:marker>
          <c:cat>
            <c:strRef>
              <c:f>LCD!$B$12:$CN$12</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LCD!$B$14:$CN$14</c:f>
              <c:numCache>
                <c:formatCode>0.0</c:formatCode>
                <c:ptCount val="91"/>
                <c:pt idx="0">
                  <c:v>0</c:v>
                </c:pt>
                <c:pt idx="1">
                  <c:v>0</c:v>
                </c:pt>
                <c:pt idx="2">
                  <c:v>0</c:v>
                </c:pt>
                <c:pt idx="3">
                  <c:v>0</c:v>
                </c:pt>
                <c:pt idx="4">
                  <c:v>9.4038438362972002E-3</c:v>
                </c:pt>
                <c:pt idx="5">
                  <c:v>0.14745381616103959</c:v>
                </c:pt>
                <c:pt idx="6">
                  <c:v>0.49778035765956885</c:v>
                </c:pt>
                <c:pt idx="7">
                  <c:v>4.8896792893396137</c:v>
                </c:pt>
                <c:pt idx="8">
                  <c:v>20.005964918113943</c:v>
                </c:pt>
                <c:pt idx="9">
                  <c:v>40.096655522785831</c:v>
                </c:pt>
                <c:pt idx="10">
                  <c:v>65.788550862063587</c:v>
                </c:pt>
                <c:pt idx="11">
                  <c:v>104.41298650248601</c:v>
                </c:pt>
                <c:pt idx="12">
                  <c:v>144.41927968769303</c:v>
                </c:pt>
                <c:pt idx="13">
                  <c:v>186.53051898188545</c:v>
                </c:pt>
                <c:pt idx="14">
                  <c:v>231.80117897747544</c:v>
                </c:pt>
                <c:pt idx="15">
                  <c:v>285.09310726612011</c:v>
                </c:pt>
                <c:pt idx="16">
                  <c:v>336.61309205199115</c:v>
                </c:pt>
                <c:pt idx="17">
                  <c:v>393.9190844044287</c:v>
                </c:pt>
                <c:pt idx="18">
                  <c:v>444.37512667528455</c:v>
                </c:pt>
                <c:pt idx="19">
                  <c:v>488.95957753324745</c:v>
                </c:pt>
                <c:pt idx="20">
                  <c:v>520.80782398544648</c:v>
                </c:pt>
                <c:pt idx="21">
                  <c:v>547.82462977366913</c:v>
                </c:pt>
                <c:pt idx="22">
                  <c:v>570.69774052996399</c:v>
                </c:pt>
                <c:pt idx="23">
                  <c:v>593.14355887476609</c:v>
                </c:pt>
                <c:pt idx="24">
                  <c:v>619.04896609159334</c:v>
                </c:pt>
                <c:pt idx="25">
                  <c:v>646.95035381067362</c:v>
                </c:pt>
                <c:pt idx="26">
                  <c:v>673.9788855010413</c:v>
                </c:pt>
                <c:pt idx="27">
                  <c:v>698.8188814028772</c:v>
                </c:pt>
                <c:pt idx="28">
                  <c:v>722.29915416492383</c:v>
                </c:pt>
                <c:pt idx="29">
                  <c:v>742.04590418269743</c:v>
                </c:pt>
                <c:pt idx="30">
                  <c:v>759.97188177901432</c:v>
                </c:pt>
                <c:pt idx="31">
                  <c:v>777.37097597798777</c:v>
                </c:pt>
                <c:pt idx="32">
                  <c:v>794.33180065084105</c:v>
                </c:pt>
                <c:pt idx="33">
                  <c:v>813.33662703711002</c:v>
                </c:pt>
                <c:pt idx="34">
                  <c:v>832.62828723387838</c:v>
                </c:pt>
                <c:pt idx="35">
                  <c:v>852.36308128738438</c:v>
                </c:pt>
                <c:pt idx="36">
                  <c:v>870.93336392770595</c:v>
                </c:pt>
                <c:pt idx="37">
                  <c:v>887.83681248031917</c:v>
                </c:pt>
                <c:pt idx="38">
                  <c:v>904.39895982648272</c:v>
                </c:pt>
                <c:pt idx="39">
                  <c:v>920.05525236826122</c:v>
                </c:pt>
                <c:pt idx="40">
                  <c:v>933.1020434236118</c:v>
                </c:pt>
                <c:pt idx="41">
                  <c:v>947.92970505863855</c:v>
                </c:pt>
                <c:pt idx="42">
                  <c:v>963.38307740869152</c:v>
                </c:pt>
                <c:pt idx="43">
                  <c:v>976.81925197496707</c:v>
                </c:pt>
                <c:pt idx="44">
                  <c:v>990.08143481103889</c:v>
                </c:pt>
                <c:pt idx="45">
                  <c:v>1003.4147100530939</c:v>
                </c:pt>
                <c:pt idx="46">
                  <c:v>1012.3880581728621</c:v>
                </c:pt>
                <c:pt idx="47">
                  <c:v>1022.0045361934709</c:v>
                </c:pt>
                <c:pt idx="48">
                  <c:v>1026.6326083566696</c:v>
                </c:pt>
                <c:pt idx="49">
                  <c:v>1034.3500817396095</c:v>
                </c:pt>
                <c:pt idx="50">
                  <c:v>1033.0192307200882</c:v>
                </c:pt>
                <c:pt idx="51">
                  <c:v>1032.4771039194914</c:v>
                </c:pt>
                <c:pt idx="52">
                  <c:v>1024.756526541529</c:v>
                </c:pt>
                <c:pt idx="53">
                  <c:v>1013.9309666509683</c:v>
                </c:pt>
                <c:pt idx="54">
                  <c:v>1000.1578806940455</c:v>
                </c:pt>
                <c:pt idx="55">
                  <c:v>986.09751338249305</c:v>
                </c:pt>
                <c:pt idx="56">
                  <c:v>966.71395557350377</c:v>
                </c:pt>
                <c:pt idx="57">
                  <c:v>949.53969005643512</c:v>
                </c:pt>
                <c:pt idx="58">
                  <c:v>930.92674488516514</c:v>
                </c:pt>
                <c:pt idx="59">
                  <c:v>912.78463571732937</c:v>
                </c:pt>
                <c:pt idx="60">
                  <c:v>889.80861490923098</c:v>
                </c:pt>
                <c:pt idx="61">
                  <c:v>863.42567408698164</c:v>
                </c:pt>
                <c:pt idx="62">
                  <c:v>832.49416934892088</c:v>
                </c:pt>
                <c:pt idx="63">
                  <c:v>797.94324271461039</c:v>
                </c:pt>
                <c:pt idx="64">
                  <c:v>762.59155682806318</c:v>
                </c:pt>
                <c:pt idx="65">
                  <c:v>730.33901088434175</c:v>
                </c:pt>
                <c:pt idx="66">
                  <c:v>700.51325917983399</c:v>
                </c:pt>
                <c:pt idx="67">
                  <c:v>671.01465275283601</c:v>
                </c:pt>
                <c:pt idx="68">
                  <c:v>643.52188509765267</c:v>
                </c:pt>
                <c:pt idx="69">
                  <c:v>615.28877181840267</c:v>
                </c:pt>
                <c:pt idx="70">
                  <c:v>590.88065880799411</c:v>
                </c:pt>
                <c:pt idx="71">
                  <c:v>563.96738664141833</c:v>
                </c:pt>
                <c:pt idx="72">
                  <c:v>528.96323860050052</c:v>
                </c:pt>
                <c:pt idx="73">
                  <c:v>490.97248660496075</c:v>
                </c:pt>
                <c:pt idx="74">
                  <c:v>441.38207908204225</c:v>
                </c:pt>
                <c:pt idx="75">
                  <c:v>390.07161917336555</c:v>
                </c:pt>
                <c:pt idx="76">
                  <c:v>358.71542822527948</c:v>
                </c:pt>
                <c:pt idx="77">
                  <c:v>325.34945145852748</c:v>
                </c:pt>
                <c:pt idx="78">
                  <c:v>305.92651953324804</c:v>
                </c:pt>
                <c:pt idx="79">
                  <c:v>301.76029352743291</c:v>
                </c:pt>
                <c:pt idx="80">
                  <c:v>294.48015302394174</c:v>
                </c:pt>
                <c:pt idx="81">
                  <c:v>277.7207453534304</c:v>
                </c:pt>
                <c:pt idx="82">
                  <c:v>235.92236101121392</c:v>
                </c:pt>
                <c:pt idx="83">
                  <c:v>187.62201486283718</c:v>
                </c:pt>
                <c:pt idx="84">
                  <c:v>129.67219202055577</c:v>
                </c:pt>
                <c:pt idx="85">
                  <c:v>70.259286902197161</c:v>
                </c:pt>
                <c:pt idx="86">
                  <c:v>30.608620664080878</c:v>
                </c:pt>
                <c:pt idx="87">
                  <c:v>10.556450768436557</c:v>
                </c:pt>
                <c:pt idx="88">
                  <c:v>2.294681803097617</c:v>
                </c:pt>
                <c:pt idx="89">
                  <c:v>0.573670450863077</c:v>
                </c:pt>
                <c:pt idx="90">
                  <c:v>0</c:v>
                </c:pt>
              </c:numCache>
            </c:numRef>
          </c:val>
          <c:smooth val="0"/>
          <c:extLst>
            <c:ext xmlns:c16="http://schemas.microsoft.com/office/drawing/2014/chart" uri="{C3380CC4-5D6E-409C-BE32-E72D297353CC}">
              <c16:uniqueId val="{00000001-3780-47E2-BECD-B4CA51EFDF79}"/>
            </c:ext>
          </c:extLst>
        </c:ser>
        <c:dLbls>
          <c:showLegendKey val="0"/>
          <c:showVal val="0"/>
          <c:showCatName val="0"/>
          <c:showSerName val="0"/>
          <c:showPercent val="0"/>
          <c:showBubbleSize val="0"/>
        </c:dLbls>
        <c:smooth val="0"/>
        <c:axId val="146150400"/>
        <c:axId val="146150816"/>
      </c:lineChart>
      <c:dateAx>
        <c:axId val="146150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NG"/>
          </a:p>
        </c:txPr>
        <c:crossAx val="146150816"/>
        <c:crosses val="autoZero"/>
        <c:auto val="0"/>
        <c:lblOffset val="100"/>
        <c:baseTimeUnit val="days"/>
      </c:dateAx>
      <c:valAx>
        <c:axId val="146150816"/>
        <c:scaling>
          <c:orientation val="minMax"/>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Thousand Naira</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NG"/>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NG"/>
          </a:p>
        </c:txPr>
        <c:crossAx val="146150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N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2">
        <a:lumMod val="40000"/>
        <a:lumOff val="60000"/>
      </a:schemeClr>
    </a:solidFill>
    <a:ln>
      <a:noFill/>
    </a:ln>
    <a:effectLst/>
  </c:spPr>
  <c:txPr>
    <a:bodyPr/>
    <a:lstStyle/>
    <a:p>
      <a:pPr>
        <a:defRPr sz="1200">
          <a:solidFill>
            <a:schemeClr val="tx1"/>
          </a:solidFill>
        </a:defRPr>
      </a:pPr>
      <a:endParaRPr lang="en-NG"/>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GB" b="1" dirty="0"/>
              <a:t>POPULATION SHOULD BE A</a:t>
            </a:r>
            <a:r>
              <a:rPr lang="en-GB" b="1" baseline="0" dirty="0"/>
              <a:t> </a:t>
            </a:r>
            <a:r>
              <a:rPr lang="en-GB" b="1" dirty="0"/>
              <a:t>STRENGTH</a:t>
            </a:r>
          </a:p>
          <a:p>
            <a:pPr>
              <a:defRPr b="1"/>
            </a:pPr>
            <a:r>
              <a:rPr lang="en-GB" b="1" dirty="0"/>
              <a:t>Population of Nigeria and United Kingdom, 1950 - 2020</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NG"/>
        </a:p>
      </c:txPr>
    </c:title>
    <c:autoTitleDeleted val="0"/>
    <c:plotArea>
      <c:layout/>
      <c:barChart>
        <c:barDir val="col"/>
        <c:grouping val="clustered"/>
        <c:varyColors val="0"/>
        <c:ser>
          <c:idx val="0"/>
          <c:order val="0"/>
          <c:tx>
            <c:strRef>
              <c:f>Sheet4!$A$12</c:f>
              <c:strCache>
                <c:ptCount val="1"/>
                <c:pt idx="0">
                  <c:v>Nigeria</c:v>
                </c:pt>
              </c:strCache>
            </c:strRef>
          </c:tx>
          <c:spPr>
            <a:solidFill>
              <a:srgbClr val="00B050"/>
            </a:solidFill>
            <a:ln>
              <a:noFill/>
            </a:ln>
            <a:effectLst/>
          </c:spPr>
          <c:invertIfNegative val="0"/>
          <c:dLbls>
            <c:dLbl>
              <c:idx val="3"/>
              <c:layout>
                <c:manualLayout>
                  <c:x val="2.8190831610750013E-2"/>
                  <c:y val="9.97689445514058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F5-4B5F-93E1-42615124BAC1}"/>
                </c:ext>
              </c:extLst>
            </c:dLbl>
            <c:spPr>
              <a:noFill/>
              <a:ln>
                <a:noFill/>
              </a:ln>
              <a:effectLst/>
            </c:spPr>
            <c:txPr>
              <a:bodyPr rot="-5400000" spcFirstLastPara="1" vertOverflow="ellipsis"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Sheet4!$B$11:$E$11</c:f>
              <c:strCache>
                <c:ptCount val="4"/>
                <c:pt idx="0">
                  <c:v>1950</c:v>
                </c:pt>
                <c:pt idx="1">
                  <c:v>1980</c:v>
                </c:pt>
                <c:pt idx="2">
                  <c:v>2000</c:v>
                </c:pt>
                <c:pt idx="3">
                  <c:v>2020</c:v>
                </c:pt>
              </c:strCache>
            </c:strRef>
          </c:cat>
          <c:val>
            <c:numRef>
              <c:f>Sheet4!$B$12:$E$12</c:f>
              <c:numCache>
                <c:formatCode>#\ ###\ ###\ ##0;\-#\ ###\ ###\ ##0;0</c:formatCode>
                <c:ptCount val="4"/>
                <c:pt idx="0">
                  <c:v>37859.75</c:v>
                </c:pt>
                <c:pt idx="1">
                  <c:v>73423.645999999993</c:v>
                </c:pt>
                <c:pt idx="2">
                  <c:v>122283.853</c:v>
                </c:pt>
                <c:pt idx="3">
                  <c:v>206139.587</c:v>
                </c:pt>
              </c:numCache>
            </c:numRef>
          </c:val>
          <c:extLst>
            <c:ext xmlns:c16="http://schemas.microsoft.com/office/drawing/2014/chart" uri="{C3380CC4-5D6E-409C-BE32-E72D297353CC}">
              <c16:uniqueId val="{00000000-5034-4052-956C-5156C1003277}"/>
            </c:ext>
          </c:extLst>
        </c:ser>
        <c:ser>
          <c:idx val="1"/>
          <c:order val="1"/>
          <c:tx>
            <c:strRef>
              <c:f>Sheet4!$A$13</c:f>
              <c:strCache>
                <c:ptCount val="1"/>
                <c:pt idx="0">
                  <c:v>United Kingdom</c:v>
                </c:pt>
              </c:strCache>
            </c:strRef>
          </c:tx>
          <c:spPr>
            <a:solidFill>
              <a:srgbClr val="0070C0"/>
            </a:solidFill>
            <a:ln>
              <a:noFill/>
            </a:ln>
            <a:effectLst/>
          </c:spPr>
          <c:invertIfNegative val="0"/>
          <c:dLbls>
            <c:spPr>
              <a:noFill/>
              <a:ln>
                <a:noFill/>
              </a:ln>
              <a:effectLst/>
            </c:spPr>
            <c:txPr>
              <a:bodyPr rot="-5400000" spcFirstLastPara="1" vertOverflow="ellipsis"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Sheet4!$B$11:$E$11</c:f>
              <c:strCache>
                <c:ptCount val="4"/>
                <c:pt idx="0">
                  <c:v>1950</c:v>
                </c:pt>
                <c:pt idx="1">
                  <c:v>1980</c:v>
                </c:pt>
                <c:pt idx="2">
                  <c:v>2000</c:v>
                </c:pt>
                <c:pt idx="3">
                  <c:v>2020</c:v>
                </c:pt>
              </c:strCache>
            </c:strRef>
          </c:cat>
          <c:val>
            <c:numRef>
              <c:f>Sheet4!$B$13:$E$13</c:f>
              <c:numCache>
                <c:formatCode>#\ ###\ ###\ ##0;\-#\ ###\ ###\ ##0;0</c:formatCode>
                <c:ptCount val="4"/>
                <c:pt idx="0">
                  <c:v>50616.019</c:v>
                </c:pt>
                <c:pt idx="1">
                  <c:v>56209.163999999997</c:v>
                </c:pt>
                <c:pt idx="2">
                  <c:v>58923.305</c:v>
                </c:pt>
                <c:pt idx="3">
                  <c:v>67886.004000000001</c:v>
                </c:pt>
              </c:numCache>
            </c:numRef>
          </c:val>
          <c:extLst>
            <c:ext xmlns:c16="http://schemas.microsoft.com/office/drawing/2014/chart" uri="{C3380CC4-5D6E-409C-BE32-E72D297353CC}">
              <c16:uniqueId val="{00000001-5034-4052-956C-5156C1003277}"/>
            </c:ext>
          </c:extLst>
        </c:ser>
        <c:dLbls>
          <c:showLegendKey val="0"/>
          <c:showVal val="0"/>
          <c:showCatName val="0"/>
          <c:showSerName val="0"/>
          <c:showPercent val="0"/>
          <c:showBubbleSize val="0"/>
        </c:dLbls>
        <c:gapWidth val="219"/>
        <c:overlap val="-27"/>
        <c:axId val="183390095"/>
        <c:axId val="183392175"/>
      </c:barChart>
      <c:catAx>
        <c:axId val="183390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NG"/>
          </a:p>
        </c:txPr>
        <c:crossAx val="183392175"/>
        <c:crosses val="autoZero"/>
        <c:auto val="1"/>
        <c:lblAlgn val="ctr"/>
        <c:lblOffset val="100"/>
        <c:noMultiLvlLbl val="0"/>
      </c:catAx>
      <c:valAx>
        <c:axId val="183392175"/>
        <c:scaling>
          <c:orientation val="minMax"/>
        </c:scaling>
        <c:delete val="0"/>
        <c:axPos val="l"/>
        <c:majorGridlines>
          <c:spPr>
            <a:ln w="9525" cap="flat" cmpd="sng" algn="ctr">
              <a:solidFill>
                <a:schemeClr val="tx1">
                  <a:lumMod val="15000"/>
                  <a:lumOff val="85000"/>
                </a:schemeClr>
              </a:solidFill>
              <a:round/>
            </a:ln>
            <a:effectLst/>
          </c:spPr>
        </c:majorGridlines>
        <c:numFmt formatCode="#\ ###\ ###\ ##0;\-#\ ###\ ###\ ##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NG"/>
          </a:p>
        </c:txPr>
        <c:crossAx val="183390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N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4">
        <a:lumMod val="20000"/>
        <a:lumOff val="80000"/>
      </a:schemeClr>
    </a:solidFill>
    <a:ln>
      <a:noFill/>
    </a:ln>
    <a:effectLst/>
  </c:spPr>
  <c:txPr>
    <a:bodyPr/>
    <a:lstStyle/>
    <a:p>
      <a:pPr>
        <a:defRPr sz="2000"/>
      </a:pPr>
      <a:endParaRPr lang="en-NG"/>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spPr>
            <a:solidFill>
              <a:srgbClr val="00B050"/>
            </a:solidFill>
            <a:ln>
              <a:noFill/>
            </a:ln>
            <a:effectLst/>
          </c:spPr>
          <c:cat>
            <c:strRef>
              <c:f>Aggregate!$C$1:$CO$1</c:f>
              <c:strCache>
                <c:ptCount val="91"/>
                <c:pt idx="0">
                  <c:v>0 </c:v>
                </c:pt>
                <c:pt idx="1">
                  <c:v>1 </c:v>
                </c:pt>
                <c:pt idx="2">
                  <c:v>2 </c:v>
                </c:pt>
                <c:pt idx="3">
                  <c:v>3 </c:v>
                </c:pt>
                <c:pt idx="4">
                  <c:v>4 </c:v>
                </c:pt>
                <c:pt idx="5">
                  <c:v>5 </c:v>
                </c:pt>
                <c:pt idx="6">
                  <c:v>6 </c:v>
                </c:pt>
                <c:pt idx="7">
                  <c:v>7 </c:v>
                </c:pt>
                <c:pt idx="8">
                  <c:v>8 </c:v>
                </c:pt>
                <c:pt idx="9">
                  <c:v>9 </c:v>
                </c:pt>
                <c:pt idx="10">
                  <c:v>10 </c:v>
                </c:pt>
                <c:pt idx="11">
                  <c:v>11 </c:v>
                </c:pt>
                <c:pt idx="12">
                  <c:v>12 </c:v>
                </c:pt>
                <c:pt idx="13">
                  <c:v>13 </c:v>
                </c:pt>
                <c:pt idx="14">
                  <c:v>14 </c:v>
                </c:pt>
                <c:pt idx="15">
                  <c:v>15 </c:v>
                </c:pt>
                <c:pt idx="16">
                  <c:v>16 </c:v>
                </c:pt>
                <c:pt idx="17">
                  <c:v>17 </c:v>
                </c:pt>
                <c:pt idx="18">
                  <c:v>18 </c:v>
                </c:pt>
                <c:pt idx="19">
                  <c:v>19 </c:v>
                </c:pt>
                <c:pt idx="20">
                  <c:v>20 </c:v>
                </c:pt>
                <c:pt idx="21">
                  <c:v>21 </c:v>
                </c:pt>
                <c:pt idx="22">
                  <c:v>22 </c:v>
                </c:pt>
                <c:pt idx="23">
                  <c:v>23 </c:v>
                </c:pt>
                <c:pt idx="24">
                  <c:v>24 </c:v>
                </c:pt>
                <c:pt idx="25">
                  <c:v>25 </c:v>
                </c:pt>
                <c:pt idx="26">
                  <c:v>26 </c:v>
                </c:pt>
                <c:pt idx="27">
                  <c:v>27 </c:v>
                </c:pt>
                <c:pt idx="28">
                  <c:v>28 </c:v>
                </c:pt>
                <c:pt idx="29">
                  <c:v>29 </c:v>
                </c:pt>
                <c:pt idx="30">
                  <c:v>30 </c:v>
                </c:pt>
                <c:pt idx="31">
                  <c:v>31 </c:v>
                </c:pt>
                <c:pt idx="32">
                  <c:v>32 </c:v>
                </c:pt>
                <c:pt idx="33">
                  <c:v>33 </c:v>
                </c:pt>
                <c:pt idx="34">
                  <c:v>34 </c:v>
                </c:pt>
                <c:pt idx="35">
                  <c:v>35 </c:v>
                </c:pt>
                <c:pt idx="36">
                  <c:v>36 </c:v>
                </c:pt>
                <c:pt idx="37">
                  <c:v>37 </c:v>
                </c:pt>
                <c:pt idx="38">
                  <c:v>38 </c:v>
                </c:pt>
                <c:pt idx="39">
                  <c:v>39 </c:v>
                </c:pt>
                <c:pt idx="40">
                  <c:v>40 </c:v>
                </c:pt>
                <c:pt idx="41">
                  <c:v>41 </c:v>
                </c:pt>
                <c:pt idx="42">
                  <c:v>42 </c:v>
                </c:pt>
                <c:pt idx="43">
                  <c:v>43 </c:v>
                </c:pt>
                <c:pt idx="44">
                  <c:v>44 </c:v>
                </c:pt>
                <c:pt idx="45">
                  <c:v>45 </c:v>
                </c:pt>
                <c:pt idx="46">
                  <c:v>46 </c:v>
                </c:pt>
                <c:pt idx="47">
                  <c:v>47 </c:v>
                </c:pt>
                <c:pt idx="48">
                  <c:v>48 </c:v>
                </c:pt>
                <c:pt idx="49">
                  <c:v>49 </c:v>
                </c:pt>
                <c:pt idx="50">
                  <c:v>50 </c:v>
                </c:pt>
                <c:pt idx="51">
                  <c:v>51 </c:v>
                </c:pt>
                <c:pt idx="52">
                  <c:v>52 </c:v>
                </c:pt>
                <c:pt idx="53">
                  <c:v>53 </c:v>
                </c:pt>
                <c:pt idx="54">
                  <c:v>54 </c:v>
                </c:pt>
                <c:pt idx="55">
                  <c:v>55 </c:v>
                </c:pt>
                <c:pt idx="56">
                  <c:v>56 </c:v>
                </c:pt>
                <c:pt idx="57">
                  <c:v>57 </c:v>
                </c:pt>
                <c:pt idx="58">
                  <c:v>58 </c:v>
                </c:pt>
                <c:pt idx="59">
                  <c:v>59 </c:v>
                </c:pt>
                <c:pt idx="60">
                  <c:v>60 </c:v>
                </c:pt>
                <c:pt idx="61">
                  <c:v>61 </c:v>
                </c:pt>
                <c:pt idx="62">
                  <c:v>62 </c:v>
                </c:pt>
                <c:pt idx="63">
                  <c:v>63 </c:v>
                </c:pt>
                <c:pt idx="64">
                  <c:v>64 </c:v>
                </c:pt>
                <c:pt idx="65">
                  <c:v>65 </c:v>
                </c:pt>
                <c:pt idx="66">
                  <c:v>66 </c:v>
                </c:pt>
                <c:pt idx="67">
                  <c:v>67 </c:v>
                </c:pt>
                <c:pt idx="68">
                  <c:v>68 </c:v>
                </c:pt>
                <c:pt idx="69">
                  <c:v>69 </c:v>
                </c:pt>
                <c:pt idx="70">
                  <c:v>70 </c:v>
                </c:pt>
                <c:pt idx="71">
                  <c:v>71 </c:v>
                </c:pt>
                <c:pt idx="72">
                  <c:v>72 </c:v>
                </c:pt>
                <c:pt idx="73">
                  <c:v>73 </c:v>
                </c:pt>
                <c:pt idx="74">
                  <c:v>74 </c:v>
                </c:pt>
                <c:pt idx="75">
                  <c:v>75 </c:v>
                </c:pt>
                <c:pt idx="76">
                  <c:v>76 </c:v>
                </c:pt>
                <c:pt idx="77">
                  <c:v>77 </c:v>
                </c:pt>
                <c:pt idx="78">
                  <c:v>78 </c:v>
                </c:pt>
                <c:pt idx="79">
                  <c:v>79 </c:v>
                </c:pt>
                <c:pt idx="80">
                  <c:v>80 </c:v>
                </c:pt>
                <c:pt idx="81">
                  <c:v>81 </c:v>
                </c:pt>
                <c:pt idx="82">
                  <c:v>82 </c:v>
                </c:pt>
                <c:pt idx="83">
                  <c:v>83 </c:v>
                </c:pt>
                <c:pt idx="84">
                  <c:v>84 </c:v>
                </c:pt>
                <c:pt idx="85">
                  <c:v>85 </c:v>
                </c:pt>
                <c:pt idx="86">
                  <c:v>86 </c:v>
                </c:pt>
                <c:pt idx="87">
                  <c:v>87 </c:v>
                </c:pt>
                <c:pt idx="88">
                  <c:v>88 </c:v>
                </c:pt>
                <c:pt idx="89">
                  <c:v>89 </c:v>
                </c:pt>
                <c:pt idx="90">
                  <c:v>90+</c:v>
                </c:pt>
              </c:strCache>
            </c:strRef>
          </c:cat>
          <c:val>
            <c:numRef>
              <c:f>Aggregate!$C$2:$CO$2</c:f>
              <c:numCache>
                <c:formatCode>#,##0_ </c:formatCode>
                <c:ptCount val="91"/>
                <c:pt idx="0">
                  <c:v>59165.455614748702</c:v>
                </c:pt>
                <c:pt idx="1">
                  <c:v>58577.109119504079</c:v>
                </c:pt>
                <c:pt idx="2">
                  <c:v>57025.396913303994</c:v>
                </c:pt>
                <c:pt idx="3">
                  <c:v>57326.970846649689</c:v>
                </c:pt>
                <c:pt idx="4">
                  <c:v>58137.891663800074</c:v>
                </c:pt>
                <c:pt idx="5">
                  <c:v>53754.233557893276</c:v>
                </c:pt>
                <c:pt idx="6">
                  <c:v>57121.880317459501</c:v>
                </c:pt>
                <c:pt idx="7">
                  <c:v>60131.114800005285</c:v>
                </c:pt>
                <c:pt idx="8">
                  <c:v>58953.508078219558</c:v>
                </c:pt>
                <c:pt idx="9">
                  <c:v>56308.173722268417</c:v>
                </c:pt>
                <c:pt idx="10">
                  <c:v>57107.607996000486</c:v>
                </c:pt>
                <c:pt idx="11">
                  <c:v>58894.572353072239</c:v>
                </c:pt>
                <c:pt idx="12">
                  <c:v>58141.313973456163</c:v>
                </c:pt>
                <c:pt idx="13">
                  <c:v>59797.830109691371</c:v>
                </c:pt>
                <c:pt idx="14">
                  <c:v>55781.536151149361</c:v>
                </c:pt>
                <c:pt idx="15">
                  <c:v>56401.860272847378</c:v>
                </c:pt>
                <c:pt idx="16">
                  <c:v>49803.039680907925</c:v>
                </c:pt>
                <c:pt idx="17">
                  <c:v>54699.144337899132</c:v>
                </c:pt>
                <c:pt idx="18">
                  <c:v>48894.75481730848</c:v>
                </c:pt>
                <c:pt idx="19">
                  <c:v>42848.902431167298</c:v>
                </c:pt>
                <c:pt idx="20">
                  <c:v>43784.933813156167</c:v>
                </c:pt>
                <c:pt idx="21">
                  <c:v>30203.564585453587</c:v>
                </c:pt>
                <c:pt idx="22">
                  <c:v>28460.244536556656</c:v>
                </c:pt>
                <c:pt idx="23">
                  <c:v>24729.577462292225</c:v>
                </c:pt>
                <c:pt idx="24">
                  <c:v>21532.212714698013</c:v>
                </c:pt>
                <c:pt idx="25">
                  <c:v>23512.104422134027</c:v>
                </c:pt>
                <c:pt idx="26">
                  <c:v>18672.314261627911</c:v>
                </c:pt>
                <c:pt idx="27">
                  <c:v>21406.21175420293</c:v>
                </c:pt>
                <c:pt idx="28">
                  <c:v>18255.293327226347</c:v>
                </c:pt>
                <c:pt idx="29">
                  <c:v>15591.643088706012</c:v>
                </c:pt>
                <c:pt idx="30">
                  <c:v>13863.588600234441</c:v>
                </c:pt>
                <c:pt idx="31">
                  <c:v>9651.2619793214217</c:v>
                </c:pt>
                <c:pt idx="32">
                  <c:v>7574.3713602724565</c:v>
                </c:pt>
                <c:pt idx="33">
                  <c:v>4992.3482545234874</c:v>
                </c:pt>
                <c:pt idx="34">
                  <c:v>2857.8414485394169</c:v>
                </c:pt>
                <c:pt idx="35">
                  <c:v>1109.538558066095</c:v>
                </c:pt>
                <c:pt idx="36">
                  <c:v>-890.27910018489638</c:v>
                </c:pt>
                <c:pt idx="37">
                  <c:v>-2270.96797149739</c:v>
                </c:pt>
                <c:pt idx="38">
                  <c:v>-2706.7368397040009</c:v>
                </c:pt>
                <c:pt idx="39">
                  <c:v>-3231.7181143166017</c:v>
                </c:pt>
                <c:pt idx="40">
                  <c:v>-4034.0132650356754</c:v>
                </c:pt>
                <c:pt idx="41">
                  <c:v>-3433.8852613315976</c:v>
                </c:pt>
                <c:pt idx="42">
                  <c:v>-3722.3759087776743</c:v>
                </c:pt>
                <c:pt idx="43">
                  <c:v>-4225.3886697113667</c:v>
                </c:pt>
                <c:pt idx="44">
                  <c:v>-4164.8264411782438</c:v>
                </c:pt>
                <c:pt idx="45">
                  <c:v>-4563.8337726113095</c:v>
                </c:pt>
                <c:pt idx="46">
                  <c:v>-4266.417848566296</c:v>
                </c:pt>
                <c:pt idx="47">
                  <c:v>-4523.1359810604263</c:v>
                </c:pt>
                <c:pt idx="48">
                  <c:v>-3694.4129170443703</c:v>
                </c:pt>
                <c:pt idx="49">
                  <c:v>-3544.2018442588742</c:v>
                </c:pt>
                <c:pt idx="50">
                  <c:v>-3975.5142640297126</c:v>
                </c:pt>
                <c:pt idx="51">
                  <c:v>-3351.942501241494</c:v>
                </c:pt>
                <c:pt idx="52">
                  <c:v>-3053.0856907481848</c:v>
                </c:pt>
                <c:pt idx="53">
                  <c:v>-2935.632930501748</c:v>
                </c:pt>
                <c:pt idx="54">
                  <c:v>-2345.662049616898</c:v>
                </c:pt>
                <c:pt idx="55">
                  <c:v>-2777.1559665154091</c:v>
                </c:pt>
                <c:pt idx="56">
                  <c:v>-1964.5790154653696</c:v>
                </c:pt>
                <c:pt idx="57">
                  <c:v>-1753.9814572462346</c:v>
                </c:pt>
                <c:pt idx="58">
                  <c:v>-783.21318083354163</c:v>
                </c:pt>
                <c:pt idx="59">
                  <c:v>145.29374224631829</c:v>
                </c:pt>
                <c:pt idx="60">
                  <c:v>1660.7889035159715</c:v>
                </c:pt>
                <c:pt idx="61">
                  <c:v>2220.2160344727417</c:v>
                </c:pt>
                <c:pt idx="62">
                  <c:v>2968.3788435048655</c:v>
                </c:pt>
                <c:pt idx="63">
                  <c:v>3166.2666525174809</c:v>
                </c:pt>
                <c:pt idx="64">
                  <c:v>2611.6730833699894</c:v>
                </c:pt>
                <c:pt idx="65">
                  <c:v>2808.661591162394</c:v>
                </c:pt>
                <c:pt idx="66">
                  <c:v>2101.722490915372</c:v>
                </c:pt>
                <c:pt idx="67">
                  <c:v>2323.5497368574224</c:v>
                </c:pt>
                <c:pt idx="68">
                  <c:v>1529.7628676428103</c:v>
                </c:pt>
                <c:pt idx="69">
                  <c:v>1387.2085053531855</c:v>
                </c:pt>
                <c:pt idx="70">
                  <c:v>3062.9319262122758</c:v>
                </c:pt>
                <c:pt idx="71">
                  <c:v>2211.7044792842921</c:v>
                </c:pt>
                <c:pt idx="72">
                  <c:v>1975.0285764539381</c:v>
                </c:pt>
                <c:pt idx="73">
                  <c:v>1944.0909895778241</c:v>
                </c:pt>
                <c:pt idx="74">
                  <c:v>1513.8183350996674</c:v>
                </c:pt>
                <c:pt idx="75">
                  <c:v>1825.2329410838133</c:v>
                </c:pt>
                <c:pt idx="76">
                  <c:v>1162.0504045393409</c:v>
                </c:pt>
                <c:pt idx="77">
                  <c:v>1371.6025245281403</c:v>
                </c:pt>
                <c:pt idx="78">
                  <c:v>909.36803158733392</c:v>
                </c:pt>
                <c:pt idx="79">
                  <c:v>713.97672468676183</c:v>
                </c:pt>
                <c:pt idx="80">
                  <c:v>785.24468653039662</c:v>
                </c:pt>
                <c:pt idx="81">
                  <c:v>526.51589606600669</c:v>
                </c:pt>
                <c:pt idx="82">
                  <c:v>437.63201323490063</c:v>
                </c:pt>
                <c:pt idx="83">
                  <c:v>350.3704994869089</c:v>
                </c:pt>
                <c:pt idx="84">
                  <c:v>279.57491204202057</c:v>
                </c:pt>
                <c:pt idx="85">
                  <c:v>309.7738089943125</c:v>
                </c:pt>
                <c:pt idx="86">
                  <c:v>223.63829324273405</c:v>
                </c:pt>
                <c:pt idx="87">
                  <c:v>121.84318933084379</c:v>
                </c:pt>
                <c:pt idx="88">
                  <c:v>92.366291147814877</c:v>
                </c:pt>
                <c:pt idx="89">
                  <c:v>65.25050266662825</c:v>
                </c:pt>
                <c:pt idx="90">
                  <c:v>43.91329280194892</c:v>
                </c:pt>
              </c:numCache>
            </c:numRef>
          </c:val>
          <c:extLst>
            <c:ext xmlns:c16="http://schemas.microsoft.com/office/drawing/2014/chart" uri="{C3380CC4-5D6E-409C-BE32-E72D297353CC}">
              <c16:uniqueId val="{00000000-960E-4249-99AC-9FFE3AC180D0}"/>
            </c:ext>
          </c:extLst>
        </c:ser>
        <c:dLbls>
          <c:showLegendKey val="0"/>
          <c:showVal val="0"/>
          <c:showCatName val="0"/>
          <c:showSerName val="0"/>
          <c:showPercent val="0"/>
          <c:showBubbleSize val="0"/>
        </c:dLbls>
        <c:axId val="476748944"/>
        <c:axId val="476748552"/>
      </c:areaChart>
      <c:catAx>
        <c:axId val="476748944"/>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NG"/>
          </a:p>
        </c:txPr>
        <c:crossAx val="476748552"/>
        <c:crosses val="autoZero"/>
        <c:auto val="1"/>
        <c:lblAlgn val="ctr"/>
        <c:lblOffset val="100"/>
        <c:tickLblSkip val="5"/>
        <c:noMultiLvlLbl val="0"/>
      </c:catAx>
      <c:valAx>
        <c:axId val="476748552"/>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GB" dirty="0"/>
                  <a:t>N’ Thousand</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NG"/>
            </a:p>
          </c:txPr>
        </c:title>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NG"/>
          </a:p>
        </c:txPr>
        <c:crossAx val="476748944"/>
        <c:crosses val="autoZero"/>
        <c:crossBetween val="midCat"/>
      </c:valAx>
      <c:spPr>
        <a:noFill/>
        <a:ln>
          <a:noFill/>
        </a:ln>
        <a:effectLst/>
      </c:spPr>
    </c:plotArea>
    <c:plotVisOnly val="1"/>
    <c:dispBlanksAs val="zero"/>
    <c:showDLblsOverMax val="0"/>
  </c:chart>
  <c:spPr>
    <a:solidFill>
      <a:schemeClr val="accent6">
        <a:lumMod val="40000"/>
        <a:lumOff val="60000"/>
      </a:schemeClr>
    </a:solidFill>
    <a:ln>
      <a:noFill/>
    </a:ln>
    <a:effectLst/>
  </c:spPr>
  <c:txPr>
    <a:bodyPr/>
    <a:lstStyle/>
    <a:p>
      <a:pPr>
        <a:defRPr sz="1200">
          <a:solidFill>
            <a:schemeClr val="tx1"/>
          </a:solidFill>
        </a:defRPr>
      </a:pPr>
      <a:endParaRPr lang="en-NG"/>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426178611187597E-2"/>
          <c:y val="3.0014153102478805E-2"/>
          <c:w val="0.9184777035856323"/>
          <c:h val="0.94970075476829319"/>
        </c:manualLayout>
      </c:layout>
      <c:areaChart>
        <c:grouping val="stacked"/>
        <c:varyColors val="0"/>
        <c:ser>
          <c:idx val="0"/>
          <c:order val="0"/>
          <c:tx>
            <c:strRef>
              <c:f>Sheet2!$K$4</c:f>
              <c:strCache>
                <c:ptCount val="1"/>
                <c:pt idx="0">
                  <c:v>LC</c:v>
                </c:pt>
              </c:strCache>
            </c:strRef>
          </c:tx>
          <c:spPr>
            <a:solidFill>
              <a:schemeClr val="accent1"/>
            </a:solidFill>
            <a:ln>
              <a:noFill/>
            </a:ln>
            <a:effectLst/>
          </c:spPr>
          <c:cat>
            <c:strRef>
              <c:f>Sheet2!$L$3:$CX$3</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Sheet2!$L$4:$CX$4</c:f>
              <c:numCache>
                <c:formatCode>General</c:formatCode>
                <c:ptCount val="91"/>
                <c:pt idx="0">
                  <c:v>-1.2105470376973009</c:v>
                </c:pt>
                <c:pt idx="1">
                  <c:v>-1.1944355859148028</c:v>
                </c:pt>
                <c:pt idx="2">
                  <c:v>-1.180950494306195</c:v>
                </c:pt>
                <c:pt idx="3">
                  <c:v>-1.1741653629447839</c:v>
                </c:pt>
                <c:pt idx="4">
                  <c:v>-1.839951055772125</c:v>
                </c:pt>
                <c:pt idx="5">
                  <c:v>-1.6310439823484277</c:v>
                </c:pt>
                <c:pt idx="6">
                  <c:v>-1.6358108384128354</c:v>
                </c:pt>
                <c:pt idx="7">
                  <c:v>-1.7055583972814303</c:v>
                </c:pt>
                <c:pt idx="8">
                  <c:v>-1.7234872229581943</c:v>
                </c:pt>
                <c:pt idx="9">
                  <c:v>-1.7229260891257294</c:v>
                </c:pt>
                <c:pt idx="10">
                  <c:v>-2.0008387742165676</c:v>
                </c:pt>
                <c:pt idx="11">
                  <c:v>-1.9316379198525127</c:v>
                </c:pt>
                <c:pt idx="12">
                  <c:v>-2.1312083624885245</c:v>
                </c:pt>
                <c:pt idx="13">
                  <c:v>-2.1404246065752837</c:v>
                </c:pt>
                <c:pt idx="14">
                  <c:v>-2.0991833714576322</c:v>
                </c:pt>
                <c:pt idx="15">
                  <c:v>-2.3355414795282385</c:v>
                </c:pt>
                <c:pt idx="16">
                  <c:v>-2.1044654913029945</c:v>
                </c:pt>
                <c:pt idx="17">
                  <c:v>-2.2207115509119286</c:v>
                </c:pt>
                <c:pt idx="18">
                  <c:v>-2.0115739528126455</c:v>
                </c:pt>
                <c:pt idx="19">
                  <c:v>-1.7396538886244022</c:v>
                </c:pt>
                <c:pt idx="20">
                  <c:v>-1.537676596326496</c:v>
                </c:pt>
                <c:pt idx="21">
                  <c:v>-1.7091530330588081</c:v>
                </c:pt>
                <c:pt idx="22">
                  <c:v>-1.0970426996346407</c:v>
                </c:pt>
                <c:pt idx="23">
                  <c:v>-1.1224817115371153</c:v>
                </c:pt>
                <c:pt idx="24">
                  <c:v>-1.0653270717382981</c:v>
                </c:pt>
                <c:pt idx="25">
                  <c:v>-0.76683356630750066</c:v>
                </c:pt>
                <c:pt idx="26">
                  <c:v>-0.3982930628239843</c:v>
                </c:pt>
                <c:pt idx="27">
                  <c:v>-0.34614767527487988</c:v>
                </c:pt>
                <c:pt idx="28">
                  <c:v>-0.15146558877257724</c:v>
                </c:pt>
                <c:pt idx="29">
                  <c:v>1.9859709368344396E-2</c:v>
                </c:pt>
                <c:pt idx="30">
                  <c:v>0.11452058906714245</c:v>
                </c:pt>
                <c:pt idx="31">
                  <c:v>0.25095345003762304</c:v>
                </c:pt>
                <c:pt idx="32">
                  <c:v>0.34369433302697538</c:v>
                </c:pt>
                <c:pt idx="33">
                  <c:v>0.45386399317726422</c:v>
                </c:pt>
                <c:pt idx="34">
                  <c:v>0.50879748731874563</c:v>
                </c:pt>
                <c:pt idx="35">
                  <c:v>0.53873300722765738</c:v>
                </c:pt>
                <c:pt idx="36">
                  <c:v>0.52122886087636655</c:v>
                </c:pt>
                <c:pt idx="37">
                  <c:v>0.51457745449381342</c:v>
                </c:pt>
                <c:pt idx="38">
                  <c:v>0.57632042501477343</c:v>
                </c:pt>
                <c:pt idx="39">
                  <c:v>0.57943249101538463</c:v>
                </c:pt>
                <c:pt idx="40">
                  <c:v>0.53221067501799091</c:v>
                </c:pt>
                <c:pt idx="41">
                  <c:v>0.56712196515253277</c:v>
                </c:pt>
                <c:pt idx="42">
                  <c:v>0.55645779498481818</c:v>
                </c:pt>
                <c:pt idx="43">
                  <c:v>0.53087772861452653</c:v>
                </c:pt>
                <c:pt idx="44">
                  <c:v>0.47914757542662822</c:v>
                </c:pt>
                <c:pt idx="45">
                  <c:v>0.41496942365622463</c:v>
                </c:pt>
                <c:pt idx="46">
                  <c:v>0.49487544892251073</c:v>
                </c:pt>
                <c:pt idx="47">
                  <c:v>0.49853594629109382</c:v>
                </c:pt>
                <c:pt idx="48">
                  <c:v>0.50466354704989325</c:v>
                </c:pt>
                <c:pt idx="49">
                  <c:v>0.50435000349433212</c:v>
                </c:pt>
                <c:pt idx="50">
                  <c:v>0.48831320840849368</c:v>
                </c:pt>
                <c:pt idx="51">
                  <c:v>0.46681073326567896</c:v>
                </c:pt>
                <c:pt idx="52">
                  <c:v>0.43089216787689588</c:v>
                </c:pt>
                <c:pt idx="53">
                  <c:v>0.40514911121283648</c:v>
                </c:pt>
                <c:pt idx="54">
                  <c:v>0.39266161008508083</c:v>
                </c:pt>
                <c:pt idx="55">
                  <c:v>0.39435160812307896</c:v>
                </c:pt>
                <c:pt idx="56">
                  <c:v>0.38439761185824861</c:v>
                </c:pt>
                <c:pt idx="57">
                  <c:v>0.37172496992665122</c:v>
                </c:pt>
                <c:pt idx="58">
                  <c:v>0.32611114130029756</c:v>
                </c:pt>
                <c:pt idx="59">
                  <c:v>0.25444139476129962</c:v>
                </c:pt>
                <c:pt idx="60">
                  <c:v>0.16724070651779777</c:v>
                </c:pt>
                <c:pt idx="61">
                  <c:v>8.9914499643028889E-2</c:v>
                </c:pt>
                <c:pt idx="62">
                  <c:v>2.2207390351554088E-2</c:v>
                </c:pt>
                <c:pt idx="63">
                  <c:v>-2.9184005619727598E-2</c:v>
                </c:pt>
                <c:pt idx="64">
                  <c:v>-5.4155548394308889E-2</c:v>
                </c:pt>
                <c:pt idx="65">
                  <c:v>-7.7823082201623123E-2</c:v>
                </c:pt>
                <c:pt idx="66">
                  <c:v>-9.0770256131137664E-2</c:v>
                </c:pt>
                <c:pt idx="67">
                  <c:v>-0.1042290176509241</c:v>
                </c:pt>
                <c:pt idx="68">
                  <c:v>-0.11129982765004734</c:v>
                </c:pt>
                <c:pt idx="69">
                  <c:v>-0.11405029982944968</c:v>
                </c:pt>
                <c:pt idx="70">
                  <c:v>-0.10978130459758306</c:v>
                </c:pt>
                <c:pt idx="71">
                  <c:v>-0.10523054718052532</c:v>
                </c:pt>
                <c:pt idx="72">
                  <c:v>-9.769073193345458E-2</c:v>
                </c:pt>
                <c:pt idx="73">
                  <c:v>-9.0192561272721419E-2</c:v>
                </c:pt>
                <c:pt idx="74">
                  <c:v>-8.389897988252569E-2</c:v>
                </c:pt>
                <c:pt idx="75">
                  <c:v>-7.7559421690298821E-2</c:v>
                </c:pt>
                <c:pt idx="76">
                  <c:v>-7.1271537631666451E-2</c:v>
                </c:pt>
                <c:pt idx="77">
                  <c:v>-6.443433227400093E-2</c:v>
                </c:pt>
                <c:pt idx="78">
                  <c:v>-5.8209444092437244E-2</c:v>
                </c:pt>
                <c:pt idx="79">
                  <c:v>-5.1094960179482153E-2</c:v>
                </c:pt>
                <c:pt idx="80">
                  <c:v>-4.4731660745432722E-2</c:v>
                </c:pt>
                <c:pt idx="81">
                  <c:v>-3.8454221531626621E-2</c:v>
                </c:pt>
                <c:pt idx="82">
                  <c:v>-3.2533284876600295E-2</c:v>
                </c:pt>
                <c:pt idx="83">
                  <c:v>-2.7291392885637835E-2</c:v>
                </c:pt>
                <c:pt idx="84">
                  <c:v>-2.2689080613644743E-2</c:v>
                </c:pt>
                <c:pt idx="85">
                  <c:v>-1.8559497016577626E-2</c:v>
                </c:pt>
                <c:pt idx="86">
                  <c:v>-1.4730781324093263E-2</c:v>
                </c:pt>
                <c:pt idx="87">
                  <c:v>-1.1327709758853163E-2</c:v>
                </c:pt>
                <c:pt idx="88">
                  <c:v>-8.5996151362282905E-3</c:v>
                </c:pt>
                <c:pt idx="89">
                  <c:v>-6.4541330719211174E-3</c:v>
                </c:pt>
                <c:pt idx="90">
                  <c:v>-1.4695268667130727E-2</c:v>
                </c:pt>
              </c:numCache>
            </c:numRef>
          </c:val>
          <c:extLst>
            <c:ext xmlns:c16="http://schemas.microsoft.com/office/drawing/2014/chart" uri="{C3380CC4-5D6E-409C-BE32-E72D297353CC}">
              <c16:uniqueId val="{00000000-E1AE-4C0F-92F0-4B826677668A}"/>
            </c:ext>
          </c:extLst>
        </c:ser>
        <c:dLbls>
          <c:showLegendKey val="0"/>
          <c:showVal val="0"/>
          <c:showCatName val="0"/>
          <c:showSerName val="0"/>
          <c:showPercent val="0"/>
          <c:showBubbleSize val="0"/>
        </c:dLbls>
        <c:axId val="211380376"/>
        <c:axId val="211376848"/>
      </c:areaChart>
      <c:catAx>
        <c:axId val="2113803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NG"/>
          </a:p>
        </c:txPr>
        <c:crossAx val="211376848"/>
        <c:crosses val="autoZero"/>
        <c:auto val="1"/>
        <c:lblAlgn val="ctr"/>
        <c:lblOffset val="100"/>
        <c:noMultiLvlLbl val="0"/>
      </c:catAx>
      <c:valAx>
        <c:axId val="211376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NG"/>
          </a:p>
        </c:txPr>
        <c:crossAx val="211380376"/>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accent1">
        <a:tint val="70000"/>
        <a:lumMod val="104000"/>
      </a:schemeClr>
    </a:solidFill>
    <a:ln w="9525" cap="rnd" cmpd="sng" algn="ctr">
      <a:solidFill>
        <a:schemeClr val="accent1">
          <a:shade val="90000"/>
        </a:schemeClr>
      </a:solidFill>
      <a:prstDash val="solid"/>
    </a:ln>
    <a:effectLst/>
  </c:spPr>
  <c:txPr>
    <a:bodyPr/>
    <a:lstStyle/>
    <a:p>
      <a:pPr>
        <a:defRPr sz="1200">
          <a:solidFill>
            <a:schemeClr val="dk1"/>
          </a:solidFill>
          <a:latin typeface="+mn-lt"/>
          <a:ea typeface="+mn-ea"/>
          <a:cs typeface="+mn-cs"/>
        </a:defRPr>
      </a:pPr>
      <a:endParaRPr lang="en-NG"/>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73954791613755"/>
          <c:y val="3.875968992248062E-2"/>
          <c:w val="0.85946172689808864"/>
          <c:h val="0.85377433925410484"/>
        </c:manualLayout>
      </c:layout>
      <c:areaChart>
        <c:grouping val="stacked"/>
        <c:varyColors val="0"/>
        <c:ser>
          <c:idx val="1"/>
          <c:order val="0"/>
          <c:tx>
            <c:strRef>
              <c:f>LCD!$A$7</c:f>
              <c:strCache>
                <c:ptCount val="1"/>
                <c:pt idx="0">
                  <c:v>Lifecycle Deficit</c:v>
                </c:pt>
              </c:strCache>
            </c:strRef>
          </c:tx>
          <c:spPr>
            <a:pattFill prst="pct75">
              <a:fgClr>
                <a:srgbClr val="00B050"/>
              </a:fgClr>
              <a:bgClr>
                <a:schemeClr val="bg1"/>
              </a:bgClr>
            </a:pattFill>
            <a:ln w="19050">
              <a:solidFill>
                <a:srgbClr val="00B050"/>
              </a:solidFill>
            </a:ln>
            <a:effectLst/>
          </c:spPr>
          <c:cat>
            <c:strRef>
              <c:f>LCD!$B$6:$CN$6</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LCD!$B$7:$CN$7</c:f>
              <c:numCache>
                <c:formatCode>0.0</c:formatCode>
                <c:ptCount val="91"/>
                <c:pt idx="0">
                  <c:v>251.53021040185055</c:v>
                </c:pt>
                <c:pt idx="1">
                  <c:v>286.41900803808409</c:v>
                </c:pt>
                <c:pt idx="2">
                  <c:v>313.97513377050109</c:v>
                </c:pt>
                <c:pt idx="3">
                  <c:v>451.50782656466095</c:v>
                </c:pt>
                <c:pt idx="4">
                  <c:v>497.22432976966957</c:v>
                </c:pt>
                <c:pt idx="5">
                  <c:v>501.03318950445237</c:v>
                </c:pt>
                <c:pt idx="6">
                  <c:v>519.36243458834417</c:v>
                </c:pt>
                <c:pt idx="7">
                  <c:v>582.99157114114564</c:v>
                </c:pt>
                <c:pt idx="8">
                  <c:v>513.32693798267815</c:v>
                </c:pt>
                <c:pt idx="9">
                  <c:v>522.10711254063335</c:v>
                </c:pt>
                <c:pt idx="10">
                  <c:v>528.96029590891305</c:v>
                </c:pt>
                <c:pt idx="11">
                  <c:v>443.88138576232529</c:v>
                </c:pt>
                <c:pt idx="12">
                  <c:v>464.79028521151673</c:v>
                </c:pt>
                <c:pt idx="13">
                  <c:v>500.88291397137152</c:v>
                </c:pt>
                <c:pt idx="14">
                  <c:v>455.78406080264392</c:v>
                </c:pt>
                <c:pt idx="15">
                  <c:v>467.43984408595929</c:v>
                </c:pt>
                <c:pt idx="16">
                  <c:v>506.78025053490222</c:v>
                </c:pt>
                <c:pt idx="17">
                  <c:v>463.46455252893401</c:v>
                </c:pt>
                <c:pt idx="18">
                  <c:v>424.03233549545399</c:v>
                </c:pt>
                <c:pt idx="19">
                  <c:v>437.71808873577561</c:v>
                </c:pt>
                <c:pt idx="20">
                  <c:v>444.79089436477108</c:v>
                </c:pt>
                <c:pt idx="21">
                  <c:v>383.71878542419131</c:v>
                </c:pt>
                <c:pt idx="22">
                  <c:v>212.84756186365559</c:v>
                </c:pt>
                <c:pt idx="23">
                  <c:v>199.39762715122856</c:v>
                </c:pt>
                <c:pt idx="24">
                  <c:v>182.56781385136793</c:v>
                </c:pt>
                <c:pt idx="25">
                  <c:v>167.48794544398532</c:v>
                </c:pt>
                <c:pt idx="26">
                  <c:v>167.54536329599767</c:v>
                </c:pt>
                <c:pt idx="27">
                  <c:v>167.0079016248323</c:v>
                </c:pt>
                <c:pt idx="28">
                  <c:v>157.89905433021386</c:v>
                </c:pt>
                <c:pt idx="29">
                  <c:v>148.64011252358102</c:v>
                </c:pt>
                <c:pt idx="30">
                  <c:v>133.56069865919505</c:v>
                </c:pt>
                <c:pt idx="31">
                  <c:v>106.62843817929308</c:v>
                </c:pt>
                <c:pt idx="32">
                  <c:v>92.496824600022023</c:v>
                </c:pt>
                <c:pt idx="33">
                  <c:v>72.14270953033872</c:v>
                </c:pt>
                <c:pt idx="34">
                  <c:v>59.385868866743522</c:v>
                </c:pt>
                <c:pt idx="35">
                  <c:v>46.562178645916788</c:v>
                </c:pt>
                <c:pt idx="36">
                  <c:v>32.751945705055505</c:v>
                </c:pt>
                <c:pt idx="37">
                  <c:v>19.666114179017939</c:v>
                </c:pt>
                <c:pt idx="38">
                  <c:v>5.1665670146255707</c:v>
                </c:pt>
                <c:pt idx="39">
                  <c:v>-9.4841389853521605</c:v>
                </c:pt>
                <c:pt idx="40">
                  <c:v>-19.759610332046748</c:v>
                </c:pt>
                <c:pt idx="41">
                  <c:v>-25.615013611418703</c:v>
                </c:pt>
                <c:pt idx="42">
                  <c:v>-29.971222382250858</c:v>
                </c:pt>
                <c:pt idx="43">
                  <c:v>-28.578473857834979</c:v>
                </c:pt>
                <c:pt idx="44">
                  <c:v>-29.841161750301296</c:v>
                </c:pt>
                <c:pt idx="45">
                  <c:v>-27.081899130443901</c:v>
                </c:pt>
                <c:pt idx="46">
                  <c:v>-24.400934184227651</c:v>
                </c:pt>
                <c:pt idx="47">
                  <c:v>-23.490007199313936</c:v>
                </c:pt>
                <c:pt idx="48">
                  <c:v>-20.801319010242139</c:v>
                </c:pt>
                <c:pt idx="49">
                  <c:v>-19.727608343990312</c:v>
                </c:pt>
                <c:pt idx="50">
                  <c:v>-19.160655525254526</c:v>
                </c:pt>
                <c:pt idx="51">
                  <c:v>-18.73435700511402</c:v>
                </c:pt>
                <c:pt idx="52">
                  <c:v>-17.041033456890602</c:v>
                </c:pt>
                <c:pt idx="53">
                  <c:v>-15.345145882208215</c:v>
                </c:pt>
                <c:pt idx="54">
                  <c:v>-12.983249836260427</c:v>
                </c:pt>
                <c:pt idx="55">
                  <c:v>-8.549790159874135</c:v>
                </c:pt>
                <c:pt idx="56">
                  <c:v>-4.298711693598591</c:v>
                </c:pt>
                <c:pt idx="57">
                  <c:v>0.8579423386020153</c:v>
                </c:pt>
                <c:pt idx="58">
                  <c:v>6.5712236181432786</c:v>
                </c:pt>
                <c:pt idx="59">
                  <c:v>15.116793996528827</c:v>
                </c:pt>
                <c:pt idx="60">
                  <c:v>24.500282151919293</c:v>
                </c:pt>
                <c:pt idx="61">
                  <c:v>35.023329138604339</c:v>
                </c:pt>
                <c:pt idx="62">
                  <c:v>46.951301559388327</c:v>
                </c:pt>
                <c:pt idx="63">
                  <c:v>59.715824052528745</c:v>
                </c:pt>
                <c:pt idx="64">
                  <c:v>67.412263956814201</c:v>
                </c:pt>
                <c:pt idx="65">
                  <c:v>72.567004898924182</c:v>
                </c:pt>
                <c:pt idx="66">
                  <c:v>77.079431610008371</c:v>
                </c:pt>
                <c:pt idx="67">
                  <c:v>78.012823441587869</c:v>
                </c:pt>
                <c:pt idx="68">
                  <c:v>76.403301093736474</c:v>
                </c:pt>
                <c:pt idx="69">
                  <c:v>73.91638168995226</c:v>
                </c:pt>
                <c:pt idx="70">
                  <c:v>69.771265267364726</c:v>
                </c:pt>
                <c:pt idx="71">
                  <c:v>63.363586143719722</c:v>
                </c:pt>
                <c:pt idx="72">
                  <c:v>57.573286815921172</c:v>
                </c:pt>
                <c:pt idx="73">
                  <c:v>50.781225590720112</c:v>
                </c:pt>
                <c:pt idx="74">
                  <c:v>44.865649987620053</c:v>
                </c:pt>
                <c:pt idx="75">
                  <c:v>38.965452838743275</c:v>
                </c:pt>
                <c:pt idx="76">
                  <c:v>33.023133025181622</c:v>
                </c:pt>
                <c:pt idx="77">
                  <c:v>29.629334393857437</c:v>
                </c:pt>
                <c:pt idx="78">
                  <c:v>29.45537086355337</c:v>
                </c:pt>
                <c:pt idx="79">
                  <c:v>31.438773730879696</c:v>
                </c:pt>
                <c:pt idx="80">
                  <c:v>33.83238378771221</c:v>
                </c:pt>
                <c:pt idx="81">
                  <c:v>37.362164798156037</c:v>
                </c:pt>
                <c:pt idx="82">
                  <c:v>38.721212332211067</c:v>
                </c:pt>
                <c:pt idx="83">
                  <c:v>35.687988107168245</c:v>
                </c:pt>
                <c:pt idx="84">
                  <c:v>29.4095360386812</c:v>
                </c:pt>
                <c:pt idx="85">
                  <c:v>23.210015692355164</c:v>
                </c:pt>
                <c:pt idx="86">
                  <c:v>17.054624188702</c:v>
                </c:pt>
                <c:pt idx="87">
                  <c:v>12.213114065470634</c:v>
                </c:pt>
                <c:pt idx="88">
                  <c:v>9.6137058373052238</c:v>
                </c:pt>
                <c:pt idx="89">
                  <c:v>8.4140565876309399</c:v>
                </c:pt>
                <c:pt idx="90">
                  <c:v>28.205731013693573</c:v>
                </c:pt>
              </c:numCache>
            </c:numRef>
          </c:val>
          <c:extLst>
            <c:ext xmlns:c16="http://schemas.microsoft.com/office/drawing/2014/chart" uri="{C3380CC4-5D6E-409C-BE32-E72D297353CC}">
              <c16:uniqueId val="{00000000-5592-4980-BD1E-5D1B3CBDB31D}"/>
            </c:ext>
          </c:extLst>
        </c:ser>
        <c:dLbls>
          <c:showLegendKey val="0"/>
          <c:showVal val="0"/>
          <c:showCatName val="0"/>
          <c:showSerName val="0"/>
          <c:showPercent val="0"/>
          <c:showBubbleSize val="0"/>
        </c:dLbls>
        <c:axId val="681987288"/>
        <c:axId val="681983368"/>
      </c:areaChart>
      <c:dateAx>
        <c:axId val="68198728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Age</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NG"/>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NG"/>
          </a:p>
        </c:txPr>
        <c:crossAx val="681983368"/>
        <c:crosses val="autoZero"/>
        <c:auto val="0"/>
        <c:lblOffset val="100"/>
        <c:baseTimeUnit val="days"/>
        <c:majorUnit val="10"/>
        <c:majorTimeUnit val="days"/>
      </c:dateAx>
      <c:valAx>
        <c:axId val="681983368"/>
        <c:scaling>
          <c:orientation val="minMax"/>
          <c:max val="650"/>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N' Million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NG"/>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NG"/>
          </a:p>
        </c:txPr>
        <c:crossAx val="681987288"/>
        <c:crossesAt val="1"/>
        <c:crossBetween val="midCat"/>
      </c:valAx>
      <c:spPr>
        <a:noFill/>
        <a:ln>
          <a:noFill/>
        </a:ln>
        <a:effectLst/>
      </c:spPr>
    </c:plotArea>
    <c:plotVisOnly val="1"/>
    <c:dispBlanksAs val="gap"/>
    <c:showDLblsOverMax val="0"/>
    <c:extLst/>
  </c:chart>
  <c:spPr>
    <a:solidFill>
      <a:srgbClr val="70AD47">
        <a:lumMod val="20000"/>
        <a:lumOff val="80000"/>
      </a:srgbClr>
    </a:solidFill>
    <a:ln w="9525" cap="flat" cmpd="sng" algn="ctr">
      <a:solidFill>
        <a:schemeClr val="tx1">
          <a:lumMod val="15000"/>
          <a:lumOff val="85000"/>
        </a:schemeClr>
      </a:solidFill>
      <a:round/>
    </a:ln>
    <a:effectLst/>
  </c:spPr>
  <c:txPr>
    <a:bodyPr/>
    <a:lstStyle/>
    <a:p>
      <a:pPr>
        <a:defRPr sz="1400">
          <a:solidFill>
            <a:schemeClr val="tx1"/>
          </a:solidFill>
        </a:defRPr>
      </a:pPr>
      <a:endParaRPr lang="en-NG"/>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LCD!$A$29</c:f>
              <c:strCache>
                <c:ptCount val="1"/>
                <c:pt idx="0">
                  <c:v>Lifecycle Deficit</c:v>
                </c:pt>
              </c:strCache>
            </c:strRef>
          </c:tx>
          <c:spPr>
            <a:solidFill>
              <a:srgbClr val="00B050"/>
            </a:solidFill>
            <a:ln>
              <a:noFill/>
            </a:ln>
            <a:effectLst/>
          </c:spPr>
          <c:cat>
            <c:strRef>
              <c:f>LCD!$B$28:$CN$28</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LCD!$B$29:$CN$29</c:f>
              <c:numCache>
                <c:formatCode>0.0</c:formatCode>
                <c:ptCount val="91"/>
                <c:pt idx="0">
                  <c:v>58387.817972640332</c:v>
                </c:pt>
                <c:pt idx="1">
                  <c:v>57971.257633330628</c:v>
                </c:pt>
                <c:pt idx="2">
                  <c:v>58210.883715957389</c:v>
                </c:pt>
                <c:pt idx="3">
                  <c:v>66297.424302582353</c:v>
                </c:pt>
                <c:pt idx="4">
                  <c:v>69409.416832226343</c:v>
                </c:pt>
                <c:pt idx="5">
                  <c:v>69786.360997473457</c:v>
                </c:pt>
                <c:pt idx="6">
                  <c:v>72859.010772735477</c:v>
                </c:pt>
                <c:pt idx="7">
                  <c:v>74952.234720958135</c:v>
                </c:pt>
                <c:pt idx="8">
                  <c:v>72877.287041716278</c:v>
                </c:pt>
                <c:pt idx="9">
                  <c:v>71541.158119910207</c:v>
                </c:pt>
                <c:pt idx="10">
                  <c:v>67723.0018250297</c:v>
                </c:pt>
                <c:pt idx="11">
                  <c:v>63865.447941981052</c:v>
                </c:pt>
                <c:pt idx="12">
                  <c:v>57872.088892004031</c:v>
                </c:pt>
                <c:pt idx="13">
                  <c:v>55865.65033788974</c:v>
                </c:pt>
                <c:pt idx="14">
                  <c:v>50651.10210842509</c:v>
                </c:pt>
                <c:pt idx="15">
                  <c:v>45114.382636347342</c:v>
                </c:pt>
                <c:pt idx="16">
                  <c:v>38360.501314425215</c:v>
                </c:pt>
                <c:pt idx="17">
                  <c:v>37188.603261909353</c:v>
                </c:pt>
                <c:pt idx="18">
                  <c:v>30157.004346235219</c:v>
                </c:pt>
                <c:pt idx="19">
                  <c:v>19020.979973776222</c:v>
                </c:pt>
                <c:pt idx="20">
                  <c:v>31067.284460509472</c:v>
                </c:pt>
                <c:pt idx="21">
                  <c:v>30975.904565418896</c:v>
                </c:pt>
                <c:pt idx="22">
                  <c:v>32864.607226333814</c:v>
                </c:pt>
                <c:pt idx="23">
                  <c:v>22358.90252029401</c:v>
                </c:pt>
                <c:pt idx="24">
                  <c:v>29619.34759586658</c:v>
                </c:pt>
                <c:pt idx="25">
                  <c:v>26086.224933568883</c:v>
                </c:pt>
                <c:pt idx="26">
                  <c:v>14033.116059132386</c:v>
                </c:pt>
                <c:pt idx="27">
                  <c:v>635.52031490871741</c:v>
                </c:pt>
                <c:pt idx="28">
                  <c:v>-600.99304721265798</c:v>
                </c:pt>
                <c:pt idx="29">
                  <c:v>-480.9055335209996</c:v>
                </c:pt>
                <c:pt idx="30">
                  <c:v>-474.83713710600568</c:v>
                </c:pt>
                <c:pt idx="31">
                  <c:v>-3848.0042107037152</c:v>
                </c:pt>
                <c:pt idx="32">
                  <c:v>-2597.3941133408807</c:v>
                </c:pt>
                <c:pt idx="33">
                  <c:v>-5000.125792269755</c:v>
                </c:pt>
                <c:pt idx="34">
                  <c:v>-3765.6914442031994</c:v>
                </c:pt>
                <c:pt idx="35">
                  <c:v>-6454.5561707168308</c:v>
                </c:pt>
                <c:pt idx="36">
                  <c:v>-7894.75694429344</c:v>
                </c:pt>
                <c:pt idx="37">
                  <c:v>-9621.2165234272543</c:v>
                </c:pt>
                <c:pt idx="38">
                  <c:v>-11343.574650824303</c:v>
                </c:pt>
                <c:pt idx="39">
                  <c:v>-12718.038013742022</c:v>
                </c:pt>
                <c:pt idx="40">
                  <c:v>-13417.801639356425</c:v>
                </c:pt>
                <c:pt idx="41">
                  <c:v>-13932.479191097118</c:v>
                </c:pt>
                <c:pt idx="42">
                  <c:v>-14303.608345599445</c:v>
                </c:pt>
                <c:pt idx="43">
                  <c:v>-14767.514285360186</c:v>
                </c:pt>
                <c:pt idx="44">
                  <c:v>-15559.95165775621</c:v>
                </c:pt>
                <c:pt idx="45">
                  <c:v>-16274.213123830545</c:v>
                </c:pt>
                <c:pt idx="46">
                  <c:v>-16422.82991759041</c:v>
                </c:pt>
                <c:pt idx="47">
                  <c:v>-16349.955230830295</c:v>
                </c:pt>
                <c:pt idx="48">
                  <c:v>-15908.95471002574</c:v>
                </c:pt>
                <c:pt idx="49">
                  <c:v>-15271.931848431333</c:v>
                </c:pt>
                <c:pt idx="50">
                  <c:v>-14257.988526981029</c:v>
                </c:pt>
                <c:pt idx="51">
                  <c:v>-13505.098816106809</c:v>
                </c:pt>
                <c:pt idx="52">
                  <c:v>-12574.20372167787</c:v>
                </c:pt>
                <c:pt idx="53">
                  <c:v>-11648.386680013155</c:v>
                </c:pt>
                <c:pt idx="54">
                  <c:v>-10728.599055173927</c:v>
                </c:pt>
                <c:pt idx="55">
                  <c:v>-9835.2280330577232</c:v>
                </c:pt>
                <c:pt idx="56">
                  <c:v>-8723.2188872295847</c:v>
                </c:pt>
                <c:pt idx="57">
                  <c:v>-7780.7609411119411</c:v>
                </c:pt>
                <c:pt idx="58">
                  <c:v>-6744.6486944007302</c:v>
                </c:pt>
                <c:pt idx="59">
                  <c:v>-5856.7073008248408</c:v>
                </c:pt>
                <c:pt idx="60">
                  <c:v>-4906.8526493027202</c:v>
                </c:pt>
                <c:pt idx="61">
                  <c:v>-4026.1963436415717</c:v>
                </c:pt>
                <c:pt idx="62">
                  <c:v>-3123.9073401033238</c:v>
                </c:pt>
                <c:pt idx="63">
                  <c:v>-2249.3784529629393</c:v>
                </c:pt>
                <c:pt idx="64">
                  <c:v>-1442.2558856907362</c:v>
                </c:pt>
                <c:pt idx="65">
                  <c:v>-872.22810250336079</c:v>
                </c:pt>
                <c:pt idx="66">
                  <c:v>-466.61301899110731</c:v>
                </c:pt>
                <c:pt idx="67">
                  <c:v>-99.402566741011469</c:v>
                </c:pt>
                <c:pt idx="68">
                  <c:v>159.35301347540189</c:v>
                </c:pt>
                <c:pt idx="69">
                  <c:v>388.63457946097151</c:v>
                </c:pt>
                <c:pt idx="70">
                  <c:v>588.17203456246716</c:v>
                </c:pt>
                <c:pt idx="71">
                  <c:v>806.05457091382414</c:v>
                </c:pt>
                <c:pt idx="72">
                  <c:v>1093.4372839752277</c:v>
                </c:pt>
                <c:pt idx="73">
                  <c:v>1340.4437061904291</c:v>
                </c:pt>
                <c:pt idx="74">
                  <c:v>1676.9417798231934</c:v>
                </c:pt>
                <c:pt idx="75">
                  <c:v>1980.7542945339283</c:v>
                </c:pt>
                <c:pt idx="76">
                  <c:v>2051.0789463363153</c:v>
                </c:pt>
                <c:pt idx="77">
                  <c:v>2057.8328265804175</c:v>
                </c:pt>
                <c:pt idx="78">
                  <c:v>1900.604119336155</c:v>
                </c:pt>
                <c:pt idx="79">
                  <c:v>1625.76594259581</c:v>
                </c:pt>
                <c:pt idx="80">
                  <c:v>1390.0329540103241</c:v>
                </c:pt>
                <c:pt idx="81">
                  <c:v>1211.8933068446402</c:v>
                </c:pt>
                <c:pt idx="82">
                  <c:v>1135.843631247074</c:v>
                </c:pt>
                <c:pt idx="83">
                  <c:v>1052.5666282260968</c:v>
                </c:pt>
                <c:pt idx="84">
                  <c:v>972.08593514081701</c:v>
                </c:pt>
                <c:pt idx="85">
                  <c:v>865.48240733325838</c:v>
                </c:pt>
                <c:pt idx="86">
                  <c:v>712.51157509689187</c:v>
                </c:pt>
                <c:pt idx="87">
                  <c:v>550.68528169234617</c:v>
                </c:pt>
                <c:pt idx="88">
                  <c:v>411.29280970489287</c:v>
                </c:pt>
                <c:pt idx="89">
                  <c:v>297.48439519970725</c:v>
                </c:pt>
                <c:pt idx="90">
                  <c:v>209.25958135624947</c:v>
                </c:pt>
              </c:numCache>
            </c:numRef>
          </c:val>
          <c:extLst>
            <c:ext xmlns:c16="http://schemas.microsoft.com/office/drawing/2014/chart" uri="{C3380CC4-5D6E-409C-BE32-E72D297353CC}">
              <c16:uniqueId val="{00000000-FE0C-4A75-A285-9B79D0043D52}"/>
            </c:ext>
          </c:extLst>
        </c:ser>
        <c:dLbls>
          <c:showLegendKey val="0"/>
          <c:showVal val="0"/>
          <c:showCatName val="0"/>
          <c:showSerName val="0"/>
          <c:showPercent val="0"/>
          <c:showBubbleSize val="0"/>
        </c:dLbls>
        <c:axId val="1397475936"/>
        <c:axId val="1397498016"/>
      </c:areaChart>
      <c:catAx>
        <c:axId val="13974759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NG"/>
          </a:p>
        </c:txPr>
        <c:crossAx val="1397498016"/>
        <c:crosses val="autoZero"/>
        <c:auto val="1"/>
        <c:lblAlgn val="ctr"/>
        <c:lblOffset val="100"/>
        <c:noMultiLvlLbl val="0"/>
      </c:catAx>
      <c:valAx>
        <c:axId val="1397498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GB" dirty="0" err="1"/>
                  <a:t>N’Thousand</a:t>
                </a:r>
                <a:endParaRPr lang="en-GB" dirty="0"/>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GB"/>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NG"/>
          </a:p>
        </c:txPr>
        <c:crossAx val="1397475936"/>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b="0">
          <a:solidFill>
            <a:schemeClr val="tx1"/>
          </a:solidFill>
        </a:defRPr>
      </a:pPr>
      <a:endParaRPr lang="en-NG"/>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6"/>
    </mc:Choice>
    <mc:Fallback>
      <c:style val="36"/>
    </mc:Fallback>
  </mc:AlternateContent>
  <c:chart>
    <c:autoTitleDeleted val="1"/>
    <c:plotArea>
      <c:layout/>
      <c:areaChart>
        <c:grouping val="standard"/>
        <c:varyColors val="0"/>
        <c:ser>
          <c:idx val="0"/>
          <c:order val="0"/>
          <c:spPr>
            <a:pattFill prst="trellis">
              <a:fgClr>
                <a:srgbClr val="00B050"/>
              </a:fgClr>
              <a:bgClr>
                <a:schemeClr val="bg1"/>
              </a:bgClr>
            </a:pattFill>
            <a:ln w="3175">
              <a:solidFill>
                <a:srgbClr val="00B050"/>
              </a:solidFill>
              <a:prstDash val="solid"/>
            </a:ln>
          </c:spPr>
          <c:cat>
            <c:numRef>
              <c:f>Results!$A$2:$A$152</c:f>
              <c:numCache>
                <c:formatCode>General</c:formatCode>
                <c:ptCount val="15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pt idx="100">
                  <c:v>2050</c:v>
                </c:pt>
                <c:pt idx="101">
                  <c:v>2051</c:v>
                </c:pt>
                <c:pt idx="102">
                  <c:v>2052</c:v>
                </c:pt>
                <c:pt idx="103">
                  <c:v>2053</c:v>
                </c:pt>
                <c:pt idx="104">
                  <c:v>2054</c:v>
                </c:pt>
                <c:pt idx="105">
                  <c:v>2055</c:v>
                </c:pt>
                <c:pt idx="106">
                  <c:v>2056</c:v>
                </c:pt>
                <c:pt idx="107">
                  <c:v>2057</c:v>
                </c:pt>
                <c:pt idx="108">
                  <c:v>2058</c:v>
                </c:pt>
                <c:pt idx="109">
                  <c:v>2059</c:v>
                </c:pt>
                <c:pt idx="110">
                  <c:v>2060</c:v>
                </c:pt>
                <c:pt idx="111">
                  <c:v>2061</c:v>
                </c:pt>
                <c:pt idx="112">
                  <c:v>2062</c:v>
                </c:pt>
                <c:pt idx="113">
                  <c:v>2063</c:v>
                </c:pt>
                <c:pt idx="114">
                  <c:v>2064</c:v>
                </c:pt>
                <c:pt idx="115">
                  <c:v>2065</c:v>
                </c:pt>
                <c:pt idx="116">
                  <c:v>2066</c:v>
                </c:pt>
                <c:pt idx="117">
                  <c:v>2067</c:v>
                </c:pt>
                <c:pt idx="118">
                  <c:v>2068</c:v>
                </c:pt>
                <c:pt idx="119">
                  <c:v>2069</c:v>
                </c:pt>
                <c:pt idx="120">
                  <c:v>2070</c:v>
                </c:pt>
                <c:pt idx="121">
                  <c:v>2071</c:v>
                </c:pt>
                <c:pt idx="122">
                  <c:v>2072</c:v>
                </c:pt>
                <c:pt idx="123">
                  <c:v>2073</c:v>
                </c:pt>
                <c:pt idx="124">
                  <c:v>2074</c:v>
                </c:pt>
                <c:pt idx="125">
                  <c:v>2075</c:v>
                </c:pt>
                <c:pt idx="126">
                  <c:v>2076</c:v>
                </c:pt>
                <c:pt idx="127">
                  <c:v>2077</c:v>
                </c:pt>
                <c:pt idx="128">
                  <c:v>2078</c:v>
                </c:pt>
                <c:pt idx="129">
                  <c:v>2079</c:v>
                </c:pt>
                <c:pt idx="130">
                  <c:v>2080</c:v>
                </c:pt>
                <c:pt idx="131">
                  <c:v>2081</c:v>
                </c:pt>
                <c:pt idx="132">
                  <c:v>2082</c:v>
                </c:pt>
                <c:pt idx="133">
                  <c:v>2083</c:v>
                </c:pt>
                <c:pt idx="134">
                  <c:v>2084</c:v>
                </c:pt>
                <c:pt idx="135">
                  <c:v>2085</c:v>
                </c:pt>
                <c:pt idx="136">
                  <c:v>2086</c:v>
                </c:pt>
                <c:pt idx="137">
                  <c:v>2087</c:v>
                </c:pt>
                <c:pt idx="138">
                  <c:v>2088</c:v>
                </c:pt>
                <c:pt idx="139">
                  <c:v>2089</c:v>
                </c:pt>
                <c:pt idx="140">
                  <c:v>2090</c:v>
                </c:pt>
                <c:pt idx="141">
                  <c:v>2091</c:v>
                </c:pt>
                <c:pt idx="142">
                  <c:v>2092</c:v>
                </c:pt>
                <c:pt idx="143">
                  <c:v>2093</c:v>
                </c:pt>
                <c:pt idx="144">
                  <c:v>2094</c:v>
                </c:pt>
                <c:pt idx="145">
                  <c:v>2095</c:v>
                </c:pt>
                <c:pt idx="146">
                  <c:v>2096</c:v>
                </c:pt>
                <c:pt idx="147">
                  <c:v>2097</c:v>
                </c:pt>
                <c:pt idx="148">
                  <c:v>2098</c:v>
                </c:pt>
                <c:pt idx="149">
                  <c:v>2099</c:v>
                </c:pt>
                <c:pt idx="150">
                  <c:v>2100</c:v>
                </c:pt>
              </c:numCache>
            </c:numRef>
          </c:cat>
          <c:val>
            <c:numRef>
              <c:f>Results!$C$2:$C$152</c:f>
              <c:numCache>
                <c:formatCode>0.00</c:formatCode>
                <c:ptCount val="151"/>
                <c:pt idx="1">
                  <c:v>-4.9739935243995462E-2</c:v>
                </c:pt>
                <c:pt idx="2">
                  <c:v>-4.7900122560675537E-2</c:v>
                </c:pt>
                <c:pt idx="3">
                  <c:v>-4.6160539753766057E-2</c:v>
                </c:pt>
                <c:pt idx="4">
                  <c:v>-4.4514035844325867E-2</c:v>
                </c:pt>
                <c:pt idx="5">
                  <c:v>-4.3558741626758435E-2</c:v>
                </c:pt>
                <c:pt idx="6">
                  <c:v>-4.2557731829885648E-2</c:v>
                </c:pt>
                <c:pt idx="7">
                  <c:v>-3.8847741911237556E-2</c:v>
                </c:pt>
                <c:pt idx="8">
                  <c:v>-3.6584683300234573E-2</c:v>
                </c:pt>
                <c:pt idx="9">
                  <c:v>-3.5636762971654863E-2</c:v>
                </c:pt>
                <c:pt idx="10">
                  <c:v>-3.5959953651200416E-2</c:v>
                </c:pt>
                <c:pt idx="11">
                  <c:v>-4.1135047366166716E-2</c:v>
                </c:pt>
                <c:pt idx="12">
                  <c:v>-4.3066655123400625E-2</c:v>
                </c:pt>
                <c:pt idx="13">
                  <c:v>-4.6948926014560993E-2</c:v>
                </c:pt>
                <c:pt idx="14">
                  <c:v>-5.3959482812990851E-2</c:v>
                </c:pt>
                <c:pt idx="15">
                  <c:v>-6.443950107636931E-2</c:v>
                </c:pt>
                <c:pt idx="16">
                  <c:v>-8.0596543632513076E-2</c:v>
                </c:pt>
                <c:pt idx="17">
                  <c:v>-9.5697162652356699E-2</c:v>
                </c:pt>
                <c:pt idx="18">
                  <c:v>-0.11365060951004848</c:v>
                </c:pt>
                <c:pt idx="19">
                  <c:v>-0.13323068033422497</c:v>
                </c:pt>
                <c:pt idx="20">
                  <c:v>-0.15307431399842114</c:v>
                </c:pt>
                <c:pt idx="21">
                  <c:v>-0.17497954754633324</c:v>
                </c:pt>
                <c:pt idx="22">
                  <c:v>-0.19166832391707375</c:v>
                </c:pt>
                <c:pt idx="23">
                  <c:v>-0.20716956595626701</c:v>
                </c:pt>
                <c:pt idx="24">
                  <c:v>-0.22079999734169597</c:v>
                </c:pt>
                <c:pt idx="25">
                  <c:v>-0.23248804079190316</c:v>
                </c:pt>
                <c:pt idx="26">
                  <c:v>-0.24468303158254248</c:v>
                </c:pt>
                <c:pt idx="27">
                  <c:v>-0.25128190959155855</c:v>
                </c:pt>
                <c:pt idx="28">
                  <c:v>-0.25638061990207711</c:v>
                </c:pt>
                <c:pt idx="29">
                  <c:v>-0.26056407207656784</c:v>
                </c:pt>
                <c:pt idx="30">
                  <c:v>-0.26423116257246054</c:v>
                </c:pt>
                <c:pt idx="31">
                  <c:v>-0.26973808596521609</c:v>
                </c:pt>
                <c:pt idx="32">
                  <c:v>-0.26997417048327216</c:v>
                </c:pt>
                <c:pt idx="33">
                  <c:v>-0.26683693348594795</c:v>
                </c:pt>
                <c:pt idx="34">
                  <c:v>-0.25973321877109545</c:v>
                </c:pt>
                <c:pt idx="35">
                  <c:v>-0.24825574872464523</c:v>
                </c:pt>
                <c:pt idx="36">
                  <c:v>-0.23430224578564721</c:v>
                </c:pt>
                <c:pt idx="37">
                  <c:v>-0.2134507835533942</c:v>
                </c:pt>
                <c:pt idx="38">
                  <c:v>-0.18967505155507317</c:v>
                </c:pt>
                <c:pt idx="39">
                  <c:v>-0.16294573199211088</c:v>
                </c:pt>
                <c:pt idx="40">
                  <c:v>-0.1335385371212065</c:v>
                </c:pt>
                <c:pt idx="41">
                  <c:v>-5.8737268978624989E-2</c:v>
                </c:pt>
                <c:pt idx="42">
                  <c:v>-7.9396051804273074E-2</c:v>
                </c:pt>
                <c:pt idx="43">
                  <c:v>-4.4209206903264339E-2</c:v>
                </c:pt>
                <c:pt idx="44">
                  <c:v>-1.86997197931138E-2</c:v>
                </c:pt>
                <c:pt idx="45">
                  <c:v>3.3374282629776795E-3</c:v>
                </c:pt>
                <c:pt idx="46">
                  <c:v>1.8733245312664584E-2</c:v>
                </c:pt>
                <c:pt idx="47">
                  <c:v>3.3607350054281476E-2</c:v>
                </c:pt>
                <c:pt idx="48">
                  <c:v>4.5120687971988434E-2</c:v>
                </c:pt>
                <c:pt idx="49">
                  <c:v>5.359897951100729E-2</c:v>
                </c:pt>
                <c:pt idx="50">
                  <c:v>5.8623969421371991E-2</c:v>
                </c:pt>
                <c:pt idx="51">
                  <c:v>5.8842669268638383E-2</c:v>
                </c:pt>
                <c:pt idx="52">
                  <c:v>6.0486572855219613E-2</c:v>
                </c:pt>
                <c:pt idx="53">
                  <c:v>6.1578594926502139E-2</c:v>
                </c:pt>
                <c:pt idx="54">
                  <c:v>6.2224913963136827E-2</c:v>
                </c:pt>
                <c:pt idx="55">
                  <c:v>6.2599306555309014E-2</c:v>
                </c:pt>
                <c:pt idx="56">
                  <c:v>6.0775107699266293E-2</c:v>
                </c:pt>
                <c:pt idx="57">
                  <c:v>6.1646670726565586E-2</c:v>
                </c:pt>
                <c:pt idx="58">
                  <c:v>6.3101890581639231E-2</c:v>
                </c:pt>
                <c:pt idx="59">
                  <c:v>6.5683542182718005E-2</c:v>
                </c:pt>
                <c:pt idx="60">
                  <c:v>6.9940826216800811E-2</c:v>
                </c:pt>
                <c:pt idx="61">
                  <c:v>7.4057241725911466E-2</c:v>
                </c:pt>
                <c:pt idx="62">
                  <c:v>8.1013395263663801E-2</c:v>
                </c:pt>
                <c:pt idx="63">
                  <c:v>9.005532918343738E-2</c:v>
                </c:pt>
                <c:pt idx="64">
                  <c:v>0.1012917272001003</c:v>
                </c:pt>
                <c:pt idx="65">
                  <c:v>0.11454612227939659</c:v>
                </c:pt>
                <c:pt idx="66">
                  <c:v>0.12801756973572453</c:v>
                </c:pt>
                <c:pt idx="67">
                  <c:v>0.14480526494957258</c:v>
                </c:pt>
                <c:pt idx="68">
                  <c:v>0.16280356551475078</c:v>
                </c:pt>
                <c:pt idx="69">
                  <c:v>0.18168404635207283</c:v>
                </c:pt>
                <c:pt idx="70">
                  <c:v>0.20130914677558481</c:v>
                </c:pt>
                <c:pt idx="71">
                  <c:v>0.22070254437072442</c:v>
                </c:pt>
                <c:pt idx="72">
                  <c:v>0.2412346372507953</c:v>
                </c:pt>
                <c:pt idx="73">
                  <c:v>0.2615433000762159</c:v>
                </c:pt>
                <c:pt idx="74">
                  <c:v>0.28171730816974438</c:v>
                </c:pt>
                <c:pt idx="75">
                  <c:v>0.3016327369412618</c:v>
                </c:pt>
                <c:pt idx="76">
                  <c:v>0.31996462272682652</c:v>
                </c:pt>
                <c:pt idx="77">
                  <c:v>0.33891002716575824</c:v>
                </c:pt>
                <c:pt idx="78">
                  <c:v>0.35698164415888528</c:v>
                </c:pt>
                <c:pt idx="79">
                  <c:v>0.3740249588163892</c:v>
                </c:pt>
                <c:pt idx="80">
                  <c:v>0.38993065644623603</c:v>
                </c:pt>
                <c:pt idx="81">
                  <c:v>0.40413660633347159</c:v>
                </c:pt>
                <c:pt idx="82">
                  <c:v>0.41845336049079118</c:v>
                </c:pt>
                <c:pt idx="83">
                  <c:v>0.43150380515546555</c:v>
                </c:pt>
                <c:pt idx="84">
                  <c:v>0.44339208548734826</c:v>
                </c:pt>
                <c:pt idx="85">
                  <c:v>0.45430542385334588</c:v>
                </c:pt>
                <c:pt idx="86">
                  <c:v>0.46364749796307436</c:v>
                </c:pt>
                <c:pt idx="87">
                  <c:v>0.47342871638475165</c:v>
                </c:pt>
                <c:pt idx="88">
                  <c:v>0.48261891064754869</c:v>
                </c:pt>
                <c:pt idx="89">
                  <c:v>0.49131776828817986</c:v>
                </c:pt>
                <c:pt idx="90">
                  <c:v>0.49958603721184708</c:v>
                </c:pt>
                <c:pt idx="91">
                  <c:v>0.50680806485826679</c:v>
                </c:pt>
                <c:pt idx="92">
                  <c:v>0.51470986939484764</c:v>
                </c:pt>
                <c:pt idx="93">
                  <c:v>0.52048205940483017</c:v>
                </c:pt>
                <c:pt idx="94">
                  <c:v>0.5262798940283675</c:v>
                </c:pt>
                <c:pt idx="95">
                  <c:v>0.53223392692437377</c:v>
                </c:pt>
                <c:pt idx="96">
                  <c:v>0.53774191548122363</c:v>
                </c:pt>
                <c:pt idx="97">
                  <c:v>0.52878633373998596</c:v>
                </c:pt>
                <c:pt idx="98">
                  <c:v>0.53770595941310229</c:v>
                </c:pt>
                <c:pt idx="99">
                  <c:v>0.54885190878601031</c:v>
                </c:pt>
                <c:pt idx="100">
                  <c:v>0.55861144543001218</c:v>
                </c:pt>
                <c:pt idx="101">
                  <c:v>0.56050365726528117</c:v>
                </c:pt>
                <c:pt idx="102">
                  <c:v>0.55829744639683676</c:v>
                </c:pt>
                <c:pt idx="103">
                  <c:v>0.55150004621388893</c:v>
                </c:pt>
                <c:pt idx="104">
                  <c:v>0.54249986414259366</c:v>
                </c:pt>
                <c:pt idx="105">
                  <c:v>0.52697404975458129</c:v>
                </c:pt>
                <c:pt idx="106">
                  <c:v>0.52862480092457043</c:v>
                </c:pt>
                <c:pt idx="107">
                  <c:v>0.52131614993382092</c:v>
                </c:pt>
                <c:pt idx="108">
                  <c:v>0.51360010629265973</c:v>
                </c:pt>
                <c:pt idx="109">
                  <c:v>0.50562317323765127</c:v>
                </c:pt>
                <c:pt idx="110">
                  <c:v>0.49846344032398765</c:v>
                </c:pt>
                <c:pt idx="111">
                  <c:v>0.48901563870692355</c:v>
                </c:pt>
                <c:pt idx="112">
                  <c:v>0.48012536649795856</c:v>
                </c:pt>
                <c:pt idx="113">
                  <c:v>0.47101295358629958</c:v>
                </c:pt>
                <c:pt idx="114">
                  <c:v>0.46182441344731007</c:v>
                </c:pt>
                <c:pt idx="115">
                  <c:v>0.4526691383606456</c:v>
                </c:pt>
                <c:pt idx="116">
                  <c:v>0.44302540670967211</c:v>
                </c:pt>
                <c:pt idx="117">
                  <c:v>0.43444026875728442</c:v>
                </c:pt>
                <c:pt idx="118">
                  <c:v>0.42605243773814394</c:v>
                </c:pt>
                <c:pt idx="119">
                  <c:v>0.41786403120981608</c:v>
                </c:pt>
                <c:pt idx="120">
                  <c:v>0.40988025310648052</c:v>
                </c:pt>
                <c:pt idx="121">
                  <c:v>0.40159070440535549</c:v>
                </c:pt>
                <c:pt idx="122">
                  <c:v>0.39439448253334913</c:v>
                </c:pt>
                <c:pt idx="123">
                  <c:v>0.38741901324945577</c:v>
                </c:pt>
                <c:pt idx="124">
                  <c:v>0.3806399276803617</c:v>
                </c:pt>
                <c:pt idx="125">
                  <c:v>0.37403422626803168</c:v>
                </c:pt>
                <c:pt idx="126">
                  <c:v>0.36698412289779903</c:v>
                </c:pt>
                <c:pt idx="127">
                  <c:v>0.36075690020784307</c:v>
                </c:pt>
                <c:pt idx="128">
                  <c:v>0.35454713901429985</c:v>
                </c:pt>
                <c:pt idx="129">
                  <c:v>0.34829117041439306</c:v>
                </c:pt>
                <c:pt idx="130">
                  <c:v>0.34193174132817039</c:v>
                </c:pt>
                <c:pt idx="131">
                  <c:v>0.33487888076903116</c:v>
                </c:pt>
                <c:pt idx="132">
                  <c:v>0.32840260542640065</c:v>
                </c:pt>
                <c:pt idx="133">
                  <c:v>0.32172664345286917</c:v>
                </c:pt>
                <c:pt idx="134">
                  <c:v>0.31488064713001751</c:v>
                </c:pt>
                <c:pt idx="135">
                  <c:v>0.30790595698425333</c:v>
                </c:pt>
                <c:pt idx="136">
                  <c:v>0.30032724814071188</c:v>
                </c:pt>
                <c:pt idx="137">
                  <c:v>0.29335880405370202</c:v>
                </c:pt>
                <c:pt idx="138">
                  <c:v>0.2863691972732143</c:v>
                </c:pt>
                <c:pt idx="139">
                  <c:v>0.27940552324240059</c:v>
                </c:pt>
                <c:pt idx="140">
                  <c:v>0.2724964862770593</c:v>
                </c:pt>
                <c:pt idx="141">
                  <c:v>0.26517309789917809</c:v>
                </c:pt>
                <c:pt idx="142">
                  <c:v>0.25868193767669528</c:v>
                </c:pt>
                <c:pt idx="143">
                  <c:v>0.25246382796011901</c:v>
                </c:pt>
                <c:pt idx="144">
                  <c:v>0.24668938048553929</c:v>
                </c:pt>
                <c:pt idx="145">
                  <c:v>0.24132227848626914</c:v>
                </c:pt>
                <c:pt idx="146">
                  <c:v>0.23586300632791302</c:v>
                </c:pt>
                <c:pt idx="147">
                  <c:v>0.23065498915792118</c:v>
                </c:pt>
                <c:pt idx="148">
                  <c:v>0.22637639656630976</c:v>
                </c:pt>
                <c:pt idx="149">
                  <c:v>0.22221632443906428</c:v>
                </c:pt>
                <c:pt idx="150">
                  <c:v>0.21817041526815684</c:v>
                </c:pt>
              </c:numCache>
            </c:numRef>
          </c:val>
          <c:extLst>
            <c:ext xmlns:c16="http://schemas.microsoft.com/office/drawing/2014/chart" uri="{C3380CC4-5D6E-409C-BE32-E72D297353CC}">
              <c16:uniqueId val="{00000000-E70F-48D1-B9D4-D72EA34A0D9A}"/>
            </c:ext>
          </c:extLst>
        </c:ser>
        <c:dLbls>
          <c:showLegendKey val="0"/>
          <c:showVal val="0"/>
          <c:showCatName val="0"/>
          <c:showSerName val="0"/>
          <c:showPercent val="0"/>
          <c:showBubbleSize val="0"/>
        </c:dLbls>
        <c:axId val="1813714448"/>
        <c:axId val="1813710640"/>
      </c:areaChart>
      <c:catAx>
        <c:axId val="1813714448"/>
        <c:scaling>
          <c:orientation val="minMax"/>
        </c:scaling>
        <c:delete val="0"/>
        <c:axPos val="b"/>
        <c:numFmt formatCode="0" sourceLinked="0"/>
        <c:majorTickMark val="none"/>
        <c:minorTickMark val="none"/>
        <c:tickLblPos val="nextTo"/>
        <c:spPr>
          <a:ln w="3175">
            <a:solidFill>
              <a:srgbClr val="808080"/>
            </a:solidFill>
            <a:prstDash val="solid"/>
          </a:ln>
        </c:spPr>
        <c:txPr>
          <a:bodyPr rot="-5400000" vert="horz"/>
          <a:lstStyle/>
          <a:p>
            <a:pPr>
              <a:defRPr/>
            </a:pPr>
            <a:endParaRPr lang="en-NG"/>
          </a:p>
        </c:txPr>
        <c:crossAx val="1813710640"/>
        <c:crosses val="autoZero"/>
        <c:auto val="1"/>
        <c:lblAlgn val="ctr"/>
        <c:lblOffset val="100"/>
        <c:noMultiLvlLbl val="0"/>
      </c:catAx>
      <c:valAx>
        <c:axId val="1813710640"/>
        <c:scaling>
          <c:orientation val="minMax"/>
        </c:scaling>
        <c:delete val="0"/>
        <c:axPos val="l"/>
        <c:majorGridlines>
          <c:spPr>
            <a:ln w="3175">
              <a:solidFill>
                <a:schemeClr val="bg1">
                  <a:lumMod val="65000"/>
                </a:schemeClr>
              </a:solidFill>
              <a:prstDash val="solid"/>
            </a:ln>
          </c:spPr>
        </c:majorGridlines>
        <c:title>
          <c:tx>
            <c:rich>
              <a:bodyPr/>
              <a:lstStyle/>
              <a:p>
                <a:pPr>
                  <a:defRPr/>
                </a:pPr>
                <a:r>
                  <a:rPr lang="en-GB"/>
                  <a:t>Percent</a:t>
                </a:r>
              </a:p>
            </c:rich>
          </c:tx>
          <c:overlay val="0"/>
          <c:spPr>
            <a:noFill/>
            <a:ln w="25400">
              <a:noFill/>
            </a:ln>
          </c:spPr>
        </c:title>
        <c:numFmt formatCode="0.00" sourceLinked="1"/>
        <c:majorTickMark val="none"/>
        <c:minorTickMark val="none"/>
        <c:tickLblPos val="nextTo"/>
        <c:spPr>
          <a:ln w="3175">
            <a:noFill/>
            <a:prstDash val="solid"/>
          </a:ln>
        </c:spPr>
        <c:txPr>
          <a:bodyPr rot="0" vert="horz"/>
          <a:lstStyle/>
          <a:p>
            <a:pPr>
              <a:defRPr/>
            </a:pPr>
            <a:endParaRPr lang="en-NG"/>
          </a:p>
        </c:txPr>
        <c:crossAx val="1813714448"/>
        <c:crosses val="autoZero"/>
        <c:crossBetween val="midCat"/>
      </c:valAx>
      <c:spPr>
        <a:noFill/>
        <a:ln w="25400">
          <a:noFill/>
        </a:ln>
      </c:spPr>
    </c:plotArea>
    <c:plotVisOnly val="1"/>
    <c:dispBlanksAs val="gap"/>
    <c:showDLblsOverMax val="0"/>
  </c:chart>
  <c:spPr>
    <a:solidFill>
      <a:srgbClr val="D2E2D7"/>
    </a:solidFill>
    <a:ln w="3175">
      <a:solidFill>
        <a:srgbClr val="808080"/>
      </a:solidFill>
      <a:prstDash val="solid"/>
    </a:ln>
  </c:sp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1"/>
          <c:order val="1"/>
          <c:tx>
            <c:strRef>
              <c:f>'Sup Ratio'!$E$1</c:f>
              <c:strCache>
                <c:ptCount val="1"/>
                <c:pt idx="0">
                  <c:v>Demographic Dividend</c:v>
                </c:pt>
              </c:strCache>
            </c:strRef>
          </c:tx>
          <c:spPr>
            <a:pattFill prst="pct75">
              <a:fgClr>
                <a:srgbClr val="00B050"/>
              </a:fgClr>
              <a:bgClr>
                <a:schemeClr val="bg1"/>
              </a:bgClr>
            </a:pattFill>
            <a:ln w="19050">
              <a:solidFill>
                <a:srgbClr val="00B050">
                  <a:alpha val="84000"/>
                </a:srgbClr>
              </a:solidFill>
            </a:ln>
            <a:effectLst/>
          </c:spPr>
          <c:cat>
            <c:numRef>
              <c:f>'Sup Ratio'!$A$2:$A$152</c:f>
              <c:numCache>
                <c:formatCode>General</c:formatCode>
                <c:ptCount val="15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pt idx="100">
                  <c:v>2050</c:v>
                </c:pt>
                <c:pt idx="101">
                  <c:v>2051</c:v>
                </c:pt>
                <c:pt idx="102">
                  <c:v>2052</c:v>
                </c:pt>
                <c:pt idx="103">
                  <c:v>2053</c:v>
                </c:pt>
                <c:pt idx="104">
                  <c:v>2054</c:v>
                </c:pt>
                <c:pt idx="105">
                  <c:v>2055</c:v>
                </c:pt>
                <c:pt idx="106">
                  <c:v>2056</c:v>
                </c:pt>
                <c:pt idx="107">
                  <c:v>2057</c:v>
                </c:pt>
                <c:pt idx="108">
                  <c:v>2058</c:v>
                </c:pt>
                <c:pt idx="109">
                  <c:v>2059</c:v>
                </c:pt>
                <c:pt idx="110">
                  <c:v>2060</c:v>
                </c:pt>
                <c:pt idx="111">
                  <c:v>2061</c:v>
                </c:pt>
                <c:pt idx="112">
                  <c:v>2062</c:v>
                </c:pt>
                <c:pt idx="113">
                  <c:v>2063</c:v>
                </c:pt>
                <c:pt idx="114">
                  <c:v>2064</c:v>
                </c:pt>
                <c:pt idx="115">
                  <c:v>2065</c:v>
                </c:pt>
                <c:pt idx="116">
                  <c:v>2066</c:v>
                </c:pt>
                <c:pt idx="117">
                  <c:v>2067</c:v>
                </c:pt>
                <c:pt idx="118">
                  <c:v>2068</c:v>
                </c:pt>
                <c:pt idx="119">
                  <c:v>2069</c:v>
                </c:pt>
                <c:pt idx="120">
                  <c:v>2070</c:v>
                </c:pt>
                <c:pt idx="121">
                  <c:v>2071</c:v>
                </c:pt>
                <c:pt idx="122">
                  <c:v>2072</c:v>
                </c:pt>
                <c:pt idx="123">
                  <c:v>2073</c:v>
                </c:pt>
                <c:pt idx="124">
                  <c:v>2074</c:v>
                </c:pt>
                <c:pt idx="125">
                  <c:v>2075</c:v>
                </c:pt>
                <c:pt idx="126">
                  <c:v>2076</c:v>
                </c:pt>
                <c:pt idx="127">
                  <c:v>2077</c:v>
                </c:pt>
                <c:pt idx="128">
                  <c:v>2078</c:v>
                </c:pt>
                <c:pt idx="129">
                  <c:v>2079</c:v>
                </c:pt>
                <c:pt idx="130">
                  <c:v>2080</c:v>
                </c:pt>
                <c:pt idx="131">
                  <c:v>2081</c:v>
                </c:pt>
                <c:pt idx="132">
                  <c:v>2082</c:v>
                </c:pt>
                <c:pt idx="133">
                  <c:v>2083</c:v>
                </c:pt>
                <c:pt idx="134">
                  <c:v>2084</c:v>
                </c:pt>
                <c:pt idx="135">
                  <c:v>2085</c:v>
                </c:pt>
                <c:pt idx="136">
                  <c:v>2086</c:v>
                </c:pt>
                <c:pt idx="137">
                  <c:v>2087</c:v>
                </c:pt>
                <c:pt idx="138">
                  <c:v>2088</c:v>
                </c:pt>
                <c:pt idx="139">
                  <c:v>2089</c:v>
                </c:pt>
                <c:pt idx="140">
                  <c:v>2090</c:v>
                </c:pt>
                <c:pt idx="141">
                  <c:v>2091</c:v>
                </c:pt>
                <c:pt idx="142">
                  <c:v>2092</c:v>
                </c:pt>
                <c:pt idx="143">
                  <c:v>2093</c:v>
                </c:pt>
                <c:pt idx="144">
                  <c:v>2094</c:v>
                </c:pt>
                <c:pt idx="145">
                  <c:v>2095</c:v>
                </c:pt>
                <c:pt idx="146">
                  <c:v>2096</c:v>
                </c:pt>
                <c:pt idx="147">
                  <c:v>2097</c:v>
                </c:pt>
                <c:pt idx="148">
                  <c:v>2098</c:v>
                </c:pt>
                <c:pt idx="149">
                  <c:v>2099</c:v>
                </c:pt>
                <c:pt idx="150">
                  <c:v>2100</c:v>
                </c:pt>
              </c:numCache>
            </c:numRef>
          </c:cat>
          <c:val>
            <c:numRef>
              <c:f>'Sup Ratio'!$E$2:$E$147</c:f>
              <c:numCache>
                <c:formatCode>General</c:formatCode>
                <c:ptCount val="146"/>
                <c:pt idx="1">
                  <c:v>4.9449614824220833E-2</c:v>
                </c:pt>
                <c:pt idx="2">
                  <c:v>5.0889844159800579E-2</c:v>
                </c:pt>
                <c:pt idx="3">
                  <c:v>3.8918304264624996E-2</c:v>
                </c:pt>
                <c:pt idx="4">
                  <c:v>2.7529539202486557E-2</c:v>
                </c:pt>
                <c:pt idx="5">
                  <c:v>2.5662628989589729E-2</c:v>
                </c:pt>
                <c:pt idx="6">
                  <c:v>1.6915179089824615E-2</c:v>
                </c:pt>
                <c:pt idx="7">
                  <c:v>2.0147034706662383E-3</c:v>
                </c:pt>
                <c:pt idx="8">
                  <c:v>-1.9535126071548763E-2</c:v>
                </c:pt>
                <c:pt idx="9">
                  <c:v>-2.5446110796936337E-2</c:v>
                </c:pt>
                <c:pt idx="10">
                  <c:v>-2.0314109250076418E-2</c:v>
                </c:pt>
                <c:pt idx="11">
                  <c:v>-2.3846156096300152E-2</c:v>
                </c:pt>
                <c:pt idx="12">
                  <c:v>-3.2600448039184306E-2</c:v>
                </c:pt>
                <c:pt idx="13">
                  <c:v>-4.454161867557984E-2</c:v>
                </c:pt>
                <c:pt idx="14">
                  <c:v>-5.6668422990662548E-2</c:v>
                </c:pt>
                <c:pt idx="15">
                  <c:v>-6.690641629636089E-2</c:v>
                </c:pt>
                <c:pt idx="16">
                  <c:v>-8.416270035136765E-2</c:v>
                </c:pt>
                <c:pt idx="17">
                  <c:v>-0.11137501239838357</c:v>
                </c:pt>
                <c:pt idx="18">
                  <c:v>-0.12436774383793696</c:v>
                </c:pt>
                <c:pt idx="19">
                  <c:v>-0.12390913819193734</c:v>
                </c:pt>
                <c:pt idx="20">
                  <c:v>-0.12348070278905607</c:v>
                </c:pt>
                <c:pt idx="21">
                  <c:v>-0.14676425604479604</c:v>
                </c:pt>
                <c:pt idx="22">
                  <c:v>-0.17413050231387012</c:v>
                </c:pt>
                <c:pt idx="23">
                  <c:v>-0.19009703413108492</c:v>
                </c:pt>
                <c:pt idx="24">
                  <c:v>-0.22282238383067157</c:v>
                </c:pt>
                <c:pt idx="25">
                  <c:v>-0.26035997232600028</c:v>
                </c:pt>
                <c:pt idx="26">
                  <c:v>-0.28859538896010689</c:v>
                </c:pt>
                <c:pt idx="27">
                  <c:v>-0.29616078936175538</c:v>
                </c:pt>
                <c:pt idx="28">
                  <c:v>-0.3062247277412119</c:v>
                </c:pt>
                <c:pt idx="29">
                  <c:v>-0.31155081359353387</c:v>
                </c:pt>
                <c:pt idx="30">
                  <c:v>-0.28420742450463976</c:v>
                </c:pt>
                <c:pt idx="31">
                  <c:v>-0.27462111951435986</c:v>
                </c:pt>
                <c:pt idx="32">
                  <c:v>-0.27632379939299845</c:v>
                </c:pt>
                <c:pt idx="33">
                  <c:v>-0.28106276471403846</c:v>
                </c:pt>
                <c:pt idx="34">
                  <c:v>-0.24784514791059314</c:v>
                </c:pt>
                <c:pt idx="35">
                  <c:v>-0.19094362997966122</c:v>
                </c:pt>
                <c:pt idx="36">
                  <c:v>-0.16579000208080202</c:v>
                </c:pt>
                <c:pt idx="37">
                  <c:v>-0.12330915194996858</c:v>
                </c:pt>
                <c:pt idx="38">
                  <c:v>-7.5502553646603646E-2</c:v>
                </c:pt>
                <c:pt idx="39">
                  <c:v>-4.4692123187084057E-2</c:v>
                </c:pt>
                <c:pt idx="40">
                  <c:v>-1.1599187918701797E-2</c:v>
                </c:pt>
                <c:pt idx="41">
                  <c:v>2.9410724419639094E-3</c:v>
                </c:pt>
                <c:pt idx="42">
                  <c:v>1.9655424259004378E-2</c:v>
                </c:pt>
                <c:pt idx="43">
                  <c:v>4.2214491440314299E-2</c:v>
                </c:pt>
                <c:pt idx="44">
                  <c:v>5.0643946657477026E-2</c:v>
                </c:pt>
                <c:pt idx="45">
                  <c:v>4.4852297955886924E-2</c:v>
                </c:pt>
                <c:pt idx="46">
                  <c:v>3.3751818206882771E-2</c:v>
                </c:pt>
                <c:pt idx="47">
                  <c:v>4.3038661187910214E-2</c:v>
                </c:pt>
                <c:pt idx="48">
                  <c:v>5.6346550405346897E-2</c:v>
                </c:pt>
                <c:pt idx="49">
                  <c:v>4.8039950700514304E-2</c:v>
                </c:pt>
                <c:pt idx="50">
                  <c:v>1.9385679144091696E-2</c:v>
                </c:pt>
                <c:pt idx="51">
                  <c:v>3.3050203192462237E-3</c:v>
                </c:pt>
                <c:pt idx="52">
                  <c:v>-1.1748775185523646E-3</c:v>
                </c:pt>
                <c:pt idx="53">
                  <c:v>-1.198786320779225E-2</c:v>
                </c:pt>
                <c:pt idx="54">
                  <c:v>-1.5257356541052662E-2</c:v>
                </c:pt>
                <c:pt idx="55">
                  <c:v>-1.9493698732588091E-2</c:v>
                </c:pt>
                <c:pt idx="56">
                  <c:v>-2.8428225957864053E-2</c:v>
                </c:pt>
                <c:pt idx="57">
                  <c:v>-2.605706320187692E-2</c:v>
                </c:pt>
                <c:pt idx="58">
                  <c:v>-2.4202898153042121E-2</c:v>
                </c:pt>
                <c:pt idx="59">
                  <c:v>-2.0832654663234324E-2</c:v>
                </c:pt>
                <c:pt idx="60">
                  <c:v>-4.385552160124968E-3</c:v>
                </c:pt>
                <c:pt idx="61">
                  <c:v>1.5415715821428391E-2</c:v>
                </c:pt>
                <c:pt idx="62">
                  <c:v>3.6420241411972171E-2</c:v>
                </c:pt>
                <c:pt idx="63">
                  <c:v>6.1101673135489608E-2</c:v>
                </c:pt>
                <c:pt idx="64">
                  <c:v>8.1621220837169023E-2</c:v>
                </c:pt>
                <c:pt idx="65">
                  <c:v>0.10744304164260073</c:v>
                </c:pt>
                <c:pt idx="66">
                  <c:v>0.16957396786082485</c:v>
                </c:pt>
                <c:pt idx="67">
                  <c:v>0.24154425411625113</c:v>
                </c:pt>
                <c:pt idx="68">
                  <c:v>0.28703077522451975</c:v>
                </c:pt>
                <c:pt idx="69">
                  <c:v>0.3318841953452632</c:v>
                </c:pt>
                <c:pt idx="70">
                  <c:v>0.38263788897646334</c:v>
                </c:pt>
                <c:pt idx="71">
                  <c:v>0.40787404968379759</c:v>
                </c:pt>
                <c:pt idx="72">
                  <c:v>0.42765865790557178</c:v>
                </c:pt>
                <c:pt idx="73">
                  <c:v>0.44982233949713818</c:v>
                </c:pt>
                <c:pt idx="74">
                  <c:v>0.41493463325113839</c:v>
                </c:pt>
                <c:pt idx="75">
                  <c:v>0.38120750998949615</c:v>
                </c:pt>
                <c:pt idx="76">
                  <c:v>0.39219070354785285</c:v>
                </c:pt>
                <c:pt idx="77">
                  <c:v>0.40683879657302835</c:v>
                </c:pt>
                <c:pt idx="78">
                  <c:v>0.41704783598162287</c:v>
                </c:pt>
                <c:pt idx="79">
                  <c:v>0.42136538513184607</c:v>
                </c:pt>
                <c:pt idx="80">
                  <c:v>0.42668787429770061</c:v>
                </c:pt>
                <c:pt idx="81">
                  <c:v>0.43212282704472826</c:v>
                </c:pt>
                <c:pt idx="82">
                  <c:v>0.43469733486882739</c:v>
                </c:pt>
                <c:pt idx="83">
                  <c:v>0.43938503757160879</c:v>
                </c:pt>
                <c:pt idx="84">
                  <c:v>0.44307115301787381</c:v>
                </c:pt>
                <c:pt idx="85">
                  <c:v>0.4442463800622482</c:v>
                </c:pt>
                <c:pt idx="86">
                  <c:v>0.44968398747878391</c:v>
                </c:pt>
                <c:pt idx="87">
                  <c:v>0.46104116118075639</c:v>
                </c:pt>
                <c:pt idx="88">
                  <c:v>0.47168239014474717</c:v>
                </c:pt>
                <c:pt idx="89">
                  <c:v>0.47974636726360625</c:v>
                </c:pt>
                <c:pt idx="90">
                  <c:v>0.49301857032911445</c:v>
                </c:pt>
                <c:pt idx="91">
                  <c:v>0.50549258205821668</c:v>
                </c:pt>
                <c:pt idx="92">
                  <c:v>0.50925973265454572</c:v>
                </c:pt>
                <c:pt idx="93">
                  <c:v>0.50591958216542854</c:v>
                </c:pt>
                <c:pt idx="94">
                  <c:v>0.50435920262607836</c:v>
                </c:pt>
                <c:pt idx="95">
                  <c:v>0.50330307479042347</c:v>
                </c:pt>
                <c:pt idx="96">
                  <c:v>0.49850228675175079</c:v>
                </c:pt>
                <c:pt idx="97">
                  <c:v>0.49657104595036772</c:v>
                </c:pt>
                <c:pt idx="98">
                  <c:v>0.50042848198116163</c:v>
                </c:pt>
                <c:pt idx="99">
                  <c:v>0.50481236057180168</c:v>
                </c:pt>
                <c:pt idx="100">
                  <c:v>0.50495946014088033</c:v>
                </c:pt>
                <c:pt idx="101">
                  <c:v>0.50192378751760713</c:v>
                </c:pt>
                <c:pt idx="102">
                  <c:v>0.49607290956564676</c:v>
                </c:pt>
                <c:pt idx="103">
                  <c:v>0.48804598002977467</c:v>
                </c:pt>
                <c:pt idx="104">
                  <c:v>0.47922265159632643</c:v>
                </c:pt>
                <c:pt idx="105">
                  <c:v>0.46877088727825106</c:v>
                </c:pt>
                <c:pt idx="106">
                  <c:v>0.45567334560133582</c:v>
                </c:pt>
                <c:pt idx="107">
                  <c:v>0.44234727008103353</c:v>
                </c:pt>
                <c:pt idx="108">
                  <c:v>0.42878646894073918</c:v>
                </c:pt>
                <c:pt idx="109">
                  <c:v>0.41400133227335695</c:v>
                </c:pt>
                <c:pt idx="110">
                  <c:v>0.39810623306728032</c:v>
                </c:pt>
                <c:pt idx="111">
                  <c:v>0.38231262607965311</c:v>
                </c:pt>
                <c:pt idx="112">
                  <c:v>0.3671928732445735</c:v>
                </c:pt>
                <c:pt idx="113">
                  <c:v>0.35101992688213801</c:v>
                </c:pt>
                <c:pt idx="114">
                  <c:v>0.33373929469640962</c:v>
                </c:pt>
                <c:pt idx="115">
                  <c:v>0.31741173562955444</c:v>
                </c:pt>
                <c:pt idx="116">
                  <c:v>0.30206648300910527</c:v>
                </c:pt>
                <c:pt idx="117">
                  <c:v>0.28651312070056956</c:v>
                </c:pt>
                <c:pt idx="118">
                  <c:v>0.27140723570390574</c:v>
                </c:pt>
                <c:pt idx="119">
                  <c:v>0.25763326781542351</c:v>
                </c:pt>
                <c:pt idx="120">
                  <c:v>0.24462949345886412</c:v>
                </c:pt>
                <c:pt idx="121">
                  <c:v>0.23194366687847595</c:v>
                </c:pt>
                <c:pt idx="122">
                  <c:v>0.21942651801556187</c:v>
                </c:pt>
                <c:pt idx="123">
                  <c:v>0.20732478675434018</c:v>
                </c:pt>
                <c:pt idx="124">
                  <c:v>0.19573258755928602</c:v>
                </c:pt>
                <c:pt idx="125">
                  <c:v>0.18484492612218759</c:v>
                </c:pt>
                <c:pt idx="126">
                  <c:v>0.1746735521269242</c:v>
                </c:pt>
                <c:pt idx="127">
                  <c:v>0.16513853779054813</c:v>
                </c:pt>
                <c:pt idx="128">
                  <c:v>0.15633336056349179</c:v>
                </c:pt>
                <c:pt idx="129">
                  <c:v>0.14827409124249716</c:v>
                </c:pt>
                <c:pt idx="130">
                  <c:v>0.14080002263937075</c:v>
                </c:pt>
                <c:pt idx="131">
                  <c:v>0.13365724641445476</c:v>
                </c:pt>
                <c:pt idx="132">
                  <c:v>0.12682442301775021</c:v>
                </c:pt>
                <c:pt idx="133">
                  <c:v>0.12054617268989895</c:v>
                </c:pt>
                <c:pt idx="134">
                  <c:v>0.11419735479566397</c:v>
                </c:pt>
                <c:pt idx="135">
                  <c:v>0.10804340188278311</c:v>
                </c:pt>
                <c:pt idx="136">
                  <c:v>0.10282124384663968</c:v>
                </c:pt>
                <c:pt idx="137">
                  <c:v>9.7841007917751549E-2</c:v>
                </c:pt>
                <c:pt idx="138">
                  <c:v>9.2871562564342605E-2</c:v>
                </c:pt>
                <c:pt idx="139">
                  <c:v>8.8098631950835171E-2</c:v>
                </c:pt>
                <c:pt idx="140">
                  <c:v>8.4412567733742977E-2</c:v>
                </c:pt>
                <c:pt idx="141">
                  <c:v>8.1866016650158233E-2</c:v>
                </c:pt>
                <c:pt idx="142">
                  <c:v>7.986223409527933E-2</c:v>
                </c:pt>
                <c:pt idx="143">
                  <c:v>7.7808310074817977E-2</c:v>
                </c:pt>
                <c:pt idx="144">
                  <c:v>7.5223980978084526E-2</c:v>
                </c:pt>
                <c:pt idx="145">
                  <c:v>7.1921627541905481E-2</c:v>
                </c:pt>
              </c:numCache>
            </c:numRef>
          </c:val>
          <c:extLst>
            <c:ext xmlns:c16="http://schemas.microsoft.com/office/drawing/2014/chart" uri="{C3380CC4-5D6E-409C-BE32-E72D297353CC}">
              <c16:uniqueId val="{00000000-E7AA-479C-B30D-D5DFB9AEDEDC}"/>
            </c:ext>
          </c:extLst>
        </c:ser>
        <c:dLbls>
          <c:showLegendKey val="0"/>
          <c:showVal val="0"/>
          <c:showCatName val="0"/>
          <c:showSerName val="0"/>
          <c:showPercent val="0"/>
          <c:showBubbleSize val="0"/>
        </c:dLbls>
        <c:axId val="1311100128"/>
        <c:axId val="1311096384"/>
      </c:areaChart>
      <c:lineChart>
        <c:grouping val="standard"/>
        <c:varyColors val="0"/>
        <c:ser>
          <c:idx val="0"/>
          <c:order val="0"/>
          <c:tx>
            <c:strRef>
              <c:f>'Sup Ratio'!$D$1</c:f>
              <c:strCache>
                <c:ptCount val="1"/>
                <c:pt idx="0">
                  <c:v>Support Ratio</c:v>
                </c:pt>
              </c:strCache>
            </c:strRef>
          </c:tx>
          <c:spPr>
            <a:ln w="25400" cap="rnd">
              <a:solidFill>
                <a:srgbClr val="FFC000"/>
              </a:solidFill>
              <a:round/>
            </a:ln>
            <a:effectLst/>
          </c:spPr>
          <c:marker>
            <c:symbol val="none"/>
          </c:marker>
          <c:cat>
            <c:numRef>
              <c:f>'Sup Ratio'!$A$2:$A$152</c:f>
              <c:numCache>
                <c:formatCode>General</c:formatCode>
                <c:ptCount val="15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pt idx="100">
                  <c:v>2050</c:v>
                </c:pt>
                <c:pt idx="101">
                  <c:v>2051</c:v>
                </c:pt>
                <c:pt idx="102">
                  <c:v>2052</c:v>
                </c:pt>
                <c:pt idx="103">
                  <c:v>2053</c:v>
                </c:pt>
                <c:pt idx="104">
                  <c:v>2054</c:v>
                </c:pt>
                <c:pt idx="105">
                  <c:v>2055</c:v>
                </c:pt>
                <c:pt idx="106">
                  <c:v>2056</c:v>
                </c:pt>
                <c:pt idx="107">
                  <c:v>2057</c:v>
                </c:pt>
                <c:pt idx="108">
                  <c:v>2058</c:v>
                </c:pt>
                <c:pt idx="109">
                  <c:v>2059</c:v>
                </c:pt>
                <c:pt idx="110">
                  <c:v>2060</c:v>
                </c:pt>
                <c:pt idx="111">
                  <c:v>2061</c:v>
                </c:pt>
                <c:pt idx="112">
                  <c:v>2062</c:v>
                </c:pt>
                <c:pt idx="113">
                  <c:v>2063</c:v>
                </c:pt>
                <c:pt idx="114">
                  <c:v>2064</c:v>
                </c:pt>
                <c:pt idx="115">
                  <c:v>2065</c:v>
                </c:pt>
                <c:pt idx="116">
                  <c:v>2066</c:v>
                </c:pt>
                <c:pt idx="117">
                  <c:v>2067</c:v>
                </c:pt>
                <c:pt idx="118">
                  <c:v>2068</c:v>
                </c:pt>
                <c:pt idx="119">
                  <c:v>2069</c:v>
                </c:pt>
                <c:pt idx="120">
                  <c:v>2070</c:v>
                </c:pt>
                <c:pt idx="121">
                  <c:v>2071</c:v>
                </c:pt>
                <c:pt idx="122">
                  <c:v>2072</c:v>
                </c:pt>
                <c:pt idx="123">
                  <c:v>2073</c:v>
                </c:pt>
                <c:pt idx="124">
                  <c:v>2074</c:v>
                </c:pt>
                <c:pt idx="125">
                  <c:v>2075</c:v>
                </c:pt>
                <c:pt idx="126">
                  <c:v>2076</c:v>
                </c:pt>
                <c:pt idx="127">
                  <c:v>2077</c:v>
                </c:pt>
                <c:pt idx="128">
                  <c:v>2078</c:v>
                </c:pt>
                <c:pt idx="129">
                  <c:v>2079</c:v>
                </c:pt>
                <c:pt idx="130">
                  <c:v>2080</c:v>
                </c:pt>
                <c:pt idx="131">
                  <c:v>2081</c:v>
                </c:pt>
                <c:pt idx="132">
                  <c:v>2082</c:v>
                </c:pt>
                <c:pt idx="133">
                  <c:v>2083</c:v>
                </c:pt>
                <c:pt idx="134">
                  <c:v>2084</c:v>
                </c:pt>
                <c:pt idx="135">
                  <c:v>2085</c:v>
                </c:pt>
                <c:pt idx="136">
                  <c:v>2086</c:v>
                </c:pt>
                <c:pt idx="137">
                  <c:v>2087</c:v>
                </c:pt>
                <c:pt idx="138">
                  <c:v>2088</c:v>
                </c:pt>
                <c:pt idx="139">
                  <c:v>2089</c:v>
                </c:pt>
                <c:pt idx="140">
                  <c:v>2090</c:v>
                </c:pt>
                <c:pt idx="141">
                  <c:v>2091</c:v>
                </c:pt>
                <c:pt idx="142">
                  <c:v>2092</c:v>
                </c:pt>
                <c:pt idx="143">
                  <c:v>2093</c:v>
                </c:pt>
                <c:pt idx="144">
                  <c:v>2094</c:v>
                </c:pt>
                <c:pt idx="145">
                  <c:v>2095</c:v>
                </c:pt>
                <c:pt idx="146">
                  <c:v>2096</c:v>
                </c:pt>
                <c:pt idx="147">
                  <c:v>2097</c:v>
                </c:pt>
                <c:pt idx="148">
                  <c:v>2098</c:v>
                </c:pt>
                <c:pt idx="149">
                  <c:v>2099</c:v>
                </c:pt>
                <c:pt idx="150">
                  <c:v>2100</c:v>
                </c:pt>
              </c:numCache>
            </c:numRef>
          </c:cat>
          <c:val>
            <c:numRef>
              <c:f>'Sup Ratio'!$D$2:$D$147</c:f>
              <c:numCache>
                <c:formatCode>General</c:formatCode>
                <c:ptCount val="146"/>
                <c:pt idx="0">
                  <c:v>0.71577964808069683</c:v>
                </c:pt>
                <c:pt idx="1">
                  <c:v>0.7161336858876145</c:v>
                </c:pt>
                <c:pt idx="2">
                  <c:v>0.71649821795137103</c:v>
                </c:pt>
                <c:pt idx="3">
                  <c:v>0.71677712117656656</c:v>
                </c:pt>
                <c:pt idx="4">
                  <c:v>0.71697447377901991</c:v>
                </c:pt>
                <c:pt idx="5">
                  <c:v>0.71715849188910841</c:v>
                </c:pt>
                <c:pt idx="6">
                  <c:v>0.71727981079273495</c:v>
                </c:pt>
                <c:pt idx="7">
                  <c:v>0.71729426199955137</c:v>
                </c:pt>
                <c:pt idx="8">
                  <c:v>0.71715415134700766</c:v>
                </c:pt>
                <c:pt idx="9">
                  <c:v>0.71697168672313083</c:v>
                </c:pt>
                <c:pt idx="10">
                  <c:v>0.71682605510378172</c:v>
                </c:pt>
                <c:pt idx="11">
                  <c:v>0.7166551400228911</c:v>
                </c:pt>
                <c:pt idx="12">
                  <c:v>0.71642154531487734</c:v>
                </c:pt>
                <c:pt idx="13">
                  <c:v>0.71610251061893693</c:v>
                </c:pt>
                <c:pt idx="14">
                  <c:v>0.71569682157881986</c:v>
                </c:pt>
                <c:pt idx="15">
                  <c:v>0.71521813463795014</c:v>
                </c:pt>
                <c:pt idx="16">
                  <c:v>0.71461644097876864</c:v>
                </c:pt>
                <c:pt idx="17">
                  <c:v>0.71382097988370108</c:v>
                </c:pt>
                <c:pt idx="18">
                  <c:v>0.71293376865263003</c:v>
                </c:pt>
                <c:pt idx="19">
                  <c:v>0.71205092563855432</c:v>
                </c:pt>
                <c:pt idx="20">
                  <c:v>0.71117222277724423</c:v>
                </c:pt>
                <c:pt idx="21">
                  <c:v>0.7101292417042071</c:v>
                </c:pt>
                <c:pt idx="22">
                  <c:v>0.70889376607069143</c:v>
                </c:pt>
                <c:pt idx="23">
                  <c:v>0.70754746009554292</c:v>
                </c:pt>
                <c:pt idx="24">
                  <c:v>0.70597264115435643</c:v>
                </c:pt>
                <c:pt idx="25">
                  <c:v>0.70413696170543516</c:v>
                </c:pt>
                <c:pt idx="26">
                  <c:v>0.7021077843664788</c:v>
                </c:pt>
                <c:pt idx="27">
                  <c:v>0.70003149250892316</c:v>
                </c:pt>
                <c:pt idx="28">
                  <c:v>0.69789110185221614</c:v>
                </c:pt>
                <c:pt idx="29">
                  <c:v>0.69572019993366174</c:v>
                </c:pt>
                <c:pt idx="30">
                  <c:v>0.69374571861198142</c:v>
                </c:pt>
                <c:pt idx="31">
                  <c:v>0.69184315996258405</c:v>
                </c:pt>
                <c:pt idx="32">
                  <c:v>0.6899340715047495</c:v>
                </c:pt>
                <c:pt idx="33">
                  <c:v>0.68799764628855176</c:v>
                </c:pt>
                <c:pt idx="34">
                  <c:v>0.68629458884888561</c:v>
                </c:pt>
                <c:pt idx="35">
                  <c:v>0.68498540334950975</c:v>
                </c:pt>
                <c:pt idx="36">
                  <c:v>0.68385070690158101</c:v>
                </c:pt>
                <c:pt idx="37">
                  <c:v>0.68300797608319153</c:v>
                </c:pt>
                <c:pt idx="38">
                  <c:v>0.68249248224963155</c:v>
                </c:pt>
                <c:pt idx="39">
                  <c:v>0.68218753001861121</c:v>
                </c:pt>
                <c:pt idx="40">
                  <c:v>0.68210840639398407</c:v>
                </c:pt>
                <c:pt idx="41">
                  <c:v>0.6821284679913604</c:v>
                </c:pt>
                <c:pt idx="42">
                  <c:v>0.68226255641312794</c:v>
                </c:pt>
                <c:pt idx="43">
                  <c:v>0.68255063088191337</c:v>
                </c:pt>
                <c:pt idx="44">
                  <c:v>0.68289638900471705</c:v>
                </c:pt>
                <c:pt idx="45">
                  <c:v>0.68320275242822526</c:v>
                </c:pt>
                <c:pt idx="46">
                  <c:v>0.68343338469831205</c:v>
                </c:pt>
                <c:pt idx="47">
                  <c:v>0.68372758858336269</c:v>
                </c:pt>
                <c:pt idx="48">
                  <c:v>0.68411295405357764</c:v>
                </c:pt>
                <c:pt idx="49">
                  <c:v>0.68444168053313814</c:v>
                </c:pt>
                <c:pt idx="50">
                  <c:v>0.68457437706290092</c:v>
                </c:pt>
                <c:pt idx="51">
                  <c:v>0.68459700275905311</c:v>
                </c:pt>
                <c:pt idx="52">
                  <c:v>0.68458895963002353</c:v>
                </c:pt>
                <c:pt idx="53">
                  <c:v>0.68450689696088596</c:v>
                </c:pt>
                <c:pt idx="54">
                  <c:v>0.6844024672698763</c:v>
                </c:pt>
                <c:pt idx="55">
                  <c:v>0.68426906491773709</c:v>
                </c:pt>
                <c:pt idx="56">
                  <c:v>0.68407456700926483</c:v>
                </c:pt>
                <c:pt idx="57">
                  <c:v>0.68389634048829828</c:v>
                </c:pt>
                <c:pt idx="58">
                  <c:v>0.68373083778257104</c:v>
                </c:pt>
                <c:pt idx="59">
                  <c:v>0.6835884133342216</c:v>
                </c:pt>
                <c:pt idx="60">
                  <c:v>0.68355843486515977</c:v>
                </c:pt>
                <c:pt idx="61">
                  <c:v>0.6836638184135575</c:v>
                </c:pt>
                <c:pt idx="62">
                  <c:v>0.68391285577392114</c:v>
                </c:pt>
                <c:pt idx="63">
                  <c:v>0.68433086566410106</c:v>
                </c:pt>
                <c:pt idx="64">
                  <c:v>0.68488965288467518</c:v>
                </c:pt>
                <c:pt idx="65">
                  <c:v>0.68562591461980282</c:v>
                </c:pt>
                <c:pt idx="66">
                  <c:v>0.68678954401533643</c:v>
                </c:pt>
                <c:pt idx="67">
                  <c:v>0.68845044980049475</c:v>
                </c:pt>
                <c:pt idx="68">
                  <c:v>0.69042935313575893</c:v>
                </c:pt>
                <c:pt idx="69">
                  <c:v>0.69272458568910977</c:v>
                </c:pt>
                <c:pt idx="70">
                  <c:v>0.69538029004553625</c:v>
                </c:pt>
                <c:pt idx="71">
                  <c:v>0.69822235788375953</c:v>
                </c:pt>
                <c:pt idx="72">
                  <c:v>0.70121476032201779</c:v>
                </c:pt>
                <c:pt idx="73">
                  <c:v>0.70437608580539823</c:v>
                </c:pt>
                <c:pt idx="74">
                  <c:v>0.70730485817711997</c:v>
                </c:pt>
                <c:pt idx="75">
                  <c:v>0.71000630319923264</c:v>
                </c:pt>
                <c:pt idx="76">
                  <c:v>0.7127963494898486</c:v>
                </c:pt>
                <c:pt idx="77">
                  <c:v>0.71570218861252155</c:v>
                </c:pt>
                <c:pt idx="78">
                  <c:v>0.7186932418283043</c:v>
                </c:pt>
                <c:pt idx="79">
                  <c:v>0.72172795550104829</c:v>
                </c:pt>
                <c:pt idx="80">
                  <c:v>0.72481406050831543</c:v>
                </c:pt>
                <c:pt idx="81">
                  <c:v>0.72795292450698967</c:v>
                </c:pt>
                <c:pt idx="82">
                  <c:v>0.73112420420934121</c:v>
                </c:pt>
                <c:pt idx="83">
                  <c:v>0.73434372242972734</c:v>
                </c:pt>
                <c:pt idx="84">
                  <c:v>0.7376046063111289</c:v>
                </c:pt>
                <c:pt idx="85">
                  <c:v>0.74088867735614716</c:v>
                </c:pt>
                <c:pt idx="86">
                  <c:v>0.74422783731015674</c:v>
                </c:pt>
                <c:pt idx="87">
                  <c:v>0.74766695575714015</c:v>
                </c:pt>
                <c:pt idx="88">
                  <c:v>0.75120189942385751</c:v>
                </c:pt>
                <c:pt idx="89">
                  <c:v>0.75481442179085767</c:v>
                </c:pt>
                <c:pt idx="90">
                  <c:v>0.75854498569173223</c:v>
                </c:pt>
                <c:pt idx="91">
                  <c:v>0.7623890819512511</c:v>
                </c:pt>
                <c:pt idx="92">
                  <c:v>0.76628152546310146</c:v>
                </c:pt>
                <c:pt idx="93">
                  <c:v>0.77016811697879162</c:v>
                </c:pt>
                <c:pt idx="94">
                  <c:v>0.77406234294092335</c:v>
                </c:pt>
                <c:pt idx="95">
                  <c:v>0.77796804302330957</c:v>
                </c:pt>
                <c:pt idx="96">
                  <c:v>0.78185591401961352</c:v>
                </c:pt>
                <c:pt idx="97">
                  <c:v>0.78574803969652007</c:v>
                </c:pt>
                <c:pt idx="98">
                  <c:v>0.78969000180784787</c:v>
                </c:pt>
                <c:pt idx="99">
                  <c:v>0.79368653355314733</c:v>
                </c:pt>
                <c:pt idx="100">
                  <c:v>0.79770446471236722</c:v>
                </c:pt>
                <c:pt idx="101">
                  <c:v>0.80171839819149071</c:v>
                </c:pt>
                <c:pt idx="102">
                  <c:v>0.80570538698532057</c:v>
                </c:pt>
                <c:pt idx="103">
                  <c:v>0.80964721086973768</c:v>
                </c:pt>
                <c:pt idx="104">
                  <c:v>0.81353653552127236</c:v>
                </c:pt>
                <c:pt idx="105">
                  <c:v>0.81735911051656429</c:v>
                </c:pt>
                <c:pt idx="106">
                  <c:v>0.82109209677346395</c:v>
                </c:pt>
                <c:pt idx="107">
                  <c:v>0.82473222030637372</c:v>
                </c:pt>
                <c:pt idx="108">
                  <c:v>0.82827615299412882</c:v>
                </c:pt>
                <c:pt idx="109">
                  <c:v>0.83171233531479116</c:v>
                </c:pt>
                <c:pt idx="110">
                  <c:v>0.83503003356281924</c:v>
                </c:pt>
                <c:pt idx="111">
                  <c:v>0.83822856911943444</c:v>
                </c:pt>
                <c:pt idx="112">
                  <c:v>0.84131214255301923</c:v>
                </c:pt>
                <c:pt idx="113">
                  <c:v>0.84427050500389433</c:v>
                </c:pt>
                <c:pt idx="114">
                  <c:v>0.84709287449096027</c:v>
                </c:pt>
                <c:pt idx="115">
                  <c:v>0.84978591844401352</c:v>
                </c:pt>
                <c:pt idx="116">
                  <c:v>0.85235671768764099</c:v>
                </c:pt>
                <c:pt idx="117">
                  <c:v>0.85480233335086742</c:v>
                </c:pt>
                <c:pt idx="118">
                  <c:v>0.85712547990240473</c:v>
                </c:pt>
                <c:pt idx="119">
                  <c:v>0.85933656731092256</c:v>
                </c:pt>
                <c:pt idx="120">
                  <c:v>0.8614413313898559</c:v>
                </c:pt>
                <c:pt idx="121">
                  <c:v>0.86344170897965467</c:v>
                </c:pt>
                <c:pt idx="122">
                  <c:v>0.86533840922739891</c:v>
                </c:pt>
                <c:pt idx="123">
                  <c:v>0.86713433129153505</c:v>
                </c:pt>
                <c:pt idx="124">
                  <c:v>0.86883325788988286</c:v>
                </c:pt>
                <c:pt idx="125">
                  <c:v>0.87044073729791838</c:v>
                </c:pt>
                <c:pt idx="126">
                  <c:v>0.87196249572074458</c:v>
                </c:pt>
                <c:pt idx="127">
                  <c:v>0.87340363144398336</c:v>
                </c:pt>
                <c:pt idx="128">
                  <c:v>0.87477012055316683</c:v>
                </c:pt>
                <c:pt idx="129">
                  <c:v>0.87606814007539313</c:v>
                </c:pt>
                <c:pt idx="130">
                  <c:v>0.87730251300971596</c:v>
                </c:pt>
                <c:pt idx="131">
                  <c:v>0.87847587535855542</c:v>
                </c:pt>
                <c:pt idx="132">
                  <c:v>0.87959070410696472</c:v>
                </c:pt>
                <c:pt idx="133">
                  <c:v>0.88065165637630338</c:v>
                </c:pt>
                <c:pt idx="134">
                  <c:v>0.88165791172198793</c:v>
                </c:pt>
                <c:pt idx="135">
                  <c:v>0.88261099970440593</c:v>
                </c:pt>
                <c:pt idx="136">
                  <c:v>0.88351897802993895</c:v>
                </c:pt>
                <c:pt idx="137">
                  <c:v>0.88438384493144118</c:v>
                </c:pt>
                <c:pt idx="138">
                  <c:v>0.88520556754154733</c:v>
                </c:pt>
                <c:pt idx="139">
                  <c:v>0.88598576515775562</c:v>
                </c:pt>
                <c:pt idx="140">
                  <c:v>0.8867339642344797</c:v>
                </c:pt>
                <c:pt idx="141">
                  <c:v>0.88746019523691888</c:v>
                </c:pt>
                <c:pt idx="142">
                  <c:v>0.88816922386090646</c:v>
                </c:pt>
                <c:pt idx="143">
                  <c:v>0.88886056224907684</c:v>
                </c:pt>
                <c:pt idx="144">
                  <c:v>0.88952945009983786</c:v>
                </c:pt>
                <c:pt idx="145">
                  <c:v>0.8901694442773409</c:v>
                </c:pt>
              </c:numCache>
            </c:numRef>
          </c:val>
          <c:smooth val="0"/>
          <c:extLst>
            <c:ext xmlns:c16="http://schemas.microsoft.com/office/drawing/2014/chart" uri="{C3380CC4-5D6E-409C-BE32-E72D297353CC}">
              <c16:uniqueId val="{00000001-E7AA-479C-B30D-D5DFB9AEDEDC}"/>
            </c:ext>
          </c:extLst>
        </c:ser>
        <c:dLbls>
          <c:showLegendKey val="0"/>
          <c:showVal val="0"/>
          <c:showCatName val="0"/>
          <c:showSerName val="0"/>
          <c:showPercent val="0"/>
          <c:showBubbleSize val="0"/>
        </c:dLbls>
        <c:marker val="1"/>
        <c:smooth val="0"/>
        <c:axId val="419938224"/>
        <c:axId val="419938640"/>
      </c:lineChart>
      <c:dateAx>
        <c:axId val="419938224"/>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r>
                  <a:rPr lang="en-US"/>
                  <a:t>Year</a:t>
                </a:r>
              </a:p>
            </c:rich>
          </c:tx>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NG"/>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NG"/>
          </a:p>
        </c:txPr>
        <c:crossAx val="419938640"/>
        <c:crosses val="autoZero"/>
        <c:auto val="0"/>
        <c:lblOffset val="100"/>
        <c:baseTimeUnit val="days"/>
        <c:majorUnit val="10"/>
        <c:majorTimeUnit val="days"/>
      </c:dateAx>
      <c:valAx>
        <c:axId val="419938640"/>
        <c:scaling>
          <c:orientation val="minMax"/>
          <c:max val="0.9"/>
          <c:min val="0.65000000000000013"/>
        </c:scaling>
        <c:delete val="0"/>
        <c:axPos val="l"/>
        <c:majorGridlines>
          <c:spPr>
            <a:ln w="9525" cap="flat" cmpd="sng" algn="ctr">
              <a:solidFill>
                <a:schemeClr val="bg1">
                  <a:lumMod val="6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r>
                  <a:rPr lang="en-US"/>
                  <a:t>Support Ratio</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NG"/>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NG"/>
          </a:p>
        </c:txPr>
        <c:crossAx val="419938224"/>
        <c:crosses val="autoZero"/>
        <c:crossBetween val="between"/>
        <c:majorUnit val="0.1"/>
      </c:valAx>
      <c:valAx>
        <c:axId val="1311096384"/>
        <c:scaling>
          <c:orientation val="minMax"/>
          <c:max val="0.60000000000000009"/>
          <c:min val="-0.5"/>
        </c:scaling>
        <c:delete val="0"/>
        <c:axPos val="r"/>
        <c:title>
          <c:tx>
            <c:rich>
              <a:bodyPr rot="-540000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r>
                  <a:rPr lang="en-US"/>
                  <a:t>Demographic Dividend (% per year)</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NG"/>
            </a:p>
          </c:txPr>
        </c:title>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NG"/>
          </a:p>
        </c:txPr>
        <c:crossAx val="1311100128"/>
        <c:crosses val="max"/>
        <c:crossBetween val="between"/>
      </c:valAx>
      <c:catAx>
        <c:axId val="1311100128"/>
        <c:scaling>
          <c:orientation val="minMax"/>
        </c:scaling>
        <c:delete val="1"/>
        <c:axPos val="b"/>
        <c:numFmt formatCode="General" sourceLinked="1"/>
        <c:majorTickMark val="out"/>
        <c:minorTickMark val="none"/>
        <c:tickLblPos val="nextTo"/>
        <c:crossAx val="131109638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N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sz="1100" b="1">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NG"/>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1"/>
          <c:order val="1"/>
          <c:tx>
            <c:strRef>
              <c:f>'Sup Ratio'!$E$1</c:f>
              <c:strCache>
                <c:ptCount val="1"/>
                <c:pt idx="0">
                  <c:v>Demographic Dividend</c:v>
                </c:pt>
              </c:strCache>
            </c:strRef>
          </c:tx>
          <c:spPr>
            <a:pattFill prst="pct75">
              <a:fgClr>
                <a:srgbClr val="00B050"/>
              </a:fgClr>
              <a:bgClr>
                <a:schemeClr val="bg1"/>
              </a:bgClr>
            </a:pattFill>
            <a:ln w="19050">
              <a:solidFill>
                <a:srgbClr val="00B050"/>
              </a:solidFill>
            </a:ln>
            <a:effectLst/>
          </c:spPr>
          <c:cat>
            <c:numRef>
              <c:f>'Sup Ratio'!$A$2:$A$148</c:f>
              <c:numCache>
                <c:formatCode>General</c:formatCode>
                <c:ptCount val="147"/>
                <c:pt idx="0">
                  <c:v>1950</c:v>
                </c:pt>
                <c:pt idx="1">
                  <c:v>1955</c:v>
                </c:pt>
                <c:pt idx="2">
                  <c:v>1956</c:v>
                </c:pt>
                <c:pt idx="3">
                  <c:v>1957</c:v>
                </c:pt>
                <c:pt idx="4">
                  <c:v>1958</c:v>
                </c:pt>
                <c:pt idx="5">
                  <c:v>1959</c:v>
                </c:pt>
                <c:pt idx="6">
                  <c:v>1960</c:v>
                </c:pt>
                <c:pt idx="7">
                  <c:v>1961</c:v>
                </c:pt>
                <c:pt idx="8">
                  <c:v>1962</c:v>
                </c:pt>
                <c:pt idx="9">
                  <c:v>1963</c:v>
                </c:pt>
                <c:pt idx="10">
                  <c:v>1964</c:v>
                </c:pt>
                <c:pt idx="11">
                  <c:v>1965</c:v>
                </c:pt>
                <c:pt idx="12">
                  <c:v>1966</c:v>
                </c:pt>
                <c:pt idx="13">
                  <c:v>1967</c:v>
                </c:pt>
                <c:pt idx="14">
                  <c:v>1968</c:v>
                </c:pt>
                <c:pt idx="15">
                  <c:v>1969</c:v>
                </c:pt>
                <c:pt idx="16">
                  <c:v>1970</c:v>
                </c:pt>
                <c:pt idx="17">
                  <c:v>1971</c:v>
                </c:pt>
                <c:pt idx="18">
                  <c:v>1972</c:v>
                </c:pt>
                <c:pt idx="19">
                  <c:v>1973</c:v>
                </c:pt>
                <c:pt idx="20">
                  <c:v>1974</c:v>
                </c:pt>
                <c:pt idx="21">
                  <c:v>1975</c:v>
                </c:pt>
                <c:pt idx="22">
                  <c:v>1976</c:v>
                </c:pt>
                <c:pt idx="23">
                  <c:v>1977</c:v>
                </c:pt>
                <c:pt idx="24">
                  <c:v>1978</c:v>
                </c:pt>
                <c:pt idx="25">
                  <c:v>1979</c:v>
                </c:pt>
                <c:pt idx="26">
                  <c:v>1980</c:v>
                </c:pt>
                <c:pt idx="27">
                  <c:v>1981</c:v>
                </c:pt>
                <c:pt idx="28">
                  <c:v>1982</c:v>
                </c:pt>
                <c:pt idx="29">
                  <c:v>1983</c:v>
                </c:pt>
                <c:pt idx="30">
                  <c:v>1984</c:v>
                </c:pt>
                <c:pt idx="31">
                  <c:v>1985</c:v>
                </c:pt>
                <c:pt idx="32">
                  <c:v>1986</c:v>
                </c:pt>
                <c:pt idx="33">
                  <c:v>1987</c:v>
                </c:pt>
                <c:pt idx="34">
                  <c:v>1988</c:v>
                </c:pt>
                <c:pt idx="35">
                  <c:v>1989</c:v>
                </c:pt>
                <c:pt idx="36">
                  <c:v>1990</c:v>
                </c:pt>
                <c:pt idx="37">
                  <c:v>1991</c:v>
                </c:pt>
                <c:pt idx="38">
                  <c:v>1992</c:v>
                </c:pt>
                <c:pt idx="39">
                  <c:v>1993</c:v>
                </c:pt>
                <c:pt idx="40">
                  <c:v>1994</c:v>
                </c:pt>
                <c:pt idx="41">
                  <c:v>1995</c:v>
                </c:pt>
                <c:pt idx="42">
                  <c:v>1996</c:v>
                </c:pt>
                <c:pt idx="43">
                  <c:v>1997</c:v>
                </c:pt>
                <c:pt idx="44">
                  <c:v>1998</c:v>
                </c:pt>
                <c:pt idx="45">
                  <c:v>1999</c:v>
                </c:pt>
                <c:pt idx="46">
                  <c:v>2000</c:v>
                </c:pt>
                <c:pt idx="47">
                  <c:v>2001</c:v>
                </c:pt>
                <c:pt idx="48">
                  <c:v>2002</c:v>
                </c:pt>
                <c:pt idx="49">
                  <c:v>2003</c:v>
                </c:pt>
                <c:pt idx="50">
                  <c:v>2004</c:v>
                </c:pt>
                <c:pt idx="51">
                  <c:v>2005</c:v>
                </c:pt>
                <c:pt idx="52">
                  <c:v>2006</c:v>
                </c:pt>
                <c:pt idx="53">
                  <c:v>2007</c:v>
                </c:pt>
                <c:pt idx="54">
                  <c:v>2008</c:v>
                </c:pt>
                <c:pt idx="55">
                  <c:v>2009</c:v>
                </c:pt>
                <c:pt idx="56">
                  <c:v>2010</c:v>
                </c:pt>
                <c:pt idx="57">
                  <c:v>2011</c:v>
                </c:pt>
                <c:pt idx="58">
                  <c:v>2012</c:v>
                </c:pt>
                <c:pt idx="59">
                  <c:v>2013</c:v>
                </c:pt>
                <c:pt idx="60">
                  <c:v>2014</c:v>
                </c:pt>
                <c:pt idx="61">
                  <c:v>2015</c:v>
                </c:pt>
                <c:pt idx="62">
                  <c:v>2016</c:v>
                </c:pt>
                <c:pt idx="63">
                  <c:v>2017</c:v>
                </c:pt>
                <c:pt idx="64">
                  <c:v>2018</c:v>
                </c:pt>
                <c:pt idx="65">
                  <c:v>2019</c:v>
                </c:pt>
                <c:pt idx="66">
                  <c:v>2020</c:v>
                </c:pt>
                <c:pt idx="67">
                  <c:v>2021</c:v>
                </c:pt>
                <c:pt idx="68">
                  <c:v>2022</c:v>
                </c:pt>
                <c:pt idx="69">
                  <c:v>2023</c:v>
                </c:pt>
                <c:pt idx="70">
                  <c:v>2024</c:v>
                </c:pt>
                <c:pt idx="71">
                  <c:v>2025</c:v>
                </c:pt>
                <c:pt idx="72">
                  <c:v>2026</c:v>
                </c:pt>
                <c:pt idx="73">
                  <c:v>2027</c:v>
                </c:pt>
                <c:pt idx="74">
                  <c:v>2028</c:v>
                </c:pt>
                <c:pt idx="75">
                  <c:v>2029</c:v>
                </c:pt>
                <c:pt idx="76">
                  <c:v>2030</c:v>
                </c:pt>
                <c:pt idx="77">
                  <c:v>2031</c:v>
                </c:pt>
                <c:pt idx="78">
                  <c:v>2032</c:v>
                </c:pt>
                <c:pt idx="79">
                  <c:v>2033</c:v>
                </c:pt>
                <c:pt idx="80">
                  <c:v>2034</c:v>
                </c:pt>
                <c:pt idx="81">
                  <c:v>2035</c:v>
                </c:pt>
                <c:pt idx="82">
                  <c:v>2036</c:v>
                </c:pt>
                <c:pt idx="83">
                  <c:v>2037</c:v>
                </c:pt>
                <c:pt idx="84">
                  <c:v>2038</c:v>
                </c:pt>
                <c:pt idx="85">
                  <c:v>2039</c:v>
                </c:pt>
                <c:pt idx="86">
                  <c:v>2040</c:v>
                </c:pt>
                <c:pt idx="87">
                  <c:v>2041</c:v>
                </c:pt>
                <c:pt idx="88">
                  <c:v>2042</c:v>
                </c:pt>
                <c:pt idx="89">
                  <c:v>2043</c:v>
                </c:pt>
                <c:pt idx="90">
                  <c:v>2044</c:v>
                </c:pt>
                <c:pt idx="91">
                  <c:v>2045</c:v>
                </c:pt>
                <c:pt idx="92">
                  <c:v>2046</c:v>
                </c:pt>
                <c:pt idx="93">
                  <c:v>2047</c:v>
                </c:pt>
                <c:pt idx="94">
                  <c:v>2048</c:v>
                </c:pt>
                <c:pt idx="95">
                  <c:v>2049</c:v>
                </c:pt>
                <c:pt idx="96">
                  <c:v>2050</c:v>
                </c:pt>
                <c:pt idx="97">
                  <c:v>2051</c:v>
                </c:pt>
                <c:pt idx="98">
                  <c:v>2052</c:v>
                </c:pt>
                <c:pt idx="99">
                  <c:v>2053</c:v>
                </c:pt>
                <c:pt idx="100">
                  <c:v>2054</c:v>
                </c:pt>
                <c:pt idx="101">
                  <c:v>2055</c:v>
                </c:pt>
                <c:pt idx="102">
                  <c:v>2056</c:v>
                </c:pt>
                <c:pt idx="103">
                  <c:v>2057</c:v>
                </c:pt>
                <c:pt idx="104">
                  <c:v>2058</c:v>
                </c:pt>
                <c:pt idx="105">
                  <c:v>2059</c:v>
                </c:pt>
                <c:pt idx="106">
                  <c:v>2060</c:v>
                </c:pt>
                <c:pt idx="107">
                  <c:v>2061</c:v>
                </c:pt>
                <c:pt idx="108">
                  <c:v>2062</c:v>
                </c:pt>
                <c:pt idx="109">
                  <c:v>2063</c:v>
                </c:pt>
                <c:pt idx="110">
                  <c:v>2064</c:v>
                </c:pt>
                <c:pt idx="111">
                  <c:v>2065</c:v>
                </c:pt>
                <c:pt idx="112">
                  <c:v>2066</c:v>
                </c:pt>
                <c:pt idx="113">
                  <c:v>2067</c:v>
                </c:pt>
                <c:pt idx="114">
                  <c:v>2068</c:v>
                </c:pt>
                <c:pt idx="115">
                  <c:v>2069</c:v>
                </c:pt>
                <c:pt idx="116">
                  <c:v>2070</c:v>
                </c:pt>
                <c:pt idx="117">
                  <c:v>2071</c:v>
                </c:pt>
                <c:pt idx="118">
                  <c:v>2072</c:v>
                </c:pt>
                <c:pt idx="119">
                  <c:v>2073</c:v>
                </c:pt>
                <c:pt idx="120">
                  <c:v>2074</c:v>
                </c:pt>
                <c:pt idx="121">
                  <c:v>2075</c:v>
                </c:pt>
                <c:pt idx="122">
                  <c:v>2076</c:v>
                </c:pt>
                <c:pt idx="123">
                  <c:v>2077</c:v>
                </c:pt>
                <c:pt idx="124">
                  <c:v>2078</c:v>
                </c:pt>
                <c:pt idx="125">
                  <c:v>2079</c:v>
                </c:pt>
                <c:pt idx="126">
                  <c:v>2080</c:v>
                </c:pt>
                <c:pt idx="127">
                  <c:v>2081</c:v>
                </c:pt>
                <c:pt idx="128">
                  <c:v>2082</c:v>
                </c:pt>
                <c:pt idx="129">
                  <c:v>2083</c:v>
                </c:pt>
                <c:pt idx="130">
                  <c:v>2084</c:v>
                </c:pt>
                <c:pt idx="131">
                  <c:v>2085</c:v>
                </c:pt>
                <c:pt idx="132">
                  <c:v>2086</c:v>
                </c:pt>
                <c:pt idx="133">
                  <c:v>2087</c:v>
                </c:pt>
                <c:pt idx="134">
                  <c:v>2088</c:v>
                </c:pt>
                <c:pt idx="135">
                  <c:v>2089</c:v>
                </c:pt>
                <c:pt idx="136">
                  <c:v>2090</c:v>
                </c:pt>
                <c:pt idx="137">
                  <c:v>2091</c:v>
                </c:pt>
                <c:pt idx="138">
                  <c:v>2092</c:v>
                </c:pt>
                <c:pt idx="139">
                  <c:v>2093</c:v>
                </c:pt>
                <c:pt idx="140">
                  <c:v>2094</c:v>
                </c:pt>
                <c:pt idx="141">
                  <c:v>2095</c:v>
                </c:pt>
                <c:pt idx="142">
                  <c:v>2096</c:v>
                </c:pt>
                <c:pt idx="143">
                  <c:v>2097</c:v>
                </c:pt>
                <c:pt idx="144">
                  <c:v>2098</c:v>
                </c:pt>
                <c:pt idx="145">
                  <c:v>2099</c:v>
                </c:pt>
                <c:pt idx="146">
                  <c:v>2100</c:v>
                </c:pt>
              </c:numCache>
            </c:numRef>
          </c:cat>
          <c:val>
            <c:numRef>
              <c:f>'Sup Ratio'!$E$2:$E$148</c:f>
              <c:numCache>
                <c:formatCode>General</c:formatCode>
                <c:ptCount val="147"/>
                <c:pt idx="1">
                  <c:v>-0.22966522103239784</c:v>
                </c:pt>
                <c:pt idx="2">
                  <c:v>-0.33209195241493633</c:v>
                </c:pt>
                <c:pt idx="3">
                  <c:v>-0.43328170100373425</c:v>
                </c:pt>
                <c:pt idx="4">
                  <c:v>-0.51200180493164382</c:v>
                </c:pt>
                <c:pt idx="5">
                  <c:v>-0.57020750565842437</c:v>
                </c:pt>
                <c:pt idx="6">
                  <c:v>-0.62917555551527493</c:v>
                </c:pt>
                <c:pt idx="7">
                  <c:v>-0.68754005952109665</c:v>
                </c:pt>
                <c:pt idx="8">
                  <c:v>-0.7851085416108452</c:v>
                </c:pt>
                <c:pt idx="9">
                  <c:v>-0.91295488965996741</c:v>
                </c:pt>
                <c:pt idx="10">
                  <c:v>-1.0650340977608188</c:v>
                </c:pt>
                <c:pt idx="11">
                  <c:v>-1.2004195863720755</c:v>
                </c:pt>
                <c:pt idx="12">
                  <c:v>-1.3248154893041728</c:v>
                </c:pt>
                <c:pt idx="13">
                  <c:v>-1.3797855420238629</c:v>
                </c:pt>
                <c:pt idx="14">
                  <c:v>-1.3741361743605232</c:v>
                </c:pt>
                <c:pt idx="15">
                  <c:v>-1.3188157866992856</c:v>
                </c:pt>
                <c:pt idx="16">
                  <c:v>-1.2411450216529019</c:v>
                </c:pt>
                <c:pt idx="17">
                  <c:v>-1.1247552628921462</c:v>
                </c:pt>
                <c:pt idx="18">
                  <c:v>-1.0028492672625682</c:v>
                </c:pt>
                <c:pt idx="19">
                  <c:v>-0.86810396228217979</c:v>
                </c:pt>
                <c:pt idx="20">
                  <c:v>-0.71295351981621558</c:v>
                </c:pt>
                <c:pt idx="21">
                  <c:v>-0.5243103918039661</c:v>
                </c:pt>
                <c:pt idx="22">
                  <c:v>-0.35302647393674891</c:v>
                </c:pt>
                <c:pt idx="23">
                  <c:v>-0.18456840188871199</c:v>
                </c:pt>
                <c:pt idx="24">
                  <c:v>-2.5811033965825285E-2</c:v>
                </c:pt>
                <c:pt idx="25">
                  <c:v>0.11724545267620887</c:v>
                </c:pt>
                <c:pt idx="26">
                  <c:v>0.23480386840623807</c:v>
                </c:pt>
                <c:pt idx="27">
                  <c:v>0.33159388129626349</c:v>
                </c:pt>
                <c:pt idx="28">
                  <c:v>0.41318378542540724</c:v>
                </c:pt>
                <c:pt idx="29">
                  <c:v>0.47587528703003307</c:v>
                </c:pt>
                <c:pt idx="30">
                  <c:v>0.51646452872626625</c:v>
                </c:pt>
                <c:pt idx="31">
                  <c:v>0.52994380876309222</c:v>
                </c:pt>
                <c:pt idx="32">
                  <c:v>0.55849848586374207</c:v>
                </c:pt>
                <c:pt idx="33">
                  <c:v>0.55671252035845209</c:v>
                </c:pt>
                <c:pt idx="34">
                  <c:v>0.53525206645735568</c:v>
                </c:pt>
                <c:pt idx="35">
                  <c:v>0.5054575294557424</c:v>
                </c:pt>
                <c:pt idx="36">
                  <c:v>0.48138576430432711</c:v>
                </c:pt>
                <c:pt idx="37">
                  <c:v>0.4225234739804824</c:v>
                </c:pt>
                <c:pt idx="38">
                  <c:v>0.39424805787299699</c:v>
                </c:pt>
                <c:pt idx="39">
                  <c:v>0.38755418032723071</c:v>
                </c:pt>
                <c:pt idx="40">
                  <c:v>0.40060373275131977</c:v>
                </c:pt>
                <c:pt idx="41">
                  <c:v>0.42942020596739372</c:v>
                </c:pt>
                <c:pt idx="42">
                  <c:v>0.48978800023982583</c:v>
                </c:pt>
                <c:pt idx="43">
                  <c:v>0.56508617295509256</c:v>
                </c:pt>
                <c:pt idx="44">
                  <c:v>0.65458971419890244</c:v>
                </c:pt>
                <c:pt idx="45">
                  <c:v>0.7447220332649247</c:v>
                </c:pt>
                <c:pt idx="46">
                  <c:v>0.82293371683079242</c:v>
                </c:pt>
                <c:pt idx="47">
                  <c:v>0.9039543509053658</c:v>
                </c:pt>
                <c:pt idx="48">
                  <c:v>0.94507489392599475</c:v>
                </c:pt>
                <c:pt idx="49">
                  <c:v>0.96113625964276439</c:v>
                </c:pt>
                <c:pt idx="50">
                  <c:v>0.9672817845623316</c:v>
                </c:pt>
                <c:pt idx="51">
                  <c:v>0.99119192407020307</c:v>
                </c:pt>
                <c:pt idx="52">
                  <c:v>0.99722613838385354</c:v>
                </c:pt>
                <c:pt idx="53">
                  <c:v>1.0440069766436804</c:v>
                </c:pt>
                <c:pt idx="54">
                  <c:v>1.1044062456113444</c:v>
                </c:pt>
                <c:pt idx="55">
                  <c:v>1.1583830167509421</c:v>
                </c:pt>
                <c:pt idx="56">
                  <c:v>1.1652912434883065</c:v>
                </c:pt>
                <c:pt idx="57">
                  <c:v>1.1815329343769301</c:v>
                </c:pt>
                <c:pt idx="58">
                  <c:v>1.1333560918574572</c:v>
                </c:pt>
                <c:pt idx="59">
                  <c:v>1.0460421625097276</c:v>
                </c:pt>
                <c:pt idx="60">
                  <c:v>0.94608054852716228</c:v>
                </c:pt>
                <c:pt idx="61">
                  <c:v>0.86633039648136723</c:v>
                </c:pt>
                <c:pt idx="62">
                  <c:v>0.71039939115595119</c:v>
                </c:pt>
                <c:pt idx="63">
                  <c:v>0.592910478072598</c:v>
                </c:pt>
                <c:pt idx="64">
                  <c:v>0.49030445373534193</c:v>
                </c:pt>
                <c:pt idx="65">
                  <c:v>0.37993936934268119</c:v>
                </c:pt>
                <c:pt idx="66">
                  <c:v>0.2413121602731878</c:v>
                </c:pt>
                <c:pt idx="67">
                  <c:v>0.17022074713109009</c:v>
                </c:pt>
                <c:pt idx="68">
                  <c:v>0.11834635058505893</c:v>
                </c:pt>
                <c:pt idx="69">
                  <c:v>6.2340221956143554E-2</c:v>
                </c:pt>
                <c:pt idx="70">
                  <c:v>2.3267000436667212E-2</c:v>
                </c:pt>
                <c:pt idx="71">
                  <c:v>1.8208204896099391E-2</c:v>
                </c:pt>
                <c:pt idx="72">
                  <c:v>3.3107904459015708E-2</c:v>
                </c:pt>
                <c:pt idx="73">
                  <c:v>1.1840470076752764E-2</c:v>
                </c:pt>
                <c:pt idx="74">
                  <c:v>1.9386920400117993E-2</c:v>
                </c:pt>
                <c:pt idx="75">
                  <c:v>4.1065588158507173E-2</c:v>
                </c:pt>
                <c:pt idx="76">
                  <c:v>6.4825063788533241E-2</c:v>
                </c:pt>
                <c:pt idx="77">
                  <c:v>8.1462230173615979E-2</c:v>
                </c:pt>
                <c:pt idx="78">
                  <c:v>0.11828842005808196</c:v>
                </c:pt>
                <c:pt idx="79">
                  <c:v>0.15910351064142303</c:v>
                </c:pt>
                <c:pt idx="80">
                  <c:v>0.20788020302285998</c:v>
                </c:pt>
                <c:pt idx="81">
                  <c:v>0.27001516958917682</c:v>
                </c:pt>
                <c:pt idx="82">
                  <c:v>0.33790036053834865</c:v>
                </c:pt>
                <c:pt idx="83">
                  <c:v>0.38762849343903827</c:v>
                </c:pt>
                <c:pt idx="84">
                  <c:v>0.42174127301735026</c:v>
                </c:pt>
                <c:pt idx="85">
                  <c:v>0.43670086251041396</c:v>
                </c:pt>
                <c:pt idx="86">
                  <c:v>0.42947252385389761</c:v>
                </c:pt>
                <c:pt idx="87">
                  <c:v>0.40449031682464098</c:v>
                </c:pt>
                <c:pt idx="88">
                  <c:v>0.37094221528064125</c:v>
                </c:pt>
                <c:pt idx="89">
                  <c:v>0.33619151595150143</c:v>
                </c:pt>
                <c:pt idx="90">
                  <c:v>0.3006684209665717</c:v>
                </c:pt>
                <c:pt idx="91">
                  <c:v>0.2650351312727981</c:v>
                </c:pt>
                <c:pt idx="92">
                  <c:v>0.22876364740626984</c:v>
                </c:pt>
                <c:pt idx="93">
                  <c:v>0.19101934258333322</c:v>
                </c:pt>
                <c:pt idx="94">
                  <c:v>0.15291980424489024</c:v>
                </c:pt>
                <c:pt idx="95">
                  <c:v>0.11572239329857752</c:v>
                </c:pt>
                <c:pt idx="96">
                  <c:v>8.0242358801447269E-2</c:v>
                </c:pt>
                <c:pt idx="97">
                  <c:v>4.8458781893485216E-2</c:v>
                </c:pt>
                <c:pt idx="98">
                  <c:v>2.2619465664087169E-2</c:v>
                </c:pt>
                <c:pt idx="99">
                  <c:v>3.3601652332696883E-3</c:v>
                </c:pt>
                <c:pt idx="100">
                  <c:v>-9.413146212100286E-3</c:v>
                </c:pt>
                <c:pt idx="101">
                  <c:v>-1.6461416643354328E-2</c:v>
                </c:pt>
                <c:pt idx="102">
                  <c:v>-1.8072533776609622E-2</c:v>
                </c:pt>
                <c:pt idx="103">
                  <c:v>-1.5344643900126714E-2</c:v>
                </c:pt>
                <c:pt idx="104">
                  <c:v>-6.5058515455395675E-3</c:v>
                </c:pt>
                <c:pt idx="105">
                  <c:v>8.9617153793177147E-3</c:v>
                </c:pt>
                <c:pt idx="106">
                  <c:v>3.1420966865956759E-2</c:v>
                </c:pt>
                <c:pt idx="107">
                  <c:v>5.9478503778041834E-2</c:v>
                </c:pt>
                <c:pt idx="108">
                  <c:v>9.0495649129767514E-2</c:v>
                </c:pt>
                <c:pt idx="109">
                  <c:v>0.12304549547986222</c:v>
                </c:pt>
                <c:pt idx="110">
                  <c:v>0.1548769721178779</c:v>
                </c:pt>
                <c:pt idx="111">
                  <c:v>0.18424626694151436</c:v>
                </c:pt>
                <c:pt idx="112">
                  <c:v>0.20883382459857008</c:v>
                </c:pt>
                <c:pt idx="113">
                  <c:v>0.22609945190597844</c:v>
                </c:pt>
                <c:pt idx="114">
                  <c:v>0.23791084665187304</c:v>
                </c:pt>
                <c:pt idx="115">
                  <c:v>0.24315640856091633</c:v>
                </c:pt>
                <c:pt idx="116">
                  <c:v>0.24094962235768416</c:v>
                </c:pt>
                <c:pt idx="117">
                  <c:v>0.23073337430870611</c:v>
                </c:pt>
                <c:pt idx="118">
                  <c:v>0.21306218077489286</c:v>
                </c:pt>
                <c:pt idx="119">
                  <c:v>0.1888209652724305</c:v>
                </c:pt>
                <c:pt idx="120">
                  <c:v>0.15915680344912611</c:v>
                </c:pt>
                <c:pt idx="121">
                  <c:v>0.12575864898354888</c:v>
                </c:pt>
                <c:pt idx="122">
                  <c:v>9.0309871044512394E-2</c:v>
                </c:pt>
                <c:pt idx="123">
                  <c:v>5.5128791541126841E-2</c:v>
                </c:pt>
                <c:pt idx="124">
                  <c:v>2.2980146247738833E-2</c:v>
                </c:pt>
                <c:pt idx="125">
                  <c:v>-6.6053434617825129E-3</c:v>
                </c:pt>
                <c:pt idx="126">
                  <c:v>-3.4260185417969331E-2</c:v>
                </c:pt>
                <c:pt idx="127">
                  <c:v>-6.0640469815366277E-2</c:v>
                </c:pt>
                <c:pt idx="128">
                  <c:v>-8.2793697620789683E-2</c:v>
                </c:pt>
                <c:pt idx="129">
                  <c:v>-0.10221276210273919</c:v>
                </c:pt>
                <c:pt idx="130">
                  <c:v>-0.11785405215456191</c:v>
                </c:pt>
                <c:pt idx="131">
                  <c:v>-0.12988077994878511</c:v>
                </c:pt>
                <c:pt idx="132">
                  <c:v>-0.13758611941892579</c:v>
                </c:pt>
                <c:pt idx="133">
                  <c:v>-0.13913246151824807</c:v>
                </c:pt>
                <c:pt idx="134">
                  <c:v>-0.13759189166482574</c:v>
                </c:pt>
                <c:pt idx="135">
                  <c:v>-0.13349345721192632</c:v>
                </c:pt>
                <c:pt idx="136">
                  <c:v>-0.12686444801838637</c:v>
                </c:pt>
                <c:pt idx="137">
                  <c:v>-0.11856178009355112</c:v>
                </c:pt>
                <c:pt idx="138">
                  <c:v>-0.10539552624762814</c:v>
                </c:pt>
                <c:pt idx="139">
                  <c:v>-9.2210574846256985E-2</c:v>
                </c:pt>
                <c:pt idx="140">
                  <c:v>-7.923458243127135E-2</c:v>
                </c:pt>
                <c:pt idx="141">
                  <c:v>-6.7135024096498339E-2</c:v>
                </c:pt>
                <c:pt idx="142">
                  <c:v>-5.6394165050582847E-2</c:v>
                </c:pt>
                <c:pt idx="143">
                  <c:v>-4.6330643202929636E-2</c:v>
                </c:pt>
                <c:pt idx="144">
                  <c:v>-3.777630243863183E-2</c:v>
                </c:pt>
                <c:pt idx="145">
                  <c:v>-3.1143870799066175E-2</c:v>
                </c:pt>
                <c:pt idx="146">
                  <c:v>-2.5638123591707904E-2</c:v>
                </c:pt>
              </c:numCache>
            </c:numRef>
          </c:val>
          <c:extLst>
            <c:ext xmlns:c16="http://schemas.microsoft.com/office/drawing/2014/chart" uri="{C3380CC4-5D6E-409C-BE32-E72D297353CC}">
              <c16:uniqueId val="{00000000-5F70-4552-8411-EBF15760A313}"/>
            </c:ext>
          </c:extLst>
        </c:ser>
        <c:dLbls>
          <c:showLegendKey val="0"/>
          <c:showVal val="0"/>
          <c:showCatName val="0"/>
          <c:showSerName val="0"/>
          <c:showPercent val="0"/>
          <c:showBubbleSize val="0"/>
        </c:dLbls>
        <c:axId val="702986816"/>
        <c:axId val="702987992"/>
      </c:areaChart>
      <c:lineChart>
        <c:grouping val="standard"/>
        <c:varyColors val="0"/>
        <c:ser>
          <c:idx val="0"/>
          <c:order val="0"/>
          <c:tx>
            <c:strRef>
              <c:f>'Sup Ratio'!$D$1</c:f>
              <c:strCache>
                <c:ptCount val="1"/>
                <c:pt idx="0">
                  <c:v>Support Ratio</c:v>
                </c:pt>
              </c:strCache>
            </c:strRef>
          </c:tx>
          <c:spPr>
            <a:ln w="38100" cap="rnd">
              <a:solidFill>
                <a:schemeClr val="accent2">
                  <a:lumMod val="50000"/>
                </a:schemeClr>
              </a:solidFill>
              <a:round/>
            </a:ln>
            <a:effectLst/>
          </c:spPr>
          <c:marker>
            <c:symbol val="none"/>
          </c:marker>
          <c:cat>
            <c:numRef>
              <c:f>'Sup Ratio'!$A$2:$A$148</c:f>
              <c:numCache>
                <c:formatCode>General</c:formatCode>
                <c:ptCount val="147"/>
                <c:pt idx="0">
                  <c:v>1950</c:v>
                </c:pt>
                <c:pt idx="1">
                  <c:v>1955</c:v>
                </c:pt>
                <c:pt idx="2">
                  <c:v>1956</c:v>
                </c:pt>
                <c:pt idx="3">
                  <c:v>1957</c:v>
                </c:pt>
                <c:pt idx="4">
                  <c:v>1958</c:v>
                </c:pt>
                <c:pt idx="5">
                  <c:v>1959</c:v>
                </c:pt>
                <c:pt idx="6">
                  <c:v>1960</c:v>
                </c:pt>
                <c:pt idx="7">
                  <c:v>1961</c:v>
                </c:pt>
                <c:pt idx="8">
                  <c:v>1962</c:v>
                </c:pt>
                <c:pt idx="9">
                  <c:v>1963</c:v>
                </c:pt>
                <c:pt idx="10">
                  <c:v>1964</c:v>
                </c:pt>
                <c:pt idx="11">
                  <c:v>1965</c:v>
                </c:pt>
                <c:pt idx="12">
                  <c:v>1966</c:v>
                </c:pt>
                <c:pt idx="13">
                  <c:v>1967</c:v>
                </c:pt>
                <c:pt idx="14">
                  <c:v>1968</c:v>
                </c:pt>
                <c:pt idx="15">
                  <c:v>1969</c:v>
                </c:pt>
                <c:pt idx="16">
                  <c:v>1970</c:v>
                </c:pt>
                <c:pt idx="17">
                  <c:v>1971</c:v>
                </c:pt>
                <c:pt idx="18">
                  <c:v>1972</c:v>
                </c:pt>
                <c:pt idx="19">
                  <c:v>1973</c:v>
                </c:pt>
                <c:pt idx="20">
                  <c:v>1974</c:v>
                </c:pt>
                <c:pt idx="21">
                  <c:v>1975</c:v>
                </c:pt>
                <c:pt idx="22">
                  <c:v>1976</c:v>
                </c:pt>
                <c:pt idx="23">
                  <c:v>1977</c:v>
                </c:pt>
                <c:pt idx="24">
                  <c:v>1978</c:v>
                </c:pt>
                <c:pt idx="25">
                  <c:v>1979</c:v>
                </c:pt>
                <c:pt idx="26">
                  <c:v>1980</c:v>
                </c:pt>
                <c:pt idx="27">
                  <c:v>1981</c:v>
                </c:pt>
                <c:pt idx="28">
                  <c:v>1982</c:v>
                </c:pt>
                <c:pt idx="29">
                  <c:v>1983</c:v>
                </c:pt>
                <c:pt idx="30">
                  <c:v>1984</c:v>
                </c:pt>
                <c:pt idx="31">
                  <c:v>1985</c:v>
                </c:pt>
                <c:pt idx="32">
                  <c:v>1986</c:v>
                </c:pt>
                <c:pt idx="33">
                  <c:v>1987</c:v>
                </c:pt>
                <c:pt idx="34">
                  <c:v>1988</c:v>
                </c:pt>
                <c:pt idx="35">
                  <c:v>1989</c:v>
                </c:pt>
                <c:pt idx="36">
                  <c:v>1990</c:v>
                </c:pt>
                <c:pt idx="37">
                  <c:v>1991</c:v>
                </c:pt>
                <c:pt idx="38">
                  <c:v>1992</c:v>
                </c:pt>
                <c:pt idx="39">
                  <c:v>1993</c:v>
                </c:pt>
                <c:pt idx="40">
                  <c:v>1994</c:v>
                </c:pt>
                <c:pt idx="41">
                  <c:v>1995</c:v>
                </c:pt>
                <c:pt idx="42">
                  <c:v>1996</c:v>
                </c:pt>
                <c:pt idx="43">
                  <c:v>1997</c:v>
                </c:pt>
                <c:pt idx="44">
                  <c:v>1998</c:v>
                </c:pt>
                <c:pt idx="45">
                  <c:v>1999</c:v>
                </c:pt>
                <c:pt idx="46">
                  <c:v>2000</c:v>
                </c:pt>
                <c:pt idx="47">
                  <c:v>2001</c:v>
                </c:pt>
                <c:pt idx="48">
                  <c:v>2002</c:v>
                </c:pt>
                <c:pt idx="49">
                  <c:v>2003</c:v>
                </c:pt>
                <c:pt idx="50">
                  <c:v>2004</c:v>
                </c:pt>
                <c:pt idx="51">
                  <c:v>2005</c:v>
                </c:pt>
                <c:pt idx="52">
                  <c:v>2006</c:v>
                </c:pt>
                <c:pt idx="53">
                  <c:v>2007</c:v>
                </c:pt>
                <c:pt idx="54">
                  <c:v>2008</c:v>
                </c:pt>
                <c:pt idx="55">
                  <c:v>2009</c:v>
                </c:pt>
                <c:pt idx="56">
                  <c:v>2010</c:v>
                </c:pt>
                <c:pt idx="57">
                  <c:v>2011</c:v>
                </c:pt>
                <c:pt idx="58">
                  <c:v>2012</c:v>
                </c:pt>
                <c:pt idx="59">
                  <c:v>2013</c:v>
                </c:pt>
                <c:pt idx="60">
                  <c:v>2014</c:v>
                </c:pt>
                <c:pt idx="61">
                  <c:v>2015</c:v>
                </c:pt>
                <c:pt idx="62">
                  <c:v>2016</c:v>
                </c:pt>
                <c:pt idx="63">
                  <c:v>2017</c:v>
                </c:pt>
                <c:pt idx="64">
                  <c:v>2018</c:v>
                </c:pt>
                <c:pt idx="65">
                  <c:v>2019</c:v>
                </c:pt>
                <c:pt idx="66">
                  <c:v>2020</c:v>
                </c:pt>
                <c:pt idx="67">
                  <c:v>2021</c:v>
                </c:pt>
                <c:pt idx="68">
                  <c:v>2022</c:v>
                </c:pt>
                <c:pt idx="69">
                  <c:v>2023</c:v>
                </c:pt>
                <c:pt idx="70">
                  <c:v>2024</c:v>
                </c:pt>
                <c:pt idx="71">
                  <c:v>2025</c:v>
                </c:pt>
                <c:pt idx="72">
                  <c:v>2026</c:v>
                </c:pt>
                <c:pt idx="73">
                  <c:v>2027</c:v>
                </c:pt>
                <c:pt idx="74">
                  <c:v>2028</c:v>
                </c:pt>
                <c:pt idx="75">
                  <c:v>2029</c:v>
                </c:pt>
                <c:pt idx="76">
                  <c:v>2030</c:v>
                </c:pt>
                <c:pt idx="77">
                  <c:v>2031</c:v>
                </c:pt>
                <c:pt idx="78">
                  <c:v>2032</c:v>
                </c:pt>
                <c:pt idx="79">
                  <c:v>2033</c:v>
                </c:pt>
                <c:pt idx="80">
                  <c:v>2034</c:v>
                </c:pt>
                <c:pt idx="81">
                  <c:v>2035</c:v>
                </c:pt>
                <c:pt idx="82">
                  <c:v>2036</c:v>
                </c:pt>
                <c:pt idx="83">
                  <c:v>2037</c:v>
                </c:pt>
                <c:pt idx="84">
                  <c:v>2038</c:v>
                </c:pt>
                <c:pt idx="85">
                  <c:v>2039</c:v>
                </c:pt>
                <c:pt idx="86">
                  <c:v>2040</c:v>
                </c:pt>
                <c:pt idx="87">
                  <c:v>2041</c:v>
                </c:pt>
                <c:pt idx="88">
                  <c:v>2042</c:v>
                </c:pt>
                <c:pt idx="89">
                  <c:v>2043</c:v>
                </c:pt>
                <c:pt idx="90">
                  <c:v>2044</c:v>
                </c:pt>
                <c:pt idx="91">
                  <c:v>2045</c:v>
                </c:pt>
                <c:pt idx="92">
                  <c:v>2046</c:v>
                </c:pt>
                <c:pt idx="93">
                  <c:v>2047</c:v>
                </c:pt>
                <c:pt idx="94">
                  <c:v>2048</c:v>
                </c:pt>
                <c:pt idx="95">
                  <c:v>2049</c:v>
                </c:pt>
                <c:pt idx="96">
                  <c:v>2050</c:v>
                </c:pt>
                <c:pt idx="97">
                  <c:v>2051</c:v>
                </c:pt>
                <c:pt idx="98">
                  <c:v>2052</c:v>
                </c:pt>
                <c:pt idx="99">
                  <c:v>2053</c:v>
                </c:pt>
                <c:pt idx="100">
                  <c:v>2054</c:v>
                </c:pt>
                <c:pt idx="101">
                  <c:v>2055</c:v>
                </c:pt>
                <c:pt idx="102">
                  <c:v>2056</c:v>
                </c:pt>
                <c:pt idx="103">
                  <c:v>2057</c:v>
                </c:pt>
                <c:pt idx="104">
                  <c:v>2058</c:v>
                </c:pt>
                <c:pt idx="105">
                  <c:v>2059</c:v>
                </c:pt>
                <c:pt idx="106">
                  <c:v>2060</c:v>
                </c:pt>
                <c:pt idx="107">
                  <c:v>2061</c:v>
                </c:pt>
                <c:pt idx="108">
                  <c:v>2062</c:v>
                </c:pt>
                <c:pt idx="109">
                  <c:v>2063</c:v>
                </c:pt>
                <c:pt idx="110">
                  <c:v>2064</c:v>
                </c:pt>
                <c:pt idx="111">
                  <c:v>2065</c:v>
                </c:pt>
                <c:pt idx="112">
                  <c:v>2066</c:v>
                </c:pt>
                <c:pt idx="113">
                  <c:v>2067</c:v>
                </c:pt>
                <c:pt idx="114">
                  <c:v>2068</c:v>
                </c:pt>
                <c:pt idx="115">
                  <c:v>2069</c:v>
                </c:pt>
                <c:pt idx="116">
                  <c:v>2070</c:v>
                </c:pt>
                <c:pt idx="117">
                  <c:v>2071</c:v>
                </c:pt>
                <c:pt idx="118">
                  <c:v>2072</c:v>
                </c:pt>
                <c:pt idx="119">
                  <c:v>2073</c:v>
                </c:pt>
                <c:pt idx="120">
                  <c:v>2074</c:v>
                </c:pt>
                <c:pt idx="121">
                  <c:v>2075</c:v>
                </c:pt>
                <c:pt idx="122">
                  <c:v>2076</c:v>
                </c:pt>
                <c:pt idx="123">
                  <c:v>2077</c:v>
                </c:pt>
                <c:pt idx="124">
                  <c:v>2078</c:v>
                </c:pt>
                <c:pt idx="125">
                  <c:v>2079</c:v>
                </c:pt>
                <c:pt idx="126">
                  <c:v>2080</c:v>
                </c:pt>
                <c:pt idx="127">
                  <c:v>2081</c:v>
                </c:pt>
                <c:pt idx="128">
                  <c:v>2082</c:v>
                </c:pt>
                <c:pt idx="129">
                  <c:v>2083</c:v>
                </c:pt>
                <c:pt idx="130">
                  <c:v>2084</c:v>
                </c:pt>
                <c:pt idx="131">
                  <c:v>2085</c:v>
                </c:pt>
                <c:pt idx="132">
                  <c:v>2086</c:v>
                </c:pt>
                <c:pt idx="133">
                  <c:v>2087</c:v>
                </c:pt>
                <c:pt idx="134">
                  <c:v>2088</c:v>
                </c:pt>
                <c:pt idx="135">
                  <c:v>2089</c:v>
                </c:pt>
                <c:pt idx="136">
                  <c:v>2090</c:v>
                </c:pt>
                <c:pt idx="137">
                  <c:v>2091</c:v>
                </c:pt>
                <c:pt idx="138">
                  <c:v>2092</c:v>
                </c:pt>
                <c:pt idx="139">
                  <c:v>2093</c:v>
                </c:pt>
                <c:pt idx="140">
                  <c:v>2094</c:v>
                </c:pt>
                <c:pt idx="141">
                  <c:v>2095</c:v>
                </c:pt>
                <c:pt idx="142">
                  <c:v>2096</c:v>
                </c:pt>
                <c:pt idx="143">
                  <c:v>2097</c:v>
                </c:pt>
                <c:pt idx="144">
                  <c:v>2098</c:v>
                </c:pt>
                <c:pt idx="145">
                  <c:v>2099</c:v>
                </c:pt>
                <c:pt idx="146">
                  <c:v>2100</c:v>
                </c:pt>
              </c:numCache>
            </c:numRef>
          </c:cat>
          <c:val>
            <c:numRef>
              <c:f>'Sup Ratio'!$D$2:$D$148</c:f>
              <c:numCache>
                <c:formatCode>General</c:formatCode>
                <c:ptCount val="147"/>
                <c:pt idx="0">
                  <c:v>0.53453261117532702</c:v>
                </c:pt>
                <c:pt idx="1">
                  <c:v>0.53330638431967925</c:v>
                </c:pt>
                <c:pt idx="2">
                  <c:v>0.53153825426942691</c:v>
                </c:pt>
                <c:pt idx="3">
                  <c:v>0.52924017844605675</c:v>
                </c:pt>
                <c:pt idx="4">
                  <c:v>0.5265373842618758</c:v>
                </c:pt>
                <c:pt idx="5">
                  <c:v>0.52354357215901959</c:v>
                </c:pt>
                <c:pt idx="6">
                  <c:v>0.52025990482892182</c:v>
                </c:pt>
                <c:pt idx="7">
                  <c:v>0.51669517807420062</c:v>
                </c:pt>
                <c:pt idx="8">
                  <c:v>0.51265444293115869</c:v>
                </c:pt>
                <c:pt idx="9">
                  <c:v>0.50799543879051756</c:v>
                </c:pt>
                <c:pt idx="10">
                  <c:v>0.5026138230432089</c:v>
                </c:pt>
                <c:pt idx="11">
                  <c:v>0.49661641730320666</c:v>
                </c:pt>
                <c:pt idx="12">
                  <c:v>0.49008055573168341</c:v>
                </c:pt>
                <c:pt idx="13">
                  <c:v>0.48336493222401972</c:v>
                </c:pt>
                <c:pt idx="14">
                  <c:v>0.47676826721719456</c:v>
                </c:pt>
                <c:pt idx="15">
                  <c:v>0.4705218519336174</c:v>
                </c:pt>
                <c:pt idx="16">
                  <c:v>0.46471808448077706</c:v>
                </c:pt>
                <c:pt idx="17">
                  <c:v>0.45952042861696818</c:v>
                </c:pt>
                <c:pt idx="18">
                  <c:v>0.45493516145328727</c:v>
                </c:pt>
                <c:pt idx="19">
                  <c:v>0.45100294385373274</c:v>
                </c:pt>
                <c:pt idx="20">
                  <c:v>0.44779893760042949</c:v>
                </c:pt>
                <c:pt idx="21">
                  <c:v>0.44545722552058975</c:v>
                </c:pt>
                <c:pt idx="22">
                  <c:v>0.44388741613614396</c:v>
                </c:pt>
                <c:pt idx="23">
                  <c:v>0.44306889582328751</c:v>
                </c:pt>
                <c:pt idx="24">
                  <c:v>0.44295454991765965</c:v>
                </c:pt>
                <c:pt idx="25">
                  <c:v>0.44347419855753267</c:v>
                </c:pt>
                <c:pt idx="26">
                  <c:v>0.44451671658848718</c:v>
                </c:pt>
                <c:pt idx="27">
                  <c:v>0.44599315335618472</c:v>
                </c:pt>
                <c:pt idx="28">
                  <c:v>0.44783973701500607</c:v>
                </c:pt>
                <c:pt idx="29">
                  <c:v>0.44997597453077925</c:v>
                </c:pt>
                <c:pt idx="30">
                  <c:v>0.45230595240257365</c:v>
                </c:pt>
                <c:pt idx="31">
                  <c:v>0.45470928231844537</c:v>
                </c:pt>
                <c:pt idx="32">
                  <c:v>0.45725593165466838</c:v>
                </c:pt>
                <c:pt idx="33">
                  <c:v>0.45980863168364816</c:v>
                </c:pt>
                <c:pt idx="34">
                  <c:v>0.46227636529244831</c:v>
                </c:pt>
                <c:pt idx="35">
                  <c:v>0.46461889123721856</c:v>
                </c:pt>
                <c:pt idx="36">
                  <c:v>0.46686089244569812</c:v>
                </c:pt>
                <c:pt idx="37">
                  <c:v>0.46883766252504755</c:v>
                </c:pt>
                <c:pt idx="38">
                  <c:v>0.47068969430492419</c:v>
                </c:pt>
                <c:pt idx="39">
                  <c:v>0.47251741130071812</c:v>
                </c:pt>
                <c:pt idx="40">
                  <c:v>0.47441413031527691</c:v>
                </c:pt>
                <c:pt idx="41">
                  <c:v>0.47645574085761006</c:v>
                </c:pt>
                <c:pt idx="42">
                  <c:v>0.47879508814734606</c:v>
                </c:pt>
                <c:pt idx="43">
                  <c:v>0.48150835190637897</c:v>
                </c:pt>
                <c:pt idx="44">
                  <c:v>0.48467059461721906</c:v>
                </c:pt>
                <c:pt idx="45">
                  <c:v>0.48829351693019291</c:v>
                </c:pt>
                <c:pt idx="46">
                  <c:v>0.49232842847087227</c:v>
                </c:pt>
                <c:pt idx="47">
                  <c:v>0.49679902836966183</c:v>
                </c:pt>
                <c:pt idx="48">
                  <c:v>0.50151640753144788</c:v>
                </c:pt>
                <c:pt idx="49">
                  <c:v>0.50635990257976993</c:v>
                </c:pt>
                <c:pt idx="50">
                  <c:v>0.51128159462293554</c:v>
                </c:pt>
                <c:pt idx="51">
                  <c:v>0.51637457540813914</c:v>
                </c:pt>
                <c:pt idx="52">
                  <c:v>0.52154975889978594</c:v>
                </c:pt>
                <c:pt idx="53">
                  <c:v>0.52702329711415463</c:v>
                </c:pt>
                <c:pt idx="54">
                  <c:v>0.5328760348350523</c:v>
                </c:pt>
                <c:pt idx="55">
                  <c:v>0.53908467078976086</c:v>
                </c:pt>
                <c:pt idx="56">
                  <c:v>0.54540332109197509</c:v>
                </c:pt>
                <c:pt idx="57">
                  <c:v>0.55188566103440106</c:v>
                </c:pt>
                <c:pt idx="58">
                  <c:v>0.55817606982621271</c:v>
                </c:pt>
                <c:pt idx="59">
                  <c:v>0.56404547154670692</c:v>
                </c:pt>
                <c:pt idx="60">
                  <c:v>0.56940711879676631</c:v>
                </c:pt>
                <c:pt idx="61">
                  <c:v>0.57436149539521686</c:v>
                </c:pt>
                <c:pt idx="62">
                  <c:v>0.57845628341525501</c:v>
                </c:pt>
                <c:pt idx="63">
                  <c:v>0.58189619906354295</c:v>
                </c:pt>
                <c:pt idx="64">
                  <c:v>0.58475626783632251</c:v>
                </c:pt>
                <c:pt idx="65">
                  <c:v>0.58698221305594755</c:v>
                </c:pt>
                <c:pt idx="66">
                  <c:v>0.58840038293469232</c:v>
                </c:pt>
                <c:pt idx="67">
                  <c:v>0.58940281539461081</c:v>
                </c:pt>
                <c:pt idx="68">
                  <c:v>0.59010076503437814</c:v>
                </c:pt>
                <c:pt idx="69">
                  <c:v>0.59046874985042352</c:v>
                </c:pt>
                <c:pt idx="70">
                  <c:v>0.59060615020087981</c:v>
                </c:pt>
                <c:pt idx="71">
                  <c:v>0.59071369876987212</c:v>
                </c:pt>
                <c:pt idx="72">
                  <c:v>0.59090930407550923</c:v>
                </c:pt>
                <c:pt idx="73">
                  <c:v>0.59097927465718025</c:v>
                </c:pt>
                <c:pt idx="74">
                  <c:v>0.59109385844551421</c:v>
                </c:pt>
                <c:pt idx="75">
                  <c:v>0.59133664446239464</c:v>
                </c:pt>
                <c:pt idx="76">
                  <c:v>0.59172010309459544</c:v>
                </c:pt>
                <c:pt idx="77">
                  <c:v>0.59220232787582516</c:v>
                </c:pt>
                <c:pt idx="78">
                  <c:v>0.59290324912562442</c:v>
                </c:pt>
                <c:pt idx="79">
                  <c:v>0.59384732984331967</c:v>
                </c:pt>
                <c:pt idx="80">
                  <c:v>0.59508310489906613</c:v>
                </c:pt>
                <c:pt idx="81">
                  <c:v>0.59669209082943153</c:v>
                </c:pt>
                <c:pt idx="82">
                  <c:v>0.5987117258109641</c:v>
                </c:pt>
                <c:pt idx="83">
                  <c:v>0.60103700686817485</c:v>
                </c:pt>
                <c:pt idx="84">
                  <c:v>0.60357718070790978</c:v>
                </c:pt>
                <c:pt idx="85">
                  <c:v>0.60621877118808831</c:v>
                </c:pt>
                <c:pt idx="86">
                  <c:v>0.60882791300800398</c:v>
                </c:pt>
                <c:pt idx="87">
                  <c:v>0.61129555027467941</c:v>
                </c:pt>
                <c:pt idx="88">
                  <c:v>0.61356731439193135</c:v>
                </c:pt>
                <c:pt idx="89">
                  <c:v>0.61563354695072181</c:v>
                </c:pt>
                <c:pt idx="90">
                  <c:v>0.61748734811607175</c:v>
                </c:pt>
                <c:pt idx="91">
                  <c:v>0.61912607716433421</c:v>
                </c:pt>
                <c:pt idx="92">
                  <c:v>0.62054403382680823</c:v>
                </c:pt>
                <c:pt idx="93">
                  <c:v>0.62173052581448507</c:v>
                </c:pt>
                <c:pt idx="94">
                  <c:v>0.62268200223001258</c:v>
                </c:pt>
                <c:pt idx="95">
                  <c:v>0.62340300184417563</c:v>
                </c:pt>
                <c:pt idx="96">
                  <c:v>0.62390343587087627</c:v>
                </c:pt>
                <c:pt idx="97">
                  <c:v>0.62420584514209776</c:v>
                </c:pt>
                <c:pt idx="98">
                  <c:v>0.62434705313855798</c:v>
                </c:pt>
                <c:pt idx="99">
                  <c:v>0.62436803258364248</c:v>
                </c:pt>
                <c:pt idx="100">
                  <c:v>0.62430926267392595</c:v>
                </c:pt>
                <c:pt idx="101">
                  <c:v>0.62420650098330122</c:v>
                </c:pt>
                <c:pt idx="102">
                  <c:v>0.62409370124576757</c:v>
                </c:pt>
                <c:pt idx="103">
                  <c:v>0.62399794363672823</c:v>
                </c:pt>
                <c:pt idx="104">
                  <c:v>0.62395734857740948</c:v>
                </c:pt>
                <c:pt idx="105">
                  <c:v>0.62401326836472593</c:v>
                </c:pt>
                <c:pt idx="106">
                  <c:v>0.62420937017394684</c:v>
                </c:pt>
                <c:pt idx="107">
                  <c:v>0.62458075100270016</c:v>
                </c:pt>
                <c:pt idx="108">
                  <c:v>0.62514622523385666</c:v>
                </c:pt>
                <c:pt idx="109">
                  <c:v>0.62591591294008497</c:v>
                </c:pt>
                <c:pt idx="110">
                  <c:v>0.62688606363013344</c:v>
                </c:pt>
                <c:pt idx="111">
                  <c:v>0.62804214248937706</c:v>
                </c:pt>
                <c:pt idx="112">
                  <c:v>0.62935507736452601</c:v>
                </c:pt>
                <c:pt idx="113">
                  <c:v>0.63077965561992166</c:v>
                </c:pt>
                <c:pt idx="114">
                  <c:v>0.63228213541162215</c:v>
                </c:pt>
                <c:pt idx="115">
                  <c:v>0.63382144064529389</c:v>
                </c:pt>
                <c:pt idx="116">
                  <c:v>0.63535047237128084</c:v>
                </c:pt>
                <c:pt idx="117">
                  <c:v>0.63681813049229719</c:v>
                </c:pt>
                <c:pt idx="118">
                  <c:v>0.63817639554944383</c:v>
                </c:pt>
                <c:pt idx="119">
                  <c:v>0.63938254475258449</c:v>
                </c:pt>
                <c:pt idx="120">
                  <c:v>0.64040097580880029</c:v>
                </c:pt>
                <c:pt idx="121">
                  <c:v>0.64120684204109002</c:v>
                </c:pt>
                <c:pt idx="122">
                  <c:v>0.64178617667207016</c:v>
                </c:pt>
                <c:pt idx="123">
                  <c:v>0.64214008317877447</c:v>
                </c:pt>
                <c:pt idx="124">
                  <c:v>0.64228766486559863</c:v>
                </c:pt>
                <c:pt idx="125">
                  <c:v>0.64224524096045932</c:v>
                </c:pt>
                <c:pt idx="126">
                  <c:v>0.64202524423786256</c:v>
                </c:pt>
                <c:pt idx="127">
                  <c:v>0.64163603513446477</c:v>
                </c:pt>
                <c:pt idx="128">
                  <c:v>0.64110502078924847</c:v>
                </c:pt>
                <c:pt idx="129">
                  <c:v>0.64045006442103958</c:v>
                </c:pt>
                <c:pt idx="130">
                  <c:v>0.63969571267245806</c:v>
                </c:pt>
                <c:pt idx="131">
                  <c:v>0.63886541020991716</c:v>
                </c:pt>
                <c:pt idx="132">
                  <c:v>0.63798702449067679</c:v>
                </c:pt>
                <c:pt idx="133">
                  <c:v>0.63709999465564937</c:v>
                </c:pt>
                <c:pt idx="134">
                  <c:v>0.63622399950855246</c:v>
                </c:pt>
                <c:pt idx="135">
                  <c:v>0.63537524873541462</c:v>
                </c:pt>
                <c:pt idx="136">
                  <c:v>0.6345696945222562</c:v>
                </c:pt>
                <c:pt idx="137">
                  <c:v>0.63381778322428572</c:v>
                </c:pt>
                <c:pt idx="138">
                  <c:v>0.63315011954183587</c:v>
                </c:pt>
                <c:pt idx="139">
                  <c:v>0.63256655727137789</c:v>
                </c:pt>
                <c:pt idx="140">
                  <c:v>0.63206554431509776</c:v>
                </c:pt>
                <c:pt idx="141">
                  <c:v>0.63164134936723881</c:v>
                </c:pt>
                <c:pt idx="142">
                  <c:v>0.63128524092377836</c:v>
                </c:pt>
                <c:pt idx="143">
                  <c:v>0.63099283015433894</c:v>
                </c:pt>
                <c:pt idx="144">
                  <c:v>0.63075450941167011</c:v>
                </c:pt>
                <c:pt idx="145">
                  <c:v>0.63055809862874745</c:v>
                </c:pt>
                <c:pt idx="146">
                  <c:v>0.63039645608604633</c:v>
                </c:pt>
              </c:numCache>
            </c:numRef>
          </c:val>
          <c:smooth val="0"/>
          <c:extLst>
            <c:ext xmlns:c16="http://schemas.microsoft.com/office/drawing/2014/chart" uri="{C3380CC4-5D6E-409C-BE32-E72D297353CC}">
              <c16:uniqueId val="{00000001-5F70-4552-8411-EBF15760A313}"/>
            </c:ext>
          </c:extLst>
        </c:ser>
        <c:dLbls>
          <c:showLegendKey val="0"/>
          <c:showVal val="0"/>
          <c:showCatName val="0"/>
          <c:showSerName val="0"/>
          <c:showPercent val="0"/>
          <c:showBubbleSize val="0"/>
        </c:dLbls>
        <c:marker val="1"/>
        <c:smooth val="0"/>
        <c:axId val="702995832"/>
        <c:axId val="702996224"/>
      </c:lineChart>
      <c:dateAx>
        <c:axId val="702995832"/>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NG"/>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NG"/>
          </a:p>
        </c:txPr>
        <c:crossAx val="702996224"/>
        <c:crosses val="autoZero"/>
        <c:auto val="0"/>
        <c:lblOffset val="100"/>
        <c:baseTimeUnit val="days"/>
        <c:majorUnit val="10"/>
        <c:majorTimeUnit val="days"/>
      </c:dateAx>
      <c:valAx>
        <c:axId val="702996224"/>
        <c:scaling>
          <c:orientation val="minMax"/>
          <c:min val="0.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US"/>
                  <a:t>Support Ratio</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NG"/>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NG"/>
          </a:p>
        </c:txPr>
        <c:crossAx val="702995832"/>
        <c:crosses val="autoZero"/>
        <c:crossBetween val="between"/>
      </c:valAx>
      <c:valAx>
        <c:axId val="702987992"/>
        <c:scaling>
          <c:orientation val="minMax"/>
          <c:min val="-1.5"/>
        </c:scaling>
        <c:delete val="0"/>
        <c:axPos val="r"/>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US"/>
                  <a:t>Demographic Dividend (% per year)</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NG"/>
            </a:p>
          </c:txPr>
        </c:title>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NG"/>
          </a:p>
        </c:txPr>
        <c:crossAx val="702986816"/>
        <c:crosses val="max"/>
        <c:crossBetween val="between"/>
      </c:valAx>
      <c:catAx>
        <c:axId val="702986816"/>
        <c:scaling>
          <c:orientation val="minMax"/>
        </c:scaling>
        <c:delete val="1"/>
        <c:axPos val="b"/>
        <c:numFmt formatCode="General" sourceLinked="1"/>
        <c:majorTickMark val="out"/>
        <c:minorTickMark val="none"/>
        <c:tickLblPos val="nextTo"/>
        <c:crossAx val="702987992"/>
        <c:crosses val="autoZero"/>
        <c:auto val="1"/>
        <c:lblAlgn val="ctr"/>
        <c:lblOffset val="100"/>
        <c:noMultiLvlLbl val="0"/>
      </c:catAx>
      <c:spPr>
        <a:noFill/>
        <a:ln>
          <a:noFill/>
        </a:ln>
        <a:effectLst/>
      </c:spPr>
    </c:plotArea>
    <c:legend>
      <c:legendPos val="b"/>
      <c:layout>
        <c:manualLayout>
          <c:xMode val="edge"/>
          <c:yMode val="edge"/>
          <c:x val="0.31331224899598392"/>
          <c:y val="0.92534532752276466"/>
          <c:w val="0.65733868808567608"/>
          <c:h val="5.742644939209468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N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lumMod val="20000"/>
        <a:lumOff val="80000"/>
      </a:schemeClr>
    </a:solidFill>
    <a:ln>
      <a:noFill/>
    </a:ln>
    <a:effectLst/>
  </c:spPr>
  <c:txPr>
    <a:bodyPr/>
    <a:lstStyle/>
    <a:p>
      <a:pPr>
        <a:defRPr sz="1100">
          <a:solidFill>
            <a:schemeClr val="tx1"/>
          </a:solidFill>
        </a:defRPr>
      </a:pPr>
      <a:endParaRPr lang="en-NG"/>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6"/>
    </mc:Choice>
    <mc:Fallback>
      <c:style val="36"/>
    </mc:Fallback>
  </mc:AlternateContent>
  <c:chart>
    <c:autoTitleDeleted val="1"/>
    <c:plotArea>
      <c:layout/>
      <c:areaChart>
        <c:grouping val="standard"/>
        <c:varyColors val="0"/>
        <c:ser>
          <c:idx val="0"/>
          <c:order val="0"/>
          <c:spPr>
            <a:pattFill prst="pct40">
              <a:fgClr>
                <a:srgbClr val="FCFBE5"/>
              </a:fgClr>
              <a:bgClr>
                <a:srgbClr val="00B050"/>
              </a:bgClr>
            </a:pattFill>
            <a:ln>
              <a:solidFill>
                <a:srgbClr val="00B050"/>
              </a:solidFill>
            </a:ln>
          </c:spPr>
          <c:cat>
            <c:numRef>
              <c:f>Results!$A$2:$A$152</c:f>
              <c:numCache>
                <c:formatCode>General</c:formatCode>
                <c:ptCount val="15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pt idx="100">
                  <c:v>2050</c:v>
                </c:pt>
                <c:pt idx="101">
                  <c:v>2051</c:v>
                </c:pt>
                <c:pt idx="102">
                  <c:v>2052</c:v>
                </c:pt>
                <c:pt idx="103">
                  <c:v>2053</c:v>
                </c:pt>
                <c:pt idx="104">
                  <c:v>2054</c:v>
                </c:pt>
                <c:pt idx="105">
                  <c:v>2055</c:v>
                </c:pt>
                <c:pt idx="106">
                  <c:v>2056</c:v>
                </c:pt>
                <c:pt idx="107">
                  <c:v>2057</c:v>
                </c:pt>
                <c:pt idx="108">
                  <c:v>2058</c:v>
                </c:pt>
                <c:pt idx="109">
                  <c:v>2059</c:v>
                </c:pt>
                <c:pt idx="110">
                  <c:v>2060</c:v>
                </c:pt>
                <c:pt idx="111">
                  <c:v>2061</c:v>
                </c:pt>
                <c:pt idx="112">
                  <c:v>2062</c:v>
                </c:pt>
                <c:pt idx="113">
                  <c:v>2063</c:v>
                </c:pt>
                <c:pt idx="114">
                  <c:v>2064</c:v>
                </c:pt>
                <c:pt idx="115">
                  <c:v>2065</c:v>
                </c:pt>
                <c:pt idx="116">
                  <c:v>2066</c:v>
                </c:pt>
                <c:pt idx="117">
                  <c:v>2067</c:v>
                </c:pt>
                <c:pt idx="118">
                  <c:v>2068</c:v>
                </c:pt>
                <c:pt idx="119">
                  <c:v>2069</c:v>
                </c:pt>
                <c:pt idx="120">
                  <c:v>2070</c:v>
                </c:pt>
                <c:pt idx="121">
                  <c:v>2071</c:v>
                </c:pt>
                <c:pt idx="122">
                  <c:v>2072</c:v>
                </c:pt>
                <c:pt idx="123">
                  <c:v>2073</c:v>
                </c:pt>
                <c:pt idx="124">
                  <c:v>2074</c:v>
                </c:pt>
                <c:pt idx="125">
                  <c:v>2075</c:v>
                </c:pt>
                <c:pt idx="126">
                  <c:v>2076</c:v>
                </c:pt>
                <c:pt idx="127">
                  <c:v>2077</c:v>
                </c:pt>
                <c:pt idx="128">
                  <c:v>2078</c:v>
                </c:pt>
                <c:pt idx="129">
                  <c:v>2079</c:v>
                </c:pt>
                <c:pt idx="130">
                  <c:v>2080</c:v>
                </c:pt>
                <c:pt idx="131">
                  <c:v>2081</c:v>
                </c:pt>
                <c:pt idx="132">
                  <c:v>2082</c:v>
                </c:pt>
                <c:pt idx="133">
                  <c:v>2083</c:v>
                </c:pt>
                <c:pt idx="134">
                  <c:v>2084</c:v>
                </c:pt>
                <c:pt idx="135">
                  <c:v>2085</c:v>
                </c:pt>
                <c:pt idx="136">
                  <c:v>2086</c:v>
                </c:pt>
                <c:pt idx="137">
                  <c:v>2087</c:v>
                </c:pt>
                <c:pt idx="138">
                  <c:v>2088</c:v>
                </c:pt>
                <c:pt idx="139">
                  <c:v>2089</c:v>
                </c:pt>
                <c:pt idx="140">
                  <c:v>2090</c:v>
                </c:pt>
                <c:pt idx="141">
                  <c:v>2091</c:v>
                </c:pt>
                <c:pt idx="142">
                  <c:v>2092</c:v>
                </c:pt>
                <c:pt idx="143">
                  <c:v>2093</c:v>
                </c:pt>
                <c:pt idx="144">
                  <c:v>2094</c:v>
                </c:pt>
                <c:pt idx="145">
                  <c:v>2095</c:v>
                </c:pt>
                <c:pt idx="146">
                  <c:v>2096</c:v>
                </c:pt>
                <c:pt idx="147">
                  <c:v>2097</c:v>
                </c:pt>
                <c:pt idx="148">
                  <c:v>2098</c:v>
                </c:pt>
                <c:pt idx="149">
                  <c:v>2099</c:v>
                </c:pt>
                <c:pt idx="150">
                  <c:v>2100</c:v>
                </c:pt>
              </c:numCache>
            </c:numRef>
          </c:cat>
          <c:val>
            <c:numRef>
              <c:f>Results!$C$7:$C$152</c:f>
              <c:numCache>
                <c:formatCode>0.00</c:formatCode>
                <c:ptCount val="146"/>
                <c:pt idx="0">
                  <c:v>-5.1993727796585579E-2</c:v>
                </c:pt>
                <c:pt idx="1">
                  <c:v>-5.0555348635000968E-2</c:v>
                </c:pt>
                <c:pt idx="2">
                  <c:v>-5.7192998166963285E-2</c:v>
                </c:pt>
                <c:pt idx="3">
                  <c:v>-6.2201350498942605E-2</c:v>
                </c:pt>
                <c:pt idx="4">
                  <c:v>-6.1465327037824591E-2</c:v>
                </c:pt>
                <c:pt idx="5">
                  <c:v>-5.6061047462763872E-2</c:v>
                </c:pt>
                <c:pt idx="6">
                  <c:v>-5.9223381508969601E-2</c:v>
                </c:pt>
                <c:pt idx="7">
                  <c:v>-5.3410011743993582E-2</c:v>
                </c:pt>
                <c:pt idx="8">
                  <c:v>-4.4735006191988586E-2</c:v>
                </c:pt>
                <c:pt idx="9">
                  <c:v>-3.8112356834033453E-2</c:v>
                </c:pt>
                <c:pt idx="10">
                  <c:v>-3.4268967733625214E-2</c:v>
                </c:pt>
                <c:pt idx="11">
                  <c:v>-2.7262637423350361E-2</c:v>
                </c:pt>
                <c:pt idx="12">
                  <c:v>-2.6164668523237858E-2</c:v>
                </c:pt>
                <c:pt idx="13">
                  <c:v>-3.0393942346937142E-2</c:v>
                </c:pt>
                <c:pt idx="14">
                  <c:v>-3.9791627668988493E-2</c:v>
                </c:pt>
                <c:pt idx="15">
                  <c:v>-5.5757071732163523E-2</c:v>
                </c:pt>
                <c:pt idx="16">
                  <c:v>-7.5539782397385388E-2</c:v>
                </c:pt>
                <c:pt idx="17">
                  <c:v>-0.10323493494833481</c:v>
                </c:pt>
                <c:pt idx="18">
                  <c:v>-0.13464275162341705</c:v>
                </c:pt>
                <c:pt idx="19">
                  <c:v>-0.16604151092332364</c:v>
                </c:pt>
                <c:pt idx="20">
                  <c:v>-0.19570065518110499</c:v>
                </c:pt>
                <c:pt idx="21">
                  <c:v>-0.23379144361419193</c:v>
                </c:pt>
                <c:pt idx="22">
                  <c:v>-0.25644808724294965</c:v>
                </c:pt>
                <c:pt idx="23">
                  <c:v>-0.26746573202707591</c:v>
                </c:pt>
                <c:pt idx="24">
                  <c:v>-0.26898114445344518</c:v>
                </c:pt>
                <c:pt idx="25">
                  <c:v>-0.25992495683880029</c:v>
                </c:pt>
                <c:pt idx="26">
                  <c:v>-0.2650793018010299</c:v>
                </c:pt>
                <c:pt idx="27">
                  <c:v>-0.27980420588662275</c:v>
                </c:pt>
                <c:pt idx="28">
                  <c:v>-0.30192075520900402</c:v>
                </c:pt>
                <c:pt idx="29">
                  <c:v>-0.32954836816887156</c:v>
                </c:pt>
                <c:pt idx="30">
                  <c:v>-0.36256723371578209</c:v>
                </c:pt>
                <c:pt idx="31">
                  <c:v>-0.37088213157136818</c:v>
                </c:pt>
                <c:pt idx="32">
                  <c:v>-0.36738156341777012</c:v>
                </c:pt>
                <c:pt idx="33">
                  <c:v>-0.35194332081330149</c:v>
                </c:pt>
                <c:pt idx="34">
                  <c:v>-0.32635172883761421</c:v>
                </c:pt>
                <c:pt idx="35">
                  <c:v>-0.36904648855527811</c:v>
                </c:pt>
                <c:pt idx="36">
                  <c:v>-0.25025650247904202</c:v>
                </c:pt>
                <c:pt idx="37">
                  <c:v>-0.21866628555615319</c:v>
                </c:pt>
                <c:pt idx="38">
                  <c:v>-0.18521486522333319</c:v>
                </c:pt>
                <c:pt idx="39">
                  <c:v>-0.14941728047461225</c:v>
                </c:pt>
                <c:pt idx="40">
                  <c:v>-0.12872305766918291</c:v>
                </c:pt>
                <c:pt idx="41">
                  <c:v>-9.9230769330955773E-2</c:v>
                </c:pt>
                <c:pt idx="42">
                  <c:v>-6.7788099897089407E-2</c:v>
                </c:pt>
                <c:pt idx="43">
                  <c:v>-3.5948348139342938E-2</c:v>
                </c:pt>
                <c:pt idx="44">
                  <c:v>-5.2573167676020988E-3</c:v>
                </c:pt>
                <c:pt idx="45">
                  <c:v>2.3469593332765933E-2</c:v>
                </c:pt>
                <c:pt idx="46">
                  <c:v>4.2199556415589631E-2</c:v>
                </c:pt>
                <c:pt idx="47">
                  <c:v>5.8665851461555306E-2</c:v>
                </c:pt>
                <c:pt idx="48">
                  <c:v>7.2200748170657067E-2</c:v>
                </c:pt>
                <c:pt idx="49">
                  <c:v>8.2991823440039705E-2</c:v>
                </c:pt>
                <c:pt idx="50">
                  <c:v>9.0986723414725856E-2</c:v>
                </c:pt>
                <c:pt idx="51">
                  <c:v>0.10137535114073939</c:v>
                </c:pt>
                <c:pt idx="52">
                  <c:v>0.10955549525893213</c:v>
                </c:pt>
                <c:pt idx="53">
                  <c:v>0.11451893243242871</c:v>
                </c:pt>
                <c:pt idx="54">
                  <c:v>0.11476075113664329</c:v>
                </c:pt>
                <c:pt idx="55">
                  <c:v>0.1103494482332732</c:v>
                </c:pt>
                <c:pt idx="56">
                  <c:v>0.11106451458051672</c:v>
                </c:pt>
                <c:pt idx="57">
                  <c:v>0.10657001433806731</c:v>
                </c:pt>
                <c:pt idx="58">
                  <c:v>9.9766605257573165E-2</c:v>
                </c:pt>
                <c:pt idx="59">
                  <c:v>9.4224974993907196E-2</c:v>
                </c:pt>
                <c:pt idx="60">
                  <c:v>9.1404400580641088E-2</c:v>
                </c:pt>
                <c:pt idx="61">
                  <c:v>8.6467457561368685E-2</c:v>
                </c:pt>
                <c:pt idx="62">
                  <c:v>8.7919866006335057E-2</c:v>
                </c:pt>
                <c:pt idx="63">
                  <c:v>9.4058626287276806E-2</c:v>
                </c:pt>
                <c:pt idx="64">
                  <c:v>0.10199160013613401</c:v>
                </c:pt>
                <c:pt idx="65">
                  <c:v>0.11100202180196603</c:v>
                </c:pt>
                <c:pt idx="66">
                  <c:v>0.12831165904572742</c:v>
                </c:pt>
                <c:pt idx="67">
                  <c:v>0.14536238716829269</c:v>
                </c:pt>
                <c:pt idx="68">
                  <c:v>0.16394805012373934</c:v>
                </c:pt>
                <c:pt idx="69">
                  <c:v>0.1867812910234358</c:v>
                </c:pt>
                <c:pt idx="70">
                  <c:v>0.2139242727297424</c:v>
                </c:pt>
                <c:pt idx="71">
                  <c:v>0.2380732479619781</c:v>
                </c:pt>
                <c:pt idx="72">
                  <c:v>0.26678316734588603</c:v>
                </c:pt>
                <c:pt idx="73">
                  <c:v>0.29849328577995154</c:v>
                </c:pt>
                <c:pt idx="74">
                  <c:v>0.33044854502113591</c:v>
                </c:pt>
                <c:pt idx="75">
                  <c:v>0.36132260155581442</c:v>
                </c:pt>
                <c:pt idx="76">
                  <c:v>0.38934188745652504</c:v>
                </c:pt>
                <c:pt idx="77">
                  <c:v>0.4156008046777187</c:v>
                </c:pt>
                <c:pt idx="78">
                  <c:v>0.43901982613975454</c:v>
                </c:pt>
                <c:pt idx="79">
                  <c:v>0.45977133800701603</c:v>
                </c:pt>
                <c:pt idx="80">
                  <c:v>0.47788508424366183</c:v>
                </c:pt>
                <c:pt idx="81">
                  <c:v>0.4916212637400984</c:v>
                </c:pt>
                <c:pt idx="82">
                  <c:v>0.50333571032801783</c:v>
                </c:pt>
                <c:pt idx="83">
                  <c:v>0.51357480844516101</c:v>
                </c:pt>
                <c:pt idx="84">
                  <c:v>0.52227247205941574</c:v>
                </c:pt>
                <c:pt idx="85">
                  <c:v>0.52948762891911694</c:v>
                </c:pt>
                <c:pt idx="86">
                  <c:v>0.53398794465833899</c:v>
                </c:pt>
                <c:pt idx="87">
                  <c:v>0.53839303829761376</c:v>
                </c:pt>
                <c:pt idx="88">
                  <c:v>0.54269183943562171</c:v>
                </c:pt>
                <c:pt idx="89">
                  <c:v>0.54713097912788322</c:v>
                </c:pt>
                <c:pt idx="90">
                  <c:v>0.55187857356788794</c:v>
                </c:pt>
                <c:pt idx="91">
                  <c:v>0.55574168082752728</c:v>
                </c:pt>
                <c:pt idx="92">
                  <c:v>0.56036919930425311</c:v>
                </c:pt>
                <c:pt idx="93">
                  <c:v>0.5656805336475933</c:v>
                </c:pt>
                <c:pt idx="94">
                  <c:v>0.57144381650618203</c:v>
                </c:pt>
                <c:pt idx="95">
                  <c:v>0.57729653079632604</c:v>
                </c:pt>
                <c:pt idx="96">
                  <c:v>0.58114482566679693</c:v>
                </c:pt>
                <c:pt idx="97">
                  <c:v>0.58485916507975666</c:v>
                </c:pt>
                <c:pt idx="98">
                  <c:v>0.58811383799330597</c:v>
                </c:pt>
                <c:pt idx="99">
                  <c:v>0.59069912816588477</c:v>
                </c:pt>
                <c:pt idx="100">
                  <c:v>0.59237395083954991</c:v>
                </c:pt>
                <c:pt idx="101">
                  <c:v>0.59104497404556033</c:v>
                </c:pt>
                <c:pt idx="102">
                  <c:v>0.58929781215269372</c:v>
                </c:pt>
                <c:pt idx="103">
                  <c:v>0.58673753923175909</c:v>
                </c:pt>
                <c:pt idx="104">
                  <c:v>0.58272948129278201</c:v>
                </c:pt>
                <c:pt idx="105">
                  <c:v>0.57676508511927094</c:v>
                </c:pt>
                <c:pt idx="106">
                  <c:v>0.56819546026955214</c:v>
                </c:pt>
                <c:pt idx="107">
                  <c:v>0.55769354866644238</c:v>
                </c:pt>
                <c:pt idx="108">
                  <c:v>0.54557450596966806</c:v>
                </c:pt>
                <c:pt idx="109">
                  <c:v>0.53246328581499058</c:v>
                </c:pt>
                <c:pt idx="110">
                  <c:v>0.51873691912268671</c:v>
                </c:pt>
                <c:pt idx="111">
                  <c:v>0.50291736190652236</c:v>
                </c:pt>
                <c:pt idx="112">
                  <c:v>0.48785203316543974</c:v>
                </c:pt>
                <c:pt idx="113">
                  <c:v>0.47322610152612843</c:v>
                </c:pt>
                <c:pt idx="114">
                  <c:v>0.4586148681533137</c:v>
                </c:pt>
                <c:pt idx="115">
                  <c:v>0.44380169248839596</c:v>
                </c:pt>
                <c:pt idx="116">
                  <c:v>0.42852216816940569</c:v>
                </c:pt>
                <c:pt idx="117">
                  <c:v>0.41366570517109935</c:v>
                </c:pt>
                <c:pt idx="118">
                  <c:v>0.39922504889313021</c:v>
                </c:pt>
                <c:pt idx="119">
                  <c:v>0.38535525980006935</c:v>
                </c:pt>
                <c:pt idx="120">
                  <c:v>0.37210773824525994</c:v>
                </c:pt>
                <c:pt idx="121">
                  <c:v>0.35994921839434529</c:v>
                </c:pt>
                <c:pt idx="122">
                  <c:v>0.34884942006498459</c:v>
                </c:pt>
                <c:pt idx="123">
                  <c:v>0.33878741841202786</c:v>
                </c:pt>
                <c:pt idx="124">
                  <c:v>0.32956134523832376</c:v>
                </c:pt>
                <c:pt idx="125">
                  <c:v>0.32087628006402397</c:v>
                </c:pt>
                <c:pt idx="126">
                  <c:v>0.31212304822615816</c:v>
                </c:pt>
                <c:pt idx="127">
                  <c:v>0.30393403701379706</c:v>
                </c:pt>
                <c:pt idx="128">
                  <c:v>0.29601546862197503</c:v>
                </c:pt>
                <c:pt idx="129">
                  <c:v>0.28807688409258952</c:v>
                </c:pt>
                <c:pt idx="130">
                  <c:v>0.27985402755075495</c:v>
                </c:pt>
                <c:pt idx="131">
                  <c:v>0.27198665755833146</c:v>
                </c:pt>
                <c:pt idx="132">
                  <c:v>0.26391621221883887</c:v>
                </c:pt>
                <c:pt idx="133">
                  <c:v>0.25561138886059764</c:v>
                </c:pt>
                <c:pt idx="134">
                  <c:v>0.24720198214149675</c:v>
                </c:pt>
                <c:pt idx="135">
                  <c:v>0.2386131800788146</c:v>
                </c:pt>
                <c:pt idx="136">
                  <c:v>0.23009619639436249</c:v>
                </c:pt>
                <c:pt idx="137">
                  <c:v>0.22202469920184195</c:v>
                </c:pt>
                <c:pt idx="138">
                  <c:v>0.214113232478743</c:v>
                </c:pt>
                <c:pt idx="139">
                  <c:v>0.20601183651703242</c:v>
                </c:pt>
                <c:pt idx="140">
                  <c:v>0.19742900006440434</c:v>
                </c:pt>
                <c:pt idx="141">
                  <c:v>0.18971913939181184</c:v>
                </c:pt>
                <c:pt idx="142">
                  <c:v>0.18193617916341573</c:v>
                </c:pt>
                <c:pt idx="143">
                  <c:v>0.17401350514839692</c:v>
                </c:pt>
                <c:pt idx="144">
                  <c:v>0.16607363405945111</c:v>
                </c:pt>
                <c:pt idx="145">
                  <c:v>0.15811434621514567</c:v>
                </c:pt>
              </c:numCache>
            </c:numRef>
          </c:val>
          <c:extLst>
            <c:ext xmlns:c16="http://schemas.microsoft.com/office/drawing/2014/chart" uri="{C3380CC4-5D6E-409C-BE32-E72D297353CC}">
              <c16:uniqueId val="{00000000-1DC2-4E73-856D-14EF60C2EC72}"/>
            </c:ext>
          </c:extLst>
        </c:ser>
        <c:dLbls>
          <c:showLegendKey val="0"/>
          <c:showVal val="0"/>
          <c:showCatName val="0"/>
          <c:showSerName val="0"/>
          <c:showPercent val="0"/>
          <c:showBubbleSize val="0"/>
        </c:dLbls>
        <c:axId val="1813714448"/>
        <c:axId val="1813710640"/>
      </c:areaChart>
      <c:dateAx>
        <c:axId val="1813714448"/>
        <c:scaling>
          <c:orientation val="minMax"/>
        </c:scaling>
        <c:delete val="0"/>
        <c:axPos val="b"/>
        <c:numFmt formatCode="0" sourceLinked="0"/>
        <c:majorTickMark val="none"/>
        <c:minorTickMark val="none"/>
        <c:tickLblPos val="nextTo"/>
        <c:spPr>
          <a:ln w="3175">
            <a:solidFill>
              <a:srgbClr val="808080">
                <a:alpha val="91000"/>
              </a:srgbClr>
            </a:solidFill>
            <a:prstDash val="solid"/>
          </a:ln>
        </c:spPr>
        <c:txPr>
          <a:bodyPr rot="-5400000" vert="horz"/>
          <a:lstStyle/>
          <a:p>
            <a:pPr>
              <a:defRPr/>
            </a:pPr>
            <a:endParaRPr lang="en-NG"/>
          </a:p>
        </c:txPr>
        <c:crossAx val="1813710640"/>
        <c:crosses val="autoZero"/>
        <c:auto val="0"/>
        <c:lblOffset val="100"/>
        <c:baseTimeUnit val="days"/>
      </c:dateAx>
      <c:valAx>
        <c:axId val="1813710640"/>
        <c:scaling>
          <c:orientation val="minMax"/>
        </c:scaling>
        <c:delete val="0"/>
        <c:axPos val="l"/>
        <c:majorGridlines>
          <c:spPr>
            <a:ln w="3175">
              <a:solidFill>
                <a:schemeClr val="bg1">
                  <a:lumMod val="75000"/>
                </a:schemeClr>
              </a:solidFill>
              <a:prstDash val="solid"/>
            </a:ln>
          </c:spPr>
        </c:majorGridlines>
        <c:title>
          <c:tx>
            <c:rich>
              <a:bodyPr/>
              <a:lstStyle/>
              <a:p>
                <a:pPr>
                  <a:defRPr/>
                </a:pPr>
                <a:r>
                  <a:rPr lang="en-GB"/>
                  <a:t>Percent</a:t>
                </a:r>
              </a:p>
            </c:rich>
          </c:tx>
          <c:overlay val="0"/>
          <c:spPr>
            <a:noFill/>
            <a:ln w="25400">
              <a:noFill/>
            </a:ln>
          </c:spPr>
        </c:title>
        <c:numFmt formatCode="0.00" sourceLinked="1"/>
        <c:majorTickMark val="none"/>
        <c:minorTickMark val="none"/>
        <c:tickLblPos val="nextTo"/>
        <c:spPr>
          <a:ln w="3175">
            <a:solidFill>
              <a:srgbClr val="808080"/>
            </a:solidFill>
            <a:prstDash val="solid"/>
          </a:ln>
        </c:spPr>
        <c:txPr>
          <a:bodyPr rot="0" vert="horz"/>
          <a:lstStyle/>
          <a:p>
            <a:pPr>
              <a:defRPr/>
            </a:pPr>
            <a:endParaRPr lang="en-NG"/>
          </a:p>
        </c:txPr>
        <c:crossAx val="1813714448"/>
        <c:crosses val="autoZero"/>
        <c:crossBetween val="midCat"/>
      </c:valAx>
      <c:spPr>
        <a:noFill/>
        <a:ln w="25400">
          <a:noFill/>
        </a:ln>
      </c:spPr>
    </c:plotArea>
    <c:plotVisOnly val="1"/>
    <c:dispBlanksAs val="gap"/>
    <c:showDLblsOverMax val="0"/>
  </c:chart>
  <c:spPr>
    <a:solidFill>
      <a:srgbClr val="FCFBE5"/>
    </a:solidFill>
    <a:ln w="3175">
      <a:solidFill>
        <a:srgbClr val="808080"/>
      </a:solidFill>
      <a:prstDash val="solid"/>
    </a:ln>
  </c:spPr>
  <c:txPr>
    <a:bodyPr/>
    <a:lstStyle/>
    <a:p>
      <a:pPr>
        <a:defRPr sz="1100"/>
      </a:pPr>
      <a:endParaRPr lang="en-NG"/>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75942367889911344"/>
          <c:y val="5.2269612422881744E-2"/>
        </c:manualLayout>
      </c:layout>
      <c:overlay val="0"/>
      <c:spPr>
        <a:solidFill>
          <a:schemeClr val="accent4">
            <a:lumMod val="40000"/>
            <a:lumOff val="60000"/>
          </a:schemeClr>
        </a:solid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Arial Narrow" panose="020B0606020202030204" pitchFamily="34" charset="0"/>
              <a:ea typeface="+mn-ea"/>
              <a:cs typeface="+mn-cs"/>
            </a:defRPr>
          </a:pPr>
          <a:endParaRPr lang="en-NG"/>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3267284951135061E-2"/>
          <c:y val="0.15265235288211923"/>
          <c:w val="0.94077359087726697"/>
          <c:h val="0.805915694964359"/>
        </c:manualLayout>
      </c:layout>
      <c:pie3DChart>
        <c:varyColors val="1"/>
        <c:ser>
          <c:idx val="0"/>
          <c:order val="0"/>
          <c:tx>
            <c:strRef>
              <c:f>Econ!$J$1</c:f>
              <c:strCache>
                <c:ptCount val="1"/>
                <c:pt idx="0">
                  <c:v>North Central </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369A-4782-8150-496DC5A0CCE8}"/>
              </c:ext>
            </c:extLst>
          </c:dPt>
          <c:dPt>
            <c:idx val="1"/>
            <c:bubble3D val="0"/>
            <c:spPr>
              <a:solidFill>
                <a:srgbClr val="7030A0"/>
              </a:solidFill>
              <a:ln w="25400">
                <a:solidFill>
                  <a:schemeClr val="lt1"/>
                </a:solidFill>
              </a:ln>
              <a:effectLst/>
              <a:sp3d contourW="25400">
                <a:contourClr>
                  <a:schemeClr val="lt1"/>
                </a:contourClr>
              </a:sp3d>
            </c:spPr>
            <c:extLst>
              <c:ext xmlns:c16="http://schemas.microsoft.com/office/drawing/2014/chart" uri="{C3380CC4-5D6E-409C-BE32-E72D297353CC}">
                <c16:uniqueId val="{00000003-369A-4782-8150-496DC5A0CCE8}"/>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369A-4782-8150-496DC5A0CCE8}"/>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369A-4782-8150-496DC5A0CCE8}"/>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369A-4782-8150-496DC5A0CCE8}"/>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369A-4782-8150-496DC5A0CCE8}"/>
              </c:ext>
            </c:extLst>
          </c:dPt>
          <c:dLbls>
            <c:dLbl>
              <c:idx val="0"/>
              <c:layout>
                <c:manualLayout>
                  <c:x val="-0.24116930572472595"/>
                  <c:y val="7.650273224043716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69A-4782-8150-496DC5A0CCE8}"/>
                </c:ext>
              </c:extLst>
            </c:dLbl>
            <c:dLbl>
              <c:idx val="1"/>
              <c:layout>
                <c:manualLayout>
                  <c:x val="0.29232643118148594"/>
                  <c:y val="-0.25500910746812394"/>
                </c:manualLayout>
              </c:layout>
              <c:spPr>
                <a:noFill/>
                <a:ln>
                  <a:noFill/>
                </a:ln>
                <a:effectLst/>
              </c:spPr>
              <c:txPr>
                <a:bodyPr rot="0" spcFirstLastPara="1" vertOverflow="ellipsis" vert="horz" wrap="square" anchor="ctr" anchorCtr="1"/>
                <a:lstStyle/>
                <a:p>
                  <a:pPr>
                    <a:defRPr sz="1200" b="1" i="0" u="none" strike="noStrike" kern="1200" baseline="0">
                      <a:solidFill>
                        <a:srgbClr val="00B0F0"/>
                      </a:solidFill>
                      <a:latin typeface="Arial Narrow" panose="020B0606020202030204" pitchFamily="34" charset="0"/>
                      <a:ea typeface="+mn-ea"/>
                      <a:cs typeface="+mn-cs"/>
                    </a:defRPr>
                  </a:pPr>
                  <a:endParaRPr lang="en-NG"/>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69A-4782-8150-496DC5A0CCE8}"/>
                </c:ext>
              </c:extLst>
            </c:dLbl>
            <c:dLbl>
              <c:idx val="2"/>
              <c:layout>
                <c:manualLayout>
                  <c:x val="0.12423873325213154"/>
                  <c:y val="9.8360655737704916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69A-4782-8150-496DC5A0CCE8}"/>
                </c:ext>
              </c:extLst>
            </c:dLbl>
            <c:dLbl>
              <c:idx val="3"/>
              <c:layout>
                <c:manualLayout>
                  <c:x val="7.3081607795371498E-2"/>
                  <c:y val="0"/>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69A-4782-8150-496DC5A0CCE8}"/>
                </c:ext>
              </c:extLst>
            </c:dLbl>
            <c:dLbl>
              <c:idx val="4"/>
              <c:layout>
                <c:manualLayout>
                  <c:x val="0.1193666260657734"/>
                  <c:y val="1.4571948998178506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369A-4782-8150-496DC5A0CCE8}"/>
                </c:ext>
              </c:extLst>
            </c:dLbl>
            <c:dLbl>
              <c:idx val="5"/>
              <c:layout>
                <c:manualLayout>
                  <c:x val="0.11693057247259439"/>
                  <c:y val="2.5500910746812402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369A-4782-8150-496DC5A0CCE8}"/>
                </c:ext>
              </c:extLst>
            </c:dLbl>
            <c:spPr>
              <a:noFill/>
              <a:ln>
                <a:noFill/>
              </a:ln>
              <a:effectLst/>
            </c:spPr>
            <c:txPr>
              <a:bodyPr rot="0" spcFirstLastPara="1" vertOverflow="ellipsis" vert="horz" wrap="square" anchor="ctr" anchorCtr="1"/>
              <a:lstStyle/>
              <a:p>
                <a:pPr>
                  <a:defRPr sz="1200" b="0" i="0" u="none" strike="noStrike" kern="1200" baseline="0">
                    <a:solidFill>
                      <a:srgbClr val="00B0F0"/>
                    </a:solidFill>
                    <a:latin typeface="Arial Narrow" panose="020B0606020202030204" pitchFamily="34" charset="0"/>
                    <a:ea typeface="+mn-ea"/>
                    <a:cs typeface="+mn-cs"/>
                  </a:defRPr>
                </a:pPr>
                <a:endParaRPr lang="en-NG"/>
              </a:p>
            </c:txPr>
            <c:dLblPos val="outEnd"/>
            <c:showLegendKey val="0"/>
            <c:showVal val="1"/>
            <c:showCatName val="1"/>
            <c:showSerName val="0"/>
            <c:showPercent val="1"/>
            <c:showBubbleSize val="0"/>
            <c:showLeaderLines val="0"/>
            <c:extLst>
              <c:ext xmlns:c15="http://schemas.microsoft.com/office/drawing/2012/chart" uri="{CE6537A1-D6FC-4f65-9D91-7224C49458BB}"/>
            </c:extLst>
          </c:dLbls>
          <c:cat>
            <c:strRef>
              <c:f>Econ!$I$2:$I$7</c:f>
              <c:strCache>
                <c:ptCount val="6"/>
                <c:pt idx="0">
                  <c:v>Children</c:v>
                </c:pt>
                <c:pt idx="1">
                  <c:v>Full Employed</c:v>
                </c:pt>
                <c:pt idx="2">
                  <c:v>Underemployed</c:v>
                </c:pt>
                <c:pt idx="3">
                  <c:v>Unemployed</c:v>
                </c:pt>
                <c:pt idx="4">
                  <c:v>Out of labour</c:v>
                </c:pt>
                <c:pt idx="5">
                  <c:v>Elderly</c:v>
                </c:pt>
              </c:strCache>
            </c:strRef>
          </c:cat>
          <c:val>
            <c:numRef>
              <c:f>Econ!$J$2:$J$7</c:f>
              <c:numCache>
                <c:formatCode>#,##0</c:formatCode>
                <c:ptCount val="6"/>
                <c:pt idx="0">
                  <c:v>12984534</c:v>
                </c:pt>
                <c:pt idx="1">
                  <c:v>10432545.047999999</c:v>
                </c:pt>
                <c:pt idx="2">
                  <c:v>2375904.9510000004</c:v>
                </c:pt>
                <c:pt idx="3">
                  <c:v>946789.19099999999</c:v>
                </c:pt>
                <c:pt idx="4">
                  <c:v>4108707.81</c:v>
                </c:pt>
                <c:pt idx="5">
                  <c:v>764736</c:v>
                </c:pt>
              </c:numCache>
            </c:numRef>
          </c:val>
          <c:extLst>
            <c:ext xmlns:c16="http://schemas.microsoft.com/office/drawing/2014/chart" uri="{C3380CC4-5D6E-409C-BE32-E72D297353CC}">
              <c16:uniqueId val="{0000000C-369A-4782-8150-496DC5A0CCE8}"/>
            </c:ext>
          </c:extLst>
        </c:ser>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solidFill>
      <a:schemeClr val="accent6">
        <a:lumMod val="40000"/>
        <a:lumOff val="60000"/>
      </a:schemeClr>
    </a:solidFill>
    <a:ln>
      <a:noFill/>
    </a:ln>
    <a:effectLst/>
  </c:spPr>
  <c:txPr>
    <a:bodyPr/>
    <a:lstStyle/>
    <a:p>
      <a:pPr>
        <a:defRPr sz="1200">
          <a:latin typeface="Arial Narrow" panose="020B0606020202030204" pitchFamily="34" charset="0"/>
        </a:defRPr>
      </a:pPr>
      <a:endParaRPr lang="en-NG"/>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79538072283900796"/>
          <c:y val="0"/>
        </c:manualLayout>
      </c:layout>
      <c:overlay val="0"/>
      <c:spPr>
        <a:solidFill>
          <a:schemeClr val="accent4">
            <a:lumMod val="40000"/>
            <a:lumOff val="60000"/>
          </a:schemeClr>
        </a:solid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Arial Narrow" panose="020B0606020202030204" pitchFamily="34" charset="0"/>
              <a:ea typeface="+mn-ea"/>
              <a:cs typeface="+mn-cs"/>
            </a:defRPr>
          </a:pPr>
          <a:endParaRPr lang="en-NG"/>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3267284951135061E-2"/>
          <c:y val="0.15265235288211923"/>
          <c:w val="0.94077359087726697"/>
          <c:h val="0.805915694964359"/>
        </c:manualLayout>
      </c:layout>
      <c:pie3DChart>
        <c:varyColors val="1"/>
        <c:ser>
          <c:idx val="0"/>
          <c:order val="0"/>
          <c:tx>
            <c:strRef>
              <c:f>Econ!$O$1</c:f>
              <c:strCache>
                <c:ptCount val="1"/>
                <c:pt idx="0">
                  <c:v>South West </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36F4-4D36-9BCF-4374093B3DAE}"/>
              </c:ext>
            </c:extLst>
          </c:dPt>
          <c:dPt>
            <c:idx val="1"/>
            <c:bubble3D val="0"/>
            <c:spPr>
              <a:solidFill>
                <a:srgbClr val="7030A0"/>
              </a:solidFill>
              <a:ln w="25400">
                <a:solidFill>
                  <a:schemeClr val="lt1"/>
                </a:solidFill>
              </a:ln>
              <a:effectLst/>
              <a:sp3d contourW="25400">
                <a:contourClr>
                  <a:schemeClr val="lt1"/>
                </a:contourClr>
              </a:sp3d>
            </c:spPr>
            <c:extLst>
              <c:ext xmlns:c16="http://schemas.microsoft.com/office/drawing/2014/chart" uri="{C3380CC4-5D6E-409C-BE32-E72D297353CC}">
                <c16:uniqueId val="{00000003-36F4-4D36-9BCF-4374093B3DAE}"/>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36F4-4D36-9BCF-4374093B3DAE}"/>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36F4-4D36-9BCF-4374093B3DAE}"/>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36F4-4D36-9BCF-4374093B3DAE}"/>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36F4-4D36-9BCF-4374093B3DAE}"/>
              </c:ext>
            </c:extLst>
          </c:dPt>
          <c:dLbls>
            <c:dLbl>
              <c:idx val="0"/>
              <c:layout>
                <c:manualLayout>
                  <c:x val="-0.24116930572472595"/>
                  <c:y val="7.650273224043716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6F4-4D36-9BCF-4374093B3DAE}"/>
                </c:ext>
              </c:extLst>
            </c:dLbl>
            <c:dLbl>
              <c:idx val="1"/>
              <c:layout>
                <c:manualLayout>
                  <c:x val="0.29232643118148594"/>
                  <c:y val="-0.25500910746812394"/>
                </c:manualLayout>
              </c:layout>
              <c:spPr>
                <a:noFill/>
                <a:ln>
                  <a:noFill/>
                </a:ln>
                <a:effectLst/>
              </c:spPr>
              <c:txPr>
                <a:bodyPr rot="0" spcFirstLastPara="1" vertOverflow="ellipsis" vert="horz" wrap="square" anchor="ctr" anchorCtr="1"/>
                <a:lstStyle/>
                <a:p>
                  <a:pPr>
                    <a:defRPr sz="1400" b="1" i="0" u="none" strike="noStrike" kern="1200" baseline="0">
                      <a:solidFill>
                        <a:schemeClr val="accent1">
                          <a:lumMod val="20000"/>
                          <a:lumOff val="80000"/>
                        </a:schemeClr>
                      </a:solidFill>
                      <a:latin typeface="Arial Narrow" panose="020B0606020202030204" pitchFamily="34" charset="0"/>
                      <a:ea typeface="+mn-ea"/>
                      <a:cs typeface="+mn-cs"/>
                    </a:defRPr>
                  </a:pPr>
                  <a:endParaRPr lang="en-NG"/>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6F4-4D36-9BCF-4374093B3DAE}"/>
                </c:ext>
              </c:extLst>
            </c:dLbl>
            <c:dLbl>
              <c:idx val="2"/>
              <c:layout>
                <c:manualLayout>
                  <c:x val="0.12423873325213154"/>
                  <c:y val="9.8360655737704916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6F4-4D36-9BCF-4374093B3DAE}"/>
                </c:ext>
              </c:extLst>
            </c:dLbl>
            <c:dLbl>
              <c:idx val="3"/>
              <c:layout>
                <c:manualLayout>
                  <c:x val="9.3696425065980318E-3"/>
                  <c:y val="-3.6885245901639344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6F4-4D36-9BCF-4374093B3DAE}"/>
                </c:ext>
              </c:extLst>
            </c:dLbl>
            <c:dLbl>
              <c:idx val="4"/>
              <c:layout>
                <c:manualLayout>
                  <c:x val="0.1193666260657734"/>
                  <c:y val="1.4571948998178506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36F4-4D36-9BCF-4374093B3DAE}"/>
                </c:ext>
              </c:extLst>
            </c:dLbl>
            <c:dLbl>
              <c:idx val="5"/>
              <c:layout>
                <c:manualLayout>
                  <c:x val="0.11693057247259439"/>
                  <c:y val="2.5500910746812402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36F4-4D36-9BCF-4374093B3DAE}"/>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Narrow" panose="020B0606020202030204" pitchFamily="34" charset="0"/>
                    <a:ea typeface="+mn-ea"/>
                    <a:cs typeface="+mn-cs"/>
                  </a:defRPr>
                </a:pPr>
                <a:endParaRPr lang="en-NG"/>
              </a:p>
            </c:txPr>
            <c:dLblPos val="outEnd"/>
            <c:showLegendKey val="0"/>
            <c:showVal val="1"/>
            <c:showCatName val="1"/>
            <c:showSerName val="0"/>
            <c:showPercent val="1"/>
            <c:showBubbleSize val="0"/>
            <c:showLeaderLines val="0"/>
            <c:extLst>
              <c:ext xmlns:c15="http://schemas.microsoft.com/office/drawing/2012/chart" uri="{CE6537A1-D6FC-4f65-9D91-7224C49458BB}"/>
            </c:extLst>
          </c:dLbls>
          <c:cat>
            <c:strRef>
              <c:f>Econ!$I$2:$I$7</c:f>
              <c:strCache>
                <c:ptCount val="6"/>
                <c:pt idx="0">
                  <c:v>Children</c:v>
                </c:pt>
                <c:pt idx="1">
                  <c:v>Full Employed</c:v>
                </c:pt>
                <c:pt idx="2">
                  <c:v>Underemployed</c:v>
                </c:pt>
                <c:pt idx="3">
                  <c:v>Unemployed</c:v>
                </c:pt>
                <c:pt idx="4">
                  <c:v>Out of labour</c:v>
                </c:pt>
                <c:pt idx="5">
                  <c:v>Elderly</c:v>
                </c:pt>
              </c:strCache>
            </c:strRef>
          </c:cat>
          <c:val>
            <c:numRef>
              <c:f>Econ!$O$2:$O$7</c:f>
              <c:numCache>
                <c:formatCode>#,##0</c:formatCode>
                <c:ptCount val="6"/>
                <c:pt idx="0">
                  <c:v>15484190</c:v>
                </c:pt>
                <c:pt idx="1">
                  <c:v>16583905.241999999</c:v>
                </c:pt>
                <c:pt idx="2">
                  <c:v>922677.01199999999</c:v>
                </c:pt>
                <c:pt idx="3">
                  <c:v>728429.22</c:v>
                </c:pt>
                <c:pt idx="4">
                  <c:v>6045962.5259999996</c:v>
                </c:pt>
                <c:pt idx="5">
                  <c:v>1426822</c:v>
                </c:pt>
              </c:numCache>
            </c:numRef>
          </c:val>
          <c:extLst>
            <c:ext xmlns:c16="http://schemas.microsoft.com/office/drawing/2014/chart" uri="{C3380CC4-5D6E-409C-BE32-E72D297353CC}">
              <c16:uniqueId val="{0000000C-36F4-4D36-9BCF-4374093B3DAE}"/>
            </c:ext>
          </c:extLst>
        </c:ser>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solidFill>
      <a:schemeClr val="accent6">
        <a:lumMod val="40000"/>
        <a:lumOff val="60000"/>
      </a:schemeClr>
    </a:solidFill>
    <a:ln>
      <a:noFill/>
    </a:ln>
    <a:effectLst/>
  </c:spPr>
  <c:txPr>
    <a:bodyPr/>
    <a:lstStyle/>
    <a:p>
      <a:pPr>
        <a:defRPr sz="1200" b="1">
          <a:latin typeface="Arial Narrow" panose="020B0606020202030204" pitchFamily="34" charset="0"/>
        </a:defRPr>
      </a:pPr>
      <a:endParaRPr lang="en-NG"/>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GB" b="1" dirty="0">
                <a:solidFill>
                  <a:schemeClr val="tx1"/>
                </a:solidFill>
              </a:rPr>
              <a:t>Total Fertility Rates in Selected Countries, 1960-1965</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NG"/>
        </a:p>
      </c:txPr>
    </c:title>
    <c:autoTitleDeleted val="0"/>
    <c:plotArea>
      <c:layout>
        <c:manualLayout>
          <c:layoutTarget val="inner"/>
          <c:xMode val="edge"/>
          <c:yMode val="edge"/>
          <c:x val="6.962787817278232E-2"/>
          <c:y val="9.4041688090255177E-2"/>
          <c:w val="0.90695796581353871"/>
          <c:h val="0.68685651245629031"/>
        </c:manualLayout>
      </c:layout>
      <c:barChart>
        <c:barDir val="col"/>
        <c:grouping val="clustered"/>
        <c:varyColors val="0"/>
        <c:ser>
          <c:idx val="0"/>
          <c:order val="0"/>
          <c:tx>
            <c:strRef>
              <c:f>Sheet9!$D$21</c:f>
              <c:strCache>
                <c:ptCount val="1"/>
                <c:pt idx="0">
                  <c:v>1960-1965</c:v>
                </c:pt>
              </c:strCache>
            </c:strRef>
          </c:tx>
          <c:spPr>
            <a:solidFill>
              <a:schemeClr val="accent5">
                <a:lumMod val="50000"/>
              </a:schemeClr>
            </a:solidFill>
            <a:ln>
              <a:noFill/>
            </a:ln>
            <a:effectLst/>
          </c:spPr>
          <c:invertIfNegative val="0"/>
          <c:dPt>
            <c:idx val="7"/>
            <c:invertIfNegative val="0"/>
            <c:bubble3D val="0"/>
            <c:spPr>
              <a:solidFill>
                <a:srgbClr val="00B050"/>
              </a:solidFill>
              <a:ln>
                <a:noFill/>
              </a:ln>
              <a:effectLst/>
            </c:spPr>
            <c:extLst>
              <c:ext xmlns:c16="http://schemas.microsoft.com/office/drawing/2014/chart" uri="{C3380CC4-5D6E-409C-BE32-E72D297353CC}">
                <c16:uniqueId val="{00000001-8F6C-4880-BD29-7AA9A384EA81}"/>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Sheet9!$C$22:$C$32</c:f>
              <c:strCache>
                <c:ptCount val="11"/>
                <c:pt idx="0">
                  <c:v>Singapore</c:v>
                </c:pt>
                <c:pt idx="1">
                  <c:v>Republic of Korea</c:v>
                </c:pt>
                <c:pt idx="2">
                  <c:v>Indonesia</c:v>
                </c:pt>
                <c:pt idx="3">
                  <c:v>India</c:v>
                </c:pt>
                <c:pt idx="4">
                  <c:v>Brazil</c:v>
                </c:pt>
                <c:pt idx="5">
                  <c:v>Myanmar</c:v>
                </c:pt>
                <c:pt idx="6">
                  <c:v>China</c:v>
                </c:pt>
                <c:pt idx="7">
                  <c:v>Nigeria</c:v>
                </c:pt>
                <c:pt idx="8">
                  <c:v>Malaysia</c:v>
                </c:pt>
                <c:pt idx="9">
                  <c:v>Mexico</c:v>
                </c:pt>
                <c:pt idx="10">
                  <c:v>Philippines</c:v>
                </c:pt>
              </c:strCache>
            </c:strRef>
          </c:cat>
          <c:val>
            <c:numRef>
              <c:f>Sheet9!$D$22:$D$32</c:f>
              <c:numCache>
                <c:formatCode>##0.00;\-##0.00;0</c:formatCode>
                <c:ptCount val="11"/>
                <c:pt idx="0">
                  <c:v>5.12</c:v>
                </c:pt>
                <c:pt idx="1">
                  <c:v>5.6</c:v>
                </c:pt>
                <c:pt idx="2">
                  <c:v>5.62</c:v>
                </c:pt>
                <c:pt idx="3">
                  <c:v>5.89</c:v>
                </c:pt>
                <c:pt idx="4">
                  <c:v>5.97</c:v>
                </c:pt>
                <c:pt idx="5">
                  <c:v>6.1</c:v>
                </c:pt>
                <c:pt idx="6">
                  <c:v>6.15</c:v>
                </c:pt>
                <c:pt idx="7">
                  <c:v>6.3544</c:v>
                </c:pt>
                <c:pt idx="8">
                  <c:v>6.3650000000000002</c:v>
                </c:pt>
                <c:pt idx="9">
                  <c:v>6.75</c:v>
                </c:pt>
                <c:pt idx="10">
                  <c:v>6.9806999999999997</c:v>
                </c:pt>
              </c:numCache>
            </c:numRef>
          </c:val>
          <c:extLst>
            <c:ext xmlns:c16="http://schemas.microsoft.com/office/drawing/2014/chart" uri="{C3380CC4-5D6E-409C-BE32-E72D297353CC}">
              <c16:uniqueId val="{00000002-8F6C-4880-BD29-7AA9A384EA81}"/>
            </c:ext>
          </c:extLst>
        </c:ser>
        <c:dLbls>
          <c:showLegendKey val="0"/>
          <c:showVal val="0"/>
          <c:showCatName val="0"/>
          <c:showSerName val="0"/>
          <c:showPercent val="0"/>
          <c:showBubbleSize val="0"/>
        </c:dLbls>
        <c:gapWidth val="219"/>
        <c:overlap val="-27"/>
        <c:axId val="425619160"/>
        <c:axId val="425619552"/>
      </c:barChart>
      <c:catAx>
        <c:axId val="425619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800" b="0" i="0" u="none" strike="noStrike" kern="1200" baseline="0">
                <a:solidFill>
                  <a:schemeClr val="tx1"/>
                </a:solidFill>
                <a:latin typeface="+mn-lt"/>
                <a:ea typeface="+mn-ea"/>
                <a:cs typeface="+mn-cs"/>
              </a:defRPr>
            </a:pPr>
            <a:endParaRPr lang="en-NG"/>
          </a:p>
        </c:txPr>
        <c:crossAx val="425619552"/>
        <c:crosses val="autoZero"/>
        <c:auto val="1"/>
        <c:lblAlgn val="ctr"/>
        <c:lblOffset val="100"/>
        <c:noMultiLvlLbl val="0"/>
      </c:catAx>
      <c:valAx>
        <c:axId val="425619552"/>
        <c:scaling>
          <c:orientation val="minMax"/>
        </c:scaling>
        <c:delete val="0"/>
        <c:axPos val="l"/>
        <c:majorGridlines>
          <c:spPr>
            <a:ln w="9525" cap="flat" cmpd="sng" algn="ctr">
              <a:solidFill>
                <a:schemeClr val="tx1">
                  <a:lumMod val="15000"/>
                  <a:lumOff val="85000"/>
                </a:schemeClr>
              </a:solidFill>
              <a:round/>
            </a:ln>
            <a:effectLst/>
          </c:spPr>
        </c:majorGridlines>
        <c:numFmt formatCode="##0.00;\-##0.0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NG"/>
          </a:p>
        </c:txPr>
        <c:crossAx val="425619160"/>
        <c:crosses val="autoZero"/>
        <c:crossBetween val="between"/>
      </c:valAx>
      <c:spPr>
        <a:noFill/>
        <a:ln>
          <a:noFill/>
        </a:ln>
        <a:effectLst/>
      </c:spPr>
    </c:plotArea>
    <c:plotVisOnly val="1"/>
    <c:dispBlanksAs val="gap"/>
    <c:showDLblsOverMax val="0"/>
  </c:chart>
  <c:spPr>
    <a:solidFill>
      <a:schemeClr val="accent5">
        <a:lumMod val="20000"/>
        <a:lumOff val="80000"/>
      </a:schemeClr>
    </a:solidFill>
    <a:ln>
      <a:noFill/>
    </a:ln>
    <a:effectLst/>
  </c:spPr>
  <c:txPr>
    <a:bodyPr/>
    <a:lstStyle/>
    <a:p>
      <a:pPr>
        <a:defRPr sz="2000"/>
      </a:pPr>
      <a:endParaRPr lang="en-NG"/>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72755413124947554"/>
          <c:y val="4.9205527679239365E-2"/>
        </c:manualLayout>
      </c:layout>
      <c:overlay val="0"/>
      <c:spPr>
        <a:solidFill>
          <a:schemeClr val="accent4">
            <a:lumMod val="40000"/>
            <a:lumOff val="60000"/>
          </a:schemeClr>
        </a:solid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Arial Narrow" panose="020B0606020202030204" pitchFamily="34" charset="0"/>
              <a:ea typeface="+mn-ea"/>
              <a:cs typeface="+mn-cs"/>
            </a:defRPr>
          </a:pPr>
          <a:endParaRPr lang="en-NG"/>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3267284951135061E-2"/>
          <c:y val="0.15265235288211923"/>
          <c:w val="0.94077359087726697"/>
          <c:h val="0.805915694964359"/>
        </c:manualLayout>
      </c:layout>
      <c:pie3DChart>
        <c:varyColors val="1"/>
        <c:ser>
          <c:idx val="0"/>
          <c:order val="0"/>
          <c:tx>
            <c:strRef>
              <c:f>Econ!$N$1</c:f>
              <c:strCache>
                <c:ptCount val="1"/>
                <c:pt idx="0">
                  <c:v>South South </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E81D-4159-99D9-6081422D619B}"/>
              </c:ext>
            </c:extLst>
          </c:dPt>
          <c:dPt>
            <c:idx val="1"/>
            <c:bubble3D val="0"/>
            <c:spPr>
              <a:solidFill>
                <a:srgbClr val="7030A0"/>
              </a:solidFill>
              <a:ln w="25400">
                <a:solidFill>
                  <a:schemeClr val="lt1"/>
                </a:solidFill>
              </a:ln>
              <a:effectLst/>
              <a:sp3d contourW="25400">
                <a:contourClr>
                  <a:schemeClr val="lt1"/>
                </a:contourClr>
              </a:sp3d>
            </c:spPr>
            <c:extLst>
              <c:ext xmlns:c16="http://schemas.microsoft.com/office/drawing/2014/chart" uri="{C3380CC4-5D6E-409C-BE32-E72D297353CC}">
                <c16:uniqueId val="{00000003-E81D-4159-99D9-6081422D619B}"/>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E81D-4159-99D9-6081422D619B}"/>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E81D-4159-99D9-6081422D619B}"/>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E81D-4159-99D9-6081422D619B}"/>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E81D-4159-99D9-6081422D619B}"/>
              </c:ext>
            </c:extLst>
          </c:dPt>
          <c:dLbls>
            <c:dLbl>
              <c:idx val="0"/>
              <c:layout>
                <c:manualLayout>
                  <c:x val="-0.24116930572472595"/>
                  <c:y val="7.650273224043716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81D-4159-99D9-6081422D619B}"/>
                </c:ext>
              </c:extLst>
            </c:dLbl>
            <c:dLbl>
              <c:idx val="1"/>
              <c:layout>
                <c:manualLayout>
                  <c:x val="0.29232643118148594"/>
                  <c:y val="-0.25500910746812394"/>
                </c:manualLayout>
              </c:layout>
              <c:spPr>
                <a:noFill/>
                <a:ln>
                  <a:noFill/>
                </a:ln>
                <a:effectLst/>
              </c:spPr>
              <c:txPr>
                <a:bodyPr rot="0" spcFirstLastPara="1" vertOverflow="ellipsis" vert="horz" wrap="square" anchor="ctr" anchorCtr="1"/>
                <a:lstStyle/>
                <a:p>
                  <a:pPr>
                    <a:defRPr sz="1400" b="0" i="0" u="none" strike="noStrike" kern="1200" baseline="0">
                      <a:solidFill>
                        <a:srgbClr val="00B0F0"/>
                      </a:solidFill>
                      <a:latin typeface="Arial Narrow" panose="020B0606020202030204" pitchFamily="34" charset="0"/>
                      <a:ea typeface="+mn-ea"/>
                      <a:cs typeface="+mn-cs"/>
                    </a:defRPr>
                  </a:pPr>
                  <a:endParaRPr lang="en-NG"/>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81D-4159-99D9-6081422D619B}"/>
                </c:ext>
              </c:extLst>
            </c:dLbl>
            <c:dLbl>
              <c:idx val="2"/>
              <c:layout>
                <c:manualLayout>
                  <c:x val="0.12423873325213154"/>
                  <c:y val="9.8360655737704916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81D-4159-99D9-6081422D619B}"/>
                </c:ext>
              </c:extLst>
            </c:dLbl>
            <c:dLbl>
              <c:idx val="3"/>
              <c:layout>
                <c:manualLayout>
                  <c:x val="0"/>
                  <c:y val="-4.1004606399366178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81D-4159-99D9-6081422D619B}"/>
                </c:ext>
              </c:extLst>
            </c:dLbl>
            <c:dLbl>
              <c:idx val="4"/>
              <c:layout>
                <c:manualLayout>
                  <c:x val="0.1193666260657734"/>
                  <c:y val="1.4571948998178506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81D-4159-99D9-6081422D619B}"/>
                </c:ext>
              </c:extLst>
            </c:dLbl>
            <c:dLbl>
              <c:idx val="5"/>
              <c:layout>
                <c:manualLayout>
                  <c:x val="0.11693057247259439"/>
                  <c:y val="2.5500910746812402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E81D-4159-99D9-6081422D619B}"/>
                </c:ext>
              </c:extLst>
            </c:dLbl>
            <c:spPr>
              <a:noFill/>
              <a:ln>
                <a:noFill/>
              </a:ln>
              <a:effectLst/>
            </c:spPr>
            <c:txPr>
              <a:bodyPr rot="0" spcFirstLastPara="1" vertOverflow="ellipsis" vert="horz" wrap="square" anchor="ctr" anchorCtr="1"/>
              <a:lstStyle/>
              <a:p>
                <a:pPr>
                  <a:defRPr sz="1200" b="0" i="0" u="none" strike="noStrike" kern="1200" baseline="0">
                    <a:solidFill>
                      <a:srgbClr val="00B0F0"/>
                    </a:solidFill>
                    <a:latin typeface="Arial Narrow" panose="020B0606020202030204" pitchFamily="34" charset="0"/>
                    <a:ea typeface="+mn-ea"/>
                    <a:cs typeface="+mn-cs"/>
                  </a:defRPr>
                </a:pPr>
                <a:endParaRPr lang="en-NG"/>
              </a:p>
            </c:txPr>
            <c:dLblPos val="outEnd"/>
            <c:showLegendKey val="0"/>
            <c:showVal val="1"/>
            <c:showCatName val="1"/>
            <c:showSerName val="0"/>
            <c:showPercent val="1"/>
            <c:showBubbleSize val="0"/>
            <c:showLeaderLines val="0"/>
            <c:extLst>
              <c:ext xmlns:c15="http://schemas.microsoft.com/office/drawing/2012/chart" uri="{CE6537A1-D6FC-4f65-9D91-7224C49458BB}"/>
            </c:extLst>
          </c:dLbls>
          <c:cat>
            <c:strRef>
              <c:f>Econ!$I$2:$I$7</c:f>
              <c:strCache>
                <c:ptCount val="6"/>
                <c:pt idx="0">
                  <c:v>Children</c:v>
                </c:pt>
                <c:pt idx="1">
                  <c:v>Full Employed</c:v>
                </c:pt>
                <c:pt idx="2">
                  <c:v>Underemployed</c:v>
                </c:pt>
                <c:pt idx="3">
                  <c:v>Unemployed</c:v>
                </c:pt>
                <c:pt idx="4">
                  <c:v>Out of labour</c:v>
                </c:pt>
                <c:pt idx="5">
                  <c:v>Elderly</c:v>
                </c:pt>
              </c:strCache>
            </c:strRef>
          </c:cat>
          <c:val>
            <c:numRef>
              <c:f>Econ!$N$2:$N$7</c:f>
              <c:numCache>
                <c:formatCode>#,##0</c:formatCode>
                <c:ptCount val="6"/>
                <c:pt idx="0">
                  <c:v>11235000</c:v>
                </c:pt>
                <c:pt idx="1">
                  <c:v>10609285.631999999</c:v>
                </c:pt>
                <c:pt idx="2">
                  <c:v>1435579.9039999999</c:v>
                </c:pt>
                <c:pt idx="3">
                  <c:v>1172973.824</c:v>
                </c:pt>
                <c:pt idx="4">
                  <c:v>4289232.6399999997</c:v>
                </c:pt>
                <c:pt idx="5">
                  <c:v>1070917</c:v>
                </c:pt>
              </c:numCache>
            </c:numRef>
          </c:val>
          <c:extLst>
            <c:ext xmlns:c16="http://schemas.microsoft.com/office/drawing/2014/chart" uri="{C3380CC4-5D6E-409C-BE32-E72D297353CC}">
              <c16:uniqueId val="{0000000C-E81D-4159-99D9-6081422D619B}"/>
            </c:ext>
          </c:extLst>
        </c:ser>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solidFill>
      <a:schemeClr val="accent6">
        <a:lumMod val="40000"/>
        <a:lumOff val="60000"/>
      </a:schemeClr>
    </a:solidFill>
    <a:ln>
      <a:noFill/>
    </a:ln>
    <a:effectLst/>
  </c:spPr>
  <c:txPr>
    <a:bodyPr/>
    <a:lstStyle/>
    <a:p>
      <a:pPr>
        <a:defRPr sz="1200">
          <a:latin typeface="Arial Narrow" panose="020B0606020202030204" pitchFamily="34" charset="0"/>
        </a:defRPr>
      </a:pPr>
      <a:endParaRPr lang="en-NG"/>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74386777926602576"/>
          <c:y val="4.0983606557377051E-3"/>
        </c:manualLayout>
      </c:layout>
      <c:overlay val="0"/>
      <c:spPr>
        <a:solidFill>
          <a:schemeClr val="accent4">
            <a:lumMod val="40000"/>
            <a:lumOff val="60000"/>
          </a:schemeClr>
        </a:solid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Arial Narrow" panose="020B0606020202030204" pitchFamily="34" charset="0"/>
              <a:ea typeface="+mn-ea"/>
              <a:cs typeface="+mn-cs"/>
            </a:defRPr>
          </a:pPr>
          <a:endParaRPr lang="en-NG"/>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8433391943966295E-2"/>
          <c:y val="0.12662677432135194"/>
          <c:w val="0.94077359087726697"/>
          <c:h val="0.805915694964359"/>
        </c:manualLayout>
      </c:layout>
      <c:pie3DChart>
        <c:varyColors val="1"/>
        <c:ser>
          <c:idx val="0"/>
          <c:order val="0"/>
          <c:tx>
            <c:strRef>
              <c:f>Econ!$M$1</c:f>
              <c:strCache>
                <c:ptCount val="1"/>
                <c:pt idx="0">
                  <c:v>South East </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86A-4554-95E1-2384D68AEADE}"/>
              </c:ext>
            </c:extLst>
          </c:dPt>
          <c:dPt>
            <c:idx val="1"/>
            <c:bubble3D val="0"/>
            <c:spPr>
              <a:solidFill>
                <a:srgbClr val="7030A0"/>
              </a:solidFill>
              <a:ln w="25400">
                <a:solidFill>
                  <a:schemeClr val="lt1"/>
                </a:solidFill>
              </a:ln>
              <a:effectLst/>
              <a:sp3d contourW="25400">
                <a:contourClr>
                  <a:schemeClr val="lt1"/>
                </a:contourClr>
              </a:sp3d>
            </c:spPr>
            <c:extLst>
              <c:ext xmlns:c16="http://schemas.microsoft.com/office/drawing/2014/chart" uri="{C3380CC4-5D6E-409C-BE32-E72D297353CC}">
                <c16:uniqueId val="{00000003-686A-4554-95E1-2384D68AEADE}"/>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686A-4554-95E1-2384D68AEADE}"/>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686A-4554-95E1-2384D68AEADE}"/>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686A-4554-95E1-2384D68AEADE}"/>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686A-4554-95E1-2384D68AEADE}"/>
              </c:ext>
            </c:extLst>
          </c:dPt>
          <c:dLbls>
            <c:dLbl>
              <c:idx val="0"/>
              <c:layout>
                <c:manualLayout>
                  <c:x val="-0.24116930572472595"/>
                  <c:y val="7.650273224043716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86A-4554-95E1-2384D68AEADE}"/>
                </c:ext>
              </c:extLst>
            </c:dLbl>
            <c:dLbl>
              <c:idx val="1"/>
              <c:layout>
                <c:manualLayout>
                  <c:x val="0.32093559894225343"/>
                  <c:y val="-0.25500910746812394"/>
                </c:manualLayout>
              </c:layout>
              <c:spPr>
                <a:noFill/>
                <a:ln>
                  <a:noFill/>
                </a:ln>
                <a:effectLst/>
              </c:spPr>
              <c:txPr>
                <a:bodyPr rot="0" spcFirstLastPara="1" vertOverflow="ellipsis" vert="horz" wrap="square" anchor="ctr" anchorCtr="1"/>
                <a:lstStyle/>
                <a:p>
                  <a:pPr>
                    <a:defRPr sz="1400" b="0" i="0" u="none" strike="noStrike" kern="1200" baseline="0">
                      <a:solidFill>
                        <a:schemeClr val="accent1">
                          <a:lumMod val="20000"/>
                          <a:lumOff val="80000"/>
                        </a:schemeClr>
                      </a:solidFill>
                      <a:latin typeface="Arial Narrow" panose="020B0606020202030204" pitchFamily="34" charset="0"/>
                      <a:ea typeface="+mn-ea"/>
                      <a:cs typeface="+mn-cs"/>
                    </a:defRPr>
                  </a:pPr>
                  <a:endParaRPr lang="en-NG"/>
                </a:p>
              </c:txPr>
              <c:dLblPos val="bestFit"/>
              <c:showLegendKey val="0"/>
              <c:showVal val="1"/>
              <c:showCatName val="1"/>
              <c:showSerName val="0"/>
              <c:showPercent val="1"/>
              <c:showBubbleSize val="0"/>
              <c:extLst>
                <c:ext xmlns:c15="http://schemas.microsoft.com/office/drawing/2012/chart" uri="{CE6537A1-D6FC-4f65-9D91-7224C49458BB}">
                  <c15:layout>
                    <c:manualLayout>
                      <c:w val="0.24932061508518086"/>
                      <c:h val="0.34139344262295079"/>
                    </c:manualLayout>
                  </c15:layout>
                </c:ext>
                <c:ext xmlns:c16="http://schemas.microsoft.com/office/drawing/2014/chart" uri="{C3380CC4-5D6E-409C-BE32-E72D297353CC}">
                  <c16:uniqueId val="{00000003-686A-4554-95E1-2384D68AEADE}"/>
                </c:ext>
              </c:extLst>
            </c:dLbl>
            <c:dLbl>
              <c:idx val="2"/>
              <c:layout>
                <c:manualLayout>
                  <c:x val="1.6533687261910492E-2"/>
                  <c:y val="-3.6885245901639344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86A-4554-95E1-2384D68AEADE}"/>
                </c:ext>
              </c:extLst>
            </c:dLbl>
            <c:dLbl>
              <c:idx val="3"/>
              <c:layout>
                <c:manualLayout>
                  <c:x val="2.3999103164208404E-3"/>
                  <c:y val="-5.3278688524590161E-2"/>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20792146644312909"/>
                      <c:h val="0.1815983606557377"/>
                    </c:manualLayout>
                  </c15:layout>
                </c:ext>
                <c:ext xmlns:c16="http://schemas.microsoft.com/office/drawing/2014/chart" uri="{C3380CC4-5D6E-409C-BE32-E72D297353CC}">
                  <c16:uniqueId val="{00000007-686A-4554-95E1-2384D68AEADE}"/>
                </c:ext>
              </c:extLst>
            </c:dLbl>
            <c:dLbl>
              <c:idx val="4"/>
              <c:layout>
                <c:manualLayout>
                  <c:x val="0.1193666260657734"/>
                  <c:y val="1.4571948998178506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86A-4554-95E1-2384D68AEADE}"/>
                </c:ext>
              </c:extLst>
            </c:dLbl>
            <c:dLbl>
              <c:idx val="5"/>
              <c:layout>
                <c:manualLayout>
                  <c:x val="0.11693057247259439"/>
                  <c:y val="2.5500910746812402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686A-4554-95E1-2384D68AEAD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Narrow" panose="020B0606020202030204" pitchFamily="34" charset="0"/>
                    <a:ea typeface="+mn-ea"/>
                    <a:cs typeface="+mn-cs"/>
                  </a:defRPr>
                </a:pPr>
                <a:endParaRPr lang="en-NG"/>
              </a:p>
            </c:txPr>
            <c:dLblPos val="outEnd"/>
            <c:showLegendKey val="0"/>
            <c:showVal val="1"/>
            <c:showCatName val="1"/>
            <c:showSerName val="0"/>
            <c:showPercent val="1"/>
            <c:showBubbleSize val="0"/>
            <c:showLeaderLines val="0"/>
            <c:extLst>
              <c:ext xmlns:c15="http://schemas.microsoft.com/office/drawing/2012/chart" uri="{CE6537A1-D6FC-4f65-9D91-7224C49458BB}"/>
            </c:extLst>
          </c:dLbls>
          <c:cat>
            <c:strRef>
              <c:f>Econ!$I$2:$I$7</c:f>
              <c:strCache>
                <c:ptCount val="6"/>
                <c:pt idx="0">
                  <c:v>Children</c:v>
                </c:pt>
                <c:pt idx="1">
                  <c:v>Full Employed</c:v>
                </c:pt>
                <c:pt idx="2">
                  <c:v>Underemployed</c:v>
                </c:pt>
                <c:pt idx="3">
                  <c:v>Unemployed</c:v>
                </c:pt>
                <c:pt idx="4">
                  <c:v>Out of labour</c:v>
                </c:pt>
                <c:pt idx="5">
                  <c:v>Elderly</c:v>
                </c:pt>
              </c:strCache>
            </c:strRef>
          </c:cat>
          <c:val>
            <c:numRef>
              <c:f>Econ!$M$2:$M$7</c:f>
              <c:numCache>
                <c:formatCode>#,##0</c:formatCode>
                <c:ptCount val="6"/>
                <c:pt idx="0">
                  <c:v>9630754</c:v>
                </c:pt>
                <c:pt idx="1">
                  <c:v>7241467.1159999995</c:v>
                </c:pt>
                <c:pt idx="2">
                  <c:v>1204752.1320000002</c:v>
                </c:pt>
                <c:pt idx="3">
                  <c:v>816122.41200000001</c:v>
                </c:pt>
                <c:pt idx="4">
                  <c:v>3691982.34</c:v>
                </c:pt>
                <c:pt idx="5">
                  <c:v>903440</c:v>
                </c:pt>
              </c:numCache>
            </c:numRef>
          </c:val>
          <c:extLst>
            <c:ext xmlns:c16="http://schemas.microsoft.com/office/drawing/2014/chart" uri="{C3380CC4-5D6E-409C-BE32-E72D297353CC}">
              <c16:uniqueId val="{0000000C-686A-4554-95E1-2384D68AEADE}"/>
            </c:ext>
          </c:extLst>
        </c:ser>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solidFill>
      <a:schemeClr val="accent6">
        <a:lumMod val="40000"/>
        <a:lumOff val="60000"/>
      </a:schemeClr>
    </a:solidFill>
    <a:ln>
      <a:noFill/>
    </a:ln>
    <a:effectLst/>
  </c:spPr>
  <c:txPr>
    <a:bodyPr/>
    <a:lstStyle/>
    <a:p>
      <a:pPr>
        <a:defRPr sz="1200">
          <a:latin typeface="Arial Narrow" panose="020B0606020202030204" pitchFamily="34" charset="0"/>
        </a:defRPr>
      </a:pPr>
      <a:endParaRPr lang="en-NG"/>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78049494791842178"/>
          <c:y val="3.484638437894208E-2"/>
        </c:manualLayout>
      </c:layout>
      <c:overlay val="0"/>
      <c:spPr>
        <a:solidFill>
          <a:schemeClr val="accent4">
            <a:lumMod val="40000"/>
            <a:lumOff val="60000"/>
          </a:schemeClr>
        </a:solid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Arial Narrow" panose="020B0606020202030204" pitchFamily="34" charset="0"/>
              <a:ea typeface="+mn-ea"/>
              <a:cs typeface="+mn-cs"/>
            </a:defRPr>
          </a:pPr>
          <a:endParaRPr lang="en-NG"/>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3154841101925961E-3"/>
          <c:y val="0.18347289806605849"/>
          <c:w val="0.94077359087726697"/>
          <c:h val="0.805915694964359"/>
        </c:manualLayout>
      </c:layout>
      <c:pie3DChart>
        <c:varyColors val="1"/>
        <c:ser>
          <c:idx val="0"/>
          <c:order val="0"/>
          <c:tx>
            <c:strRef>
              <c:f>Econ!$L$1</c:f>
              <c:strCache>
                <c:ptCount val="1"/>
                <c:pt idx="0">
                  <c:v>North West </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FA0-44FD-BCD7-C34949142DFB}"/>
              </c:ext>
            </c:extLst>
          </c:dPt>
          <c:dPt>
            <c:idx val="1"/>
            <c:bubble3D val="0"/>
            <c:spPr>
              <a:solidFill>
                <a:srgbClr val="7030A0"/>
              </a:solidFill>
              <a:ln w="25400">
                <a:solidFill>
                  <a:schemeClr val="lt1"/>
                </a:solidFill>
              </a:ln>
              <a:effectLst/>
              <a:sp3d contourW="25400">
                <a:contourClr>
                  <a:schemeClr val="lt1"/>
                </a:contourClr>
              </a:sp3d>
            </c:spPr>
            <c:extLst>
              <c:ext xmlns:c16="http://schemas.microsoft.com/office/drawing/2014/chart" uri="{C3380CC4-5D6E-409C-BE32-E72D297353CC}">
                <c16:uniqueId val="{00000003-2FA0-44FD-BCD7-C34949142DFB}"/>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2FA0-44FD-BCD7-C34949142DFB}"/>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2FA0-44FD-BCD7-C34949142DFB}"/>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2FA0-44FD-BCD7-C34949142DFB}"/>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2FA0-44FD-BCD7-C34949142DFB}"/>
              </c:ext>
            </c:extLst>
          </c:dPt>
          <c:dLbls>
            <c:dLbl>
              <c:idx val="0"/>
              <c:layout>
                <c:manualLayout>
                  <c:x val="-0.24116930572472595"/>
                  <c:y val="7.650273224043716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FA0-44FD-BCD7-C34949142DFB}"/>
                </c:ext>
              </c:extLst>
            </c:dLbl>
            <c:dLbl>
              <c:idx val="1"/>
              <c:layout>
                <c:manualLayout>
                  <c:x val="0.29232643118148594"/>
                  <c:y val="-0.25500910746812394"/>
                </c:manualLayout>
              </c:layout>
              <c:spPr>
                <a:noFill/>
                <a:ln>
                  <a:noFill/>
                </a:ln>
                <a:effectLst/>
              </c:spPr>
              <c:txPr>
                <a:bodyPr rot="0" spcFirstLastPara="1" vertOverflow="ellipsis" vert="horz" wrap="square" anchor="ctr" anchorCtr="1"/>
                <a:lstStyle/>
                <a:p>
                  <a:pPr>
                    <a:defRPr sz="1200" b="1" i="0" u="none" strike="noStrike" kern="1200" baseline="0">
                      <a:solidFill>
                        <a:schemeClr val="accent1">
                          <a:lumMod val="20000"/>
                          <a:lumOff val="80000"/>
                        </a:schemeClr>
                      </a:solidFill>
                      <a:latin typeface="Arial Narrow" panose="020B0606020202030204" pitchFamily="34" charset="0"/>
                      <a:ea typeface="+mn-ea"/>
                      <a:cs typeface="+mn-cs"/>
                    </a:defRPr>
                  </a:pPr>
                  <a:endParaRPr lang="en-NG"/>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FA0-44FD-BCD7-C34949142DFB}"/>
                </c:ext>
              </c:extLst>
            </c:dLbl>
            <c:dLbl>
              <c:idx val="2"/>
              <c:layout>
                <c:manualLayout>
                  <c:x val="0.12423873325213154"/>
                  <c:y val="9.8360655737704916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FA0-44FD-BCD7-C34949142DFB}"/>
                </c:ext>
              </c:extLst>
            </c:dLbl>
            <c:dLbl>
              <c:idx val="3"/>
              <c:layout>
                <c:manualLayout>
                  <c:x val="0"/>
                  <c:y val="-3.0490586331574324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FA0-44FD-BCD7-C34949142DFB}"/>
                </c:ext>
              </c:extLst>
            </c:dLbl>
            <c:dLbl>
              <c:idx val="4"/>
              <c:layout>
                <c:manualLayout>
                  <c:x val="0.1193666260657734"/>
                  <c:y val="1.4571948998178506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2FA0-44FD-BCD7-C34949142DFB}"/>
                </c:ext>
              </c:extLst>
            </c:dLbl>
            <c:dLbl>
              <c:idx val="5"/>
              <c:layout>
                <c:manualLayout>
                  <c:x val="0.11693057247259439"/>
                  <c:y val="2.5500910746812402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2FA0-44FD-BCD7-C34949142DFB}"/>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Narrow" panose="020B0606020202030204" pitchFamily="34" charset="0"/>
                    <a:ea typeface="+mn-ea"/>
                    <a:cs typeface="+mn-cs"/>
                  </a:defRPr>
                </a:pPr>
                <a:endParaRPr lang="en-NG"/>
              </a:p>
            </c:txPr>
            <c:dLblPos val="outEnd"/>
            <c:showLegendKey val="0"/>
            <c:showVal val="1"/>
            <c:showCatName val="1"/>
            <c:showSerName val="0"/>
            <c:showPercent val="1"/>
            <c:showBubbleSize val="0"/>
            <c:showLeaderLines val="0"/>
            <c:extLst>
              <c:ext xmlns:c15="http://schemas.microsoft.com/office/drawing/2012/chart" uri="{CE6537A1-D6FC-4f65-9D91-7224C49458BB}"/>
            </c:extLst>
          </c:dLbls>
          <c:cat>
            <c:strRef>
              <c:f>Econ!$I$2:$I$7</c:f>
              <c:strCache>
                <c:ptCount val="6"/>
                <c:pt idx="0">
                  <c:v>Children</c:v>
                </c:pt>
                <c:pt idx="1">
                  <c:v>Full Employed</c:v>
                </c:pt>
                <c:pt idx="2">
                  <c:v>Underemployed</c:v>
                </c:pt>
                <c:pt idx="3">
                  <c:v>Unemployed</c:v>
                </c:pt>
                <c:pt idx="4">
                  <c:v>Out of labour</c:v>
                </c:pt>
                <c:pt idx="5">
                  <c:v>Elderly</c:v>
                </c:pt>
              </c:strCache>
            </c:strRef>
          </c:cat>
          <c:val>
            <c:numRef>
              <c:f>Econ!$L$2:$L$7</c:f>
              <c:numCache>
                <c:formatCode>#,##0</c:formatCode>
                <c:ptCount val="6"/>
                <c:pt idx="0">
                  <c:v>28136322</c:v>
                </c:pt>
                <c:pt idx="1">
                  <c:v>17674519.680000003</c:v>
                </c:pt>
                <c:pt idx="2">
                  <c:v>5063013.45</c:v>
                </c:pt>
                <c:pt idx="3">
                  <c:v>1626301.29</c:v>
                </c:pt>
                <c:pt idx="4">
                  <c:v>6321095.5800000001</c:v>
                </c:pt>
                <c:pt idx="5">
                  <c:v>1313547</c:v>
                </c:pt>
              </c:numCache>
            </c:numRef>
          </c:val>
          <c:extLst>
            <c:ext xmlns:c16="http://schemas.microsoft.com/office/drawing/2014/chart" uri="{C3380CC4-5D6E-409C-BE32-E72D297353CC}">
              <c16:uniqueId val="{0000000C-2FA0-44FD-BCD7-C34949142DFB}"/>
            </c:ext>
          </c:extLst>
        </c:ser>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solidFill>
      <a:schemeClr val="accent6">
        <a:lumMod val="40000"/>
        <a:lumOff val="60000"/>
      </a:schemeClr>
    </a:solidFill>
    <a:ln>
      <a:noFill/>
    </a:ln>
    <a:effectLst/>
  </c:spPr>
  <c:txPr>
    <a:bodyPr/>
    <a:lstStyle/>
    <a:p>
      <a:pPr>
        <a:defRPr sz="1200" b="1">
          <a:latin typeface="Arial Narrow" panose="020B0606020202030204" pitchFamily="34" charset="0"/>
        </a:defRPr>
      </a:pPr>
      <a:endParaRPr lang="en-NG"/>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75386474973961204"/>
          <c:y val="5.2269612422881744E-2"/>
        </c:manualLayout>
      </c:layout>
      <c:overlay val="0"/>
      <c:spPr>
        <a:solidFill>
          <a:schemeClr val="accent4">
            <a:lumMod val="40000"/>
            <a:lumOff val="60000"/>
          </a:schemeClr>
        </a:solid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Arial Narrow" panose="020B0606020202030204" pitchFamily="34" charset="0"/>
              <a:ea typeface="+mn-ea"/>
              <a:cs typeface="+mn-cs"/>
            </a:defRPr>
          </a:pPr>
          <a:endParaRPr lang="en-NG"/>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8861736688508342E-2"/>
          <c:y val="0.1526523425592437"/>
          <c:w val="0.94077359087726697"/>
          <c:h val="0.805915694964359"/>
        </c:manualLayout>
      </c:layout>
      <c:pie3DChart>
        <c:varyColors val="1"/>
        <c:ser>
          <c:idx val="0"/>
          <c:order val="0"/>
          <c:tx>
            <c:strRef>
              <c:f>Econ!$K$1</c:f>
              <c:strCache>
                <c:ptCount val="1"/>
                <c:pt idx="0">
                  <c:v>North East </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C0D-4E7E-AB66-1AA41EA45AEE}"/>
              </c:ext>
            </c:extLst>
          </c:dPt>
          <c:dPt>
            <c:idx val="1"/>
            <c:bubble3D val="0"/>
            <c:spPr>
              <a:solidFill>
                <a:srgbClr val="7030A0"/>
              </a:solidFill>
              <a:ln w="25400">
                <a:solidFill>
                  <a:schemeClr val="lt1"/>
                </a:solidFill>
              </a:ln>
              <a:effectLst/>
              <a:sp3d contourW="25400">
                <a:contourClr>
                  <a:schemeClr val="lt1"/>
                </a:contourClr>
              </a:sp3d>
            </c:spPr>
            <c:extLst>
              <c:ext xmlns:c16="http://schemas.microsoft.com/office/drawing/2014/chart" uri="{C3380CC4-5D6E-409C-BE32-E72D297353CC}">
                <c16:uniqueId val="{00000003-8C0D-4E7E-AB66-1AA41EA45AEE}"/>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8C0D-4E7E-AB66-1AA41EA45AEE}"/>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8C0D-4E7E-AB66-1AA41EA45AEE}"/>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8C0D-4E7E-AB66-1AA41EA45AEE}"/>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8C0D-4E7E-AB66-1AA41EA45AEE}"/>
              </c:ext>
            </c:extLst>
          </c:dPt>
          <c:dLbls>
            <c:dLbl>
              <c:idx val="0"/>
              <c:layout>
                <c:manualLayout>
                  <c:x val="-0.24116930572472595"/>
                  <c:y val="7.650273224043716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C0D-4E7E-AB66-1AA41EA45AEE}"/>
                </c:ext>
              </c:extLst>
            </c:dLbl>
            <c:dLbl>
              <c:idx val="1"/>
              <c:layout>
                <c:manualLayout>
                  <c:x val="0.29232643118148594"/>
                  <c:y val="-0.25500910746812394"/>
                </c:manualLayout>
              </c:layout>
              <c:spPr>
                <a:noFill/>
                <a:ln>
                  <a:noFill/>
                </a:ln>
                <a:effectLst/>
              </c:spPr>
              <c:txPr>
                <a:bodyPr rot="0" spcFirstLastPara="1" vertOverflow="ellipsis" vert="horz" wrap="square" anchor="ctr" anchorCtr="1"/>
                <a:lstStyle/>
                <a:p>
                  <a:pPr>
                    <a:defRPr sz="1200" b="1" i="0" u="none" strike="noStrike" kern="1200" baseline="0">
                      <a:solidFill>
                        <a:schemeClr val="accent1">
                          <a:lumMod val="20000"/>
                          <a:lumOff val="80000"/>
                        </a:schemeClr>
                      </a:solidFill>
                      <a:latin typeface="Arial Narrow" panose="020B0606020202030204" pitchFamily="34" charset="0"/>
                      <a:ea typeface="+mn-ea"/>
                      <a:cs typeface="+mn-cs"/>
                    </a:defRPr>
                  </a:pPr>
                  <a:endParaRPr lang="en-NG"/>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C0D-4E7E-AB66-1AA41EA45AEE}"/>
                </c:ext>
              </c:extLst>
            </c:dLbl>
            <c:dLbl>
              <c:idx val="2"/>
              <c:layout>
                <c:manualLayout>
                  <c:x val="1.0904638987464326E-3"/>
                  <c:y val="-4.5380930234472427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C0D-4E7E-AB66-1AA41EA45AEE}"/>
                </c:ext>
              </c:extLst>
            </c:dLbl>
            <c:dLbl>
              <c:idx val="3"/>
              <c:layout>
                <c:manualLayout>
                  <c:x val="1.385243773814072E-7"/>
                  <c:y val="-3.4846579770150897E-2"/>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23143073794983365"/>
                      <c:h val="0.25298492412674761"/>
                    </c:manualLayout>
                  </c15:layout>
                </c:ext>
                <c:ext xmlns:c16="http://schemas.microsoft.com/office/drawing/2014/chart" uri="{C3380CC4-5D6E-409C-BE32-E72D297353CC}">
                  <c16:uniqueId val="{00000007-8C0D-4E7E-AB66-1AA41EA45AEE}"/>
                </c:ext>
              </c:extLst>
            </c:dLbl>
            <c:dLbl>
              <c:idx val="4"/>
              <c:layout>
                <c:manualLayout>
                  <c:x val="0.1193666260657734"/>
                  <c:y val="1.4571948998178506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C0D-4E7E-AB66-1AA41EA45AEE}"/>
                </c:ext>
              </c:extLst>
            </c:dLbl>
            <c:dLbl>
              <c:idx val="5"/>
              <c:layout>
                <c:manualLayout>
                  <c:x val="0.11693057247259439"/>
                  <c:y val="2.5500910746812402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8C0D-4E7E-AB66-1AA41EA45AE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Narrow" panose="020B0606020202030204" pitchFamily="34" charset="0"/>
                    <a:ea typeface="+mn-ea"/>
                    <a:cs typeface="+mn-cs"/>
                  </a:defRPr>
                </a:pPr>
                <a:endParaRPr lang="en-NG"/>
              </a:p>
            </c:txPr>
            <c:dLblPos val="outEnd"/>
            <c:showLegendKey val="0"/>
            <c:showVal val="1"/>
            <c:showCatName val="1"/>
            <c:showSerName val="0"/>
            <c:showPercent val="1"/>
            <c:showBubbleSize val="0"/>
            <c:showLeaderLines val="0"/>
            <c:extLst>
              <c:ext xmlns:c15="http://schemas.microsoft.com/office/drawing/2012/chart" uri="{CE6537A1-D6FC-4f65-9D91-7224C49458BB}"/>
            </c:extLst>
          </c:dLbls>
          <c:cat>
            <c:strRef>
              <c:f>Econ!$I$2:$I$7</c:f>
              <c:strCache>
                <c:ptCount val="6"/>
                <c:pt idx="0">
                  <c:v>Children</c:v>
                </c:pt>
                <c:pt idx="1">
                  <c:v>Full Employed</c:v>
                </c:pt>
                <c:pt idx="2">
                  <c:v>Underemployed</c:v>
                </c:pt>
                <c:pt idx="3">
                  <c:v>Unemployed</c:v>
                </c:pt>
                <c:pt idx="4">
                  <c:v>Out of labour</c:v>
                </c:pt>
                <c:pt idx="5">
                  <c:v>Elderly</c:v>
                </c:pt>
              </c:strCache>
            </c:strRef>
          </c:cat>
          <c:val>
            <c:numRef>
              <c:f>Econ!$K$2:$K$7</c:f>
              <c:numCache>
                <c:formatCode>#,##0</c:formatCode>
                <c:ptCount val="6"/>
                <c:pt idx="0">
                  <c:v>13774151</c:v>
                </c:pt>
                <c:pt idx="1">
                  <c:v>7049565.7619999992</c:v>
                </c:pt>
                <c:pt idx="2">
                  <c:v>3508687.9819999998</c:v>
                </c:pt>
                <c:pt idx="3">
                  <c:v>1078358.233</c:v>
                </c:pt>
                <c:pt idx="4">
                  <c:v>4458287.0229999991</c:v>
                </c:pt>
                <c:pt idx="5">
                  <c:v>672822</c:v>
                </c:pt>
              </c:numCache>
            </c:numRef>
          </c:val>
          <c:extLst>
            <c:ext xmlns:c16="http://schemas.microsoft.com/office/drawing/2014/chart" uri="{C3380CC4-5D6E-409C-BE32-E72D297353CC}">
              <c16:uniqueId val="{0000000C-8C0D-4E7E-AB66-1AA41EA45AEE}"/>
            </c:ext>
          </c:extLst>
        </c:ser>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solidFill>
      <a:schemeClr val="accent6">
        <a:lumMod val="40000"/>
        <a:lumOff val="60000"/>
      </a:schemeClr>
    </a:solidFill>
    <a:ln>
      <a:solidFill>
        <a:schemeClr val="accent1"/>
      </a:solidFill>
    </a:ln>
    <a:effectLst/>
  </c:spPr>
  <c:txPr>
    <a:bodyPr/>
    <a:lstStyle/>
    <a:p>
      <a:pPr>
        <a:defRPr sz="1200">
          <a:latin typeface="Arial Narrow" panose="020B0606020202030204" pitchFamily="34" charset="0"/>
        </a:defRPr>
      </a:pPr>
      <a:endParaRPr lang="en-NG"/>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chemeClr val="tx1"/>
                </a:solidFill>
                <a:latin typeface="+mn-lt"/>
                <a:ea typeface="+mn-ea"/>
                <a:cs typeface="+mn-cs"/>
              </a:defRPr>
            </a:pPr>
            <a:r>
              <a:rPr lang="en-GB"/>
              <a:t>North Central</a:t>
            </a:r>
          </a:p>
        </c:rich>
      </c:tx>
      <c:overlay val="0"/>
      <c:spPr>
        <a:noFill/>
        <a:ln>
          <a:noFill/>
        </a:ln>
        <a:effectLst/>
      </c:spPr>
      <c:txPr>
        <a:bodyPr rot="0" spcFirstLastPara="1" vertOverflow="ellipsis" vert="horz" wrap="square" anchor="ctr" anchorCtr="1"/>
        <a:lstStyle/>
        <a:p>
          <a:pPr>
            <a:defRPr sz="1080" b="0" i="0" u="none" strike="noStrike" kern="1200" spc="0" baseline="0">
              <a:solidFill>
                <a:schemeClr val="tx1"/>
              </a:solidFill>
              <a:latin typeface="+mn-lt"/>
              <a:ea typeface="+mn-ea"/>
              <a:cs typeface="+mn-cs"/>
            </a:defRPr>
          </a:pPr>
          <a:endParaRPr lang="en-NG"/>
        </a:p>
      </c:txPr>
    </c:title>
    <c:autoTitleDeleted val="0"/>
    <c:plotArea>
      <c:layout/>
      <c:barChart>
        <c:barDir val="col"/>
        <c:grouping val="percentStacked"/>
        <c:varyColors val="0"/>
        <c:ser>
          <c:idx val="0"/>
          <c:order val="0"/>
          <c:tx>
            <c:strRef>
              <c:f>Educ!$B$2</c:f>
              <c:strCache>
                <c:ptCount val="1"/>
                <c:pt idx="0">
                  <c:v>None</c:v>
                </c:pt>
              </c:strCache>
            </c:strRef>
          </c:tx>
          <c:spPr>
            <a:solidFill>
              <a:srgbClr val="FF0000"/>
            </a:solidFill>
            <a:ln>
              <a:noFill/>
            </a:ln>
            <a:effectLst/>
          </c:spPr>
          <c:invertIfNegative val="0"/>
          <c:cat>
            <c:numRef>
              <c:f>Educ!$A$3:$A$76</c:f>
              <c:numCache>
                <c:formatCode>General</c:formatCode>
                <c:ptCount val="74"/>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pt idx="38">
                  <c:v>41</c:v>
                </c:pt>
                <c:pt idx="39">
                  <c:v>42</c:v>
                </c:pt>
                <c:pt idx="40">
                  <c:v>43</c:v>
                </c:pt>
                <c:pt idx="41">
                  <c:v>44</c:v>
                </c:pt>
                <c:pt idx="42">
                  <c:v>45</c:v>
                </c:pt>
                <c:pt idx="43">
                  <c:v>46</c:v>
                </c:pt>
                <c:pt idx="44">
                  <c:v>47</c:v>
                </c:pt>
                <c:pt idx="45">
                  <c:v>48</c:v>
                </c:pt>
                <c:pt idx="46">
                  <c:v>49</c:v>
                </c:pt>
                <c:pt idx="47">
                  <c:v>50</c:v>
                </c:pt>
                <c:pt idx="48">
                  <c:v>51</c:v>
                </c:pt>
                <c:pt idx="49">
                  <c:v>52</c:v>
                </c:pt>
                <c:pt idx="50">
                  <c:v>53</c:v>
                </c:pt>
                <c:pt idx="51">
                  <c:v>54</c:v>
                </c:pt>
                <c:pt idx="52">
                  <c:v>55</c:v>
                </c:pt>
                <c:pt idx="53">
                  <c:v>56</c:v>
                </c:pt>
                <c:pt idx="54">
                  <c:v>57</c:v>
                </c:pt>
                <c:pt idx="55">
                  <c:v>58</c:v>
                </c:pt>
                <c:pt idx="56">
                  <c:v>59</c:v>
                </c:pt>
                <c:pt idx="57">
                  <c:v>60</c:v>
                </c:pt>
                <c:pt idx="58">
                  <c:v>61</c:v>
                </c:pt>
                <c:pt idx="59">
                  <c:v>62</c:v>
                </c:pt>
                <c:pt idx="60">
                  <c:v>63</c:v>
                </c:pt>
                <c:pt idx="61">
                  <c:v>64</c:v>
                </c:pt>
                <c:pt idx="62">
                  <c:v>65</c:v>
                </c:pt>
                <c:pt idx="63">
                  <c:v>66</c:v>
                </c:pt>
                <c:pt idx="64">
                  <c:v>67</c:v>
                </c:pt>
                <c:pt idx="65">
                  <c:v>68</c:v>
                </c:pt>
                <c:pt idx="66">
                  <c:v>69</c:v>
                </c:pt>
                <c:pt idx="67">
                  <c:v>70</c:v>
                </c:pt>
                <c:pt idx="68">
                  <c:v>71</c:v>
                </c:pt>
                <c:pt idx="69">
                  <c:v>72</c:v>
                </c:pt>
                <c:pt idx="70">
                  <c:v>73</c:v>
                </c:pt>
                <c:pt idx="71">
                  <c:v>74</c:v>
                </c:pt>
                <c:pt idx="72">
                  <c:v>75</c:v>
                </c:pt>
                <c:pt idx="73">
                  <c:v>76</c:v>
                </c:pt>
              </c:numCache>
            </c:numRef>
          </c:cat>
          <c:val>
            <c:numRef>
              <c:f>Educ!$B$3:$B$76</c:f>
              <c:numCache>
                <c:formatCode>0</c:formatCode>
                <c:ptCount val="74"/>
                <c:pt idx="0">
                  <c:v>100</c:v>
                </c:pt>
                <c:pt idx="1">
                  <c:v>100</c:v>
                </c:pt>
                <c:pt idx="2">
                  <c:v>100</c:v>
                </c:pt>
                <c:pt idx="3">
                  <c:v>100</c:v>
                </c:pt>
                <c:pt idx="4">
                  <c:v>100</c:v>
                </c:pt>
                <c:pt idx="5">
                  <c:v>98.86</c:v>
                </c:pt>
                <c:pt idx="6">
                  <c:v>97.83</c:v>
                </c:pt>
                <c:pt idx="7">
                  <c:v>83.5</c:v>
                </c:pt>
                <c:pt idx="8">
                  <c:v>65.81</c:v>
                </c:pt>
                <c:pt idx="9">
                  <c:v>56.64</c:v>
                </c:pt>
                <c:pt idx="10">
                  <c:v>36.619999999999997</c:v>
                </c:pt>
                <c:pt idx="11">
                  <c:v>24.26</c:v>
                </c:pt>
                <c:pt idx="12">
                  <c:v>15.15</c:v>
                </c:pt>
                <c:pt idx="13">
                  <c:v>13.71</c:v>
                </c:pt>
                <c:pt idx="14">
                  <c:v>11.38</c:v>
                </c:pt>
                <c:pt idx="15">
                  <c:v>10.09</c:v>
                </c:pt>
                <c:pt idx="16">
                  <c:v>9.09</c:v>
                </c:pt>
                <c:pt idx="17">
                  <c:v>11.2</c:v>
                </c:pt>
                <c:pt idx="18">
                  <c:v>2.56</c:v>
                </c:pt>
                <c:pt idx="19">
                  <c:v>6.17</c:v>
                </c:pt>
                <c:pt idx="20">
                  <c:v>9.2799999999999994</c:v>
                </c:pt>
                <c:pt idx="21">
                  <c:v>8.91</c:v>
                </c:pt>
                <c:pt idx="22">
                  <c:v>9.9499999999999993</c:v>
                </c:pt>
                <c:pt idx="23">
                  <c:v>14.44</c:v>
                </c:pt>
                <c:pt idx="24">
                  <c:v>8.42</c:v>
                </c:pt>
                <c:pt idx="25">
                  <c:v>10.78</c:v>
                </c:pt>
                <c:pt idx="26">
                  <c:v>7.14</c:v>
                </c:pt>
                <c:pt idx="27">
                  <c:v>11.59</c:v>
                </c:pt>
                <c:pt idx="28">
                  <c:v>4.08</c:v>
                </c:pt>
                <c:pt idx="29">
                  <c:v>8.93</c:v>
                </c:pt>
                <c:pt idx="30">
                  <c:v>17.02</c:v>
                </c:pt>
                <c:pt idx="31">
                  <c:v>14.29</c:v>
                </c:pt>
                <c:pt idx="32">
                  <c:v>14.19</c:v>
                </c:pt>
                <c:pt idx="33">
                  <c:v>19.7</c:v>
                </c:pt>
                <c:pt idx="34">
                  <c:v>8</c:v>
                </c:pt>
                <c:pt idx="35">
                  <c:v>7.32</c:v>
                </c:pt>
                <c:pt idx="36">
                  <c:v>11.43</c:v>
                </c:pt>
                <c:pt idx="37">
                  <c:v>9.57</c:v>
                </c:pt>
                <c:pt idx="38">
                  <c:v>4</c:v>
                </c:pt>
                <c:pt idx="39">
                  <c:v>11.9</c:v>
                </c:pt>
                <c:pt idx="40">
                  <c:v>9.3000000000000007</c:v>
                </c:pt>
                <c:pt idx="41">
                  <c:v>7.69</c:v>
                </c:pt>
                <c:pt idx="42">
                  <c:v>14.95</c:v>
                </c:pt>
                <c:pt idx="43">
                  <c:v>20.69</c:v>
                </c:pt>
                <c:pt idx="44">
                  <c:v>18.420000000000002</c:v>
                </c:pt>
                <c:pt idx="45">
                  <c:v>16.98</c:v>
                </c:pt>
                <c:pt idx="46">
                  <c:v>18.18</c:v>
                </c:pt>
                <c:pt idx="47">
                  <c:v>20.48</c:v>
                </c:pt>
                <c:pt idx="48">
                  <c:v>15.38</c:v>
                </c:pt>
                <c:pt idx="49">
                  <c:v>12.5</c:v>
                </c:pt>
                <c:pt idx="50">
                  <c:v>5.26</c:v>
                </c:pt>
                <c:pt idx="51">
                  <c:v>7.41</c:v>
                </c:pt>
                <c:pt idx="52">
                  <c:v>15</c:v>
                </c:pt>
                <c:pt idx="53">
                  <c:v>19.05</c:v>
                </c:pt>
                <c:pt idx="54">
                  <c:v>5.26</c:v>
                </c:pt>
                <c:pt idx="55">
                  <c:v>17.239999999999998</c:v>
                </c:pt>
                <c:pt idx="56">
                  <c:v>0</c:v>
                </c:pt>
                <c:pt idx="57">
                  <c:v>29.03</c:v>
                </c:pt>
                <c:pt idx="58">
                  <c:v>14.29</c:v>
                </c:pt>
                <c:pt idx="59">
                  <c:v>21.05</c:v>
                </c:pt>
                <c:pt idx="60">
                  <c:v>15.38</c:v>
                </c:pt>
                <c:pt idx="61">
                  <c:v>50</c:v>
                </c:pt>
                <c:pt idx="62">
                  <c:v>20.69</c:v>
                </c:pt>
                <c:pt idx="63">
                  <c:v>28.57</c:v>
                </c:pt>
                <c:pt idx="64">
                  <c:v>10</c:v>
                </c:pt>
                <c:pt idx="65">
                  <c:v>14.29</c:v>
                </c:pt>
                <c:pt idx="66">
                  <c:v>0</c:v>
                </c:pt>
                <c:pt idx="67">
                  <c:v>28.57</c:v>
                </c:pt>
                <c:pt idx="68">
                  <c:v>0</c:v>
                </c:pt>
                <c:pt idx="69">
                  <c:v>12.5</c:v>
                </c:pt>
                <c:pt idx="70">
                  <c:v>0</c:v>
                </c:pt>
                <c:pt idx="71">
                  <c:v>50</c:v>
                </c:pt>
                <c:pt idx="72">
                  <c:v>33.33</c:v>
                </c:pt>
                <c:pt idx="73">
                  <c:v>16.670000000000002</c:v>
                </c:pt>
              </c:numCache>
            </c:numRef>
          </c:val>
          <c:extLst>
            <c:ext xmlns:c16="http://schemas.microsoft.com/office/drawing/2014/chart" uri="{C3380CC4-5D6E-409C-BE32-E72D297353CC}">
              <c16:uniqueId val="{00000000-9998-4922-808C-B7DF8A98A18F}"/>
            </c:ext>
          </c:extLst>
        </c:ser>
        <c:ser>
          <c:idx val="1"/>
          <c:order val="1"/>
          <c:tx>
            <c:strRef>
              <c:f>Educ!$C$2</c:f>
              <c:strCache>
                <c:ptCount val="1"/>
                <c:pt idx="0">
                  <c:v>Pry</c:v>
                </c:pt>
              </c:strCache>
            </c:strRef>
          </c:tx>
          <c:spPr>
            <a:solidFill>
              <a:srgbClr val="00B050"/>
            </a:solidFill>
            <a:ln>
              <a:noFill/>
            </a:ln>
            <a:effectLst/>
          </c:spPr>
          <c:invertIfNegative val="0"/>
          <c:cat>
            <c:numRef>
              <c:f>Educ!$A$3:$A$76</c:f>
              <c:numCache>
                <c:formatCode>General</c:formatCode>
                <c:ptCount val="74"/>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pt idx="38">
                  <c:v>41</c:v>
                </c:pt>
                <c:pt idx="39">
                  <c:v>42</c:v>
                </c:pt>
                <c:pt idx="40">
                  <c:v>43</c:v>
                </c:pt>
                <c:pt idx="41">
                  <c:v>44</c:v>
                </c:pt>
                <c:pt idx="42">
                  <c:v>45</c:v>
                </c:pt>
                <c:pt idx="43">
                  <c:v>46</c:v>
                </c:pt>
                <c:pt idx="44">
                  <c:v>47</c:v>
                </c:pt>
                <c:pt idx="45">
                  <c:v>48</c:v>
                </c:pt>
                <c:pt idx="46">
                  <c:v>49</c:v>
                </c:pt>
                <c:pt idx="47">
                  <c:v>50</c:v>
                </c:pt>
                <c:pt idx="48">
                  <c:v>51</c:v>
                </c:pt>
                <c:pt idx="49">
                  <c:v>52</c:v>
                </c:pt>
                <c:pt idx="50">
                  <c:v>53</c:v>
                </c:pt>
                <c:pt idx="51">
                  <c:v>54</c:v>
                </c:pt>
                <c:pt idx="52">
                  <c:v>55</c:v>
                </c:pt>
                <c:pt idx="53">
                  <c:v>56</c:v>
                </c:pt>
                <c:pt idx="54">
                  <c:v>57</c:v>
                </c:pt>
                <c:pt idx="55">
                  <c:v>58</c:v>
                </c:pt>
                <c:pt idx="56">
                  <c:v>59</c:v>
                </c:pt>
                <c:pt idx="57">
                  <c:v>60</c:v>
                </c:pt>
                <c:pt idx="58">
                  <c:v>61</c:v>
                </c:pt>
                <c:pt idx="59">
                  <c:v>62</c:v>
                </c:pt>
                <c:pt idx="60">
                  <c:v>63</c:v>
                </c:pt>
                <c:pt idx="61">
                  <c:v>64</c:v>
                </c:pt>
                <c:pt idx="62">
                  <c:v>65</c:v>
                </c:pt>
                <c:pt idx="63">
                  <c:v>66</c:v>
                </c:pt>
                <c:pt idx="64">
                  <c:v>67</c:v>
                </c:pt>
                <c:pt idx="65">
                  <c:v>68</c:v>
                </c:pt>
                <c:pt idx="66">
                  <c:v>69</c:v>
                </c:pt>
                <c:pt idx="67">
                  <c:v>70</c:v>
                </c:pt>
                <c:pt idx="68">
                  <c:v>71</c:v>
                </c:pt>
                <c:pt idx="69">
                  <c:v>72</c:v>
                </c:pt>
                <c:pt idx="70">
                  <c:v>73</c:v>
                </c:pt>
                <c:pt idx="71">
                  <c:v>74</c:v>
                </c:pt>
                <c:pt idx="72">
                  <c:v>75</c:v>
                </c:pt>
                <c:pt idx="73">
                  <c:v>76</c:v>
                </c:pt>
              </c:numCache>
            </c:numRef>
          </c:cat>
          <c:val>
            <c:numRef>
              <c:f>Educ!$C$3:$C$76</c:f>
              <c:numCache>
                <c:formatCode>0</c:formatCode>
                <c:ptCount val="74"/>
                <c:pt idx="0">
                  <c:v>0</c:v>
                </c:pt>
                <c:pt idx="1">
                  <c:v>0</c:v>
                </c:pt>
                <c:pt idx="2">
                  <c:v>0</c:v>
                </c:pt>
                <c:pt idx="3">
                  <c:v>0</c:v>
                </c:pt>
                <c:pt idx="4">
                  <c:v>0</c:v>
                </c:pt>
                <c:pt idx="5">
                  <c:v>1.1399999999999999</c:v>
                </c:pt>
                <c:pt idx="6">
                  <c:v>2.17</c:v>
                </c:pt>
                <c:pt idx="7">
                  <c:v>16.5</c:v>
                </c:pt>
                <c:pt idx="8">
                  <c:v>34.19</c:v>
                </c:pt>
                <c:pt idx="9">
                  <c:v>39.06</c:v>
                </c:pt>
                <c:pt idx="10">
                  <c:v>51.17</c:v>
                </c:pt>
                <c:pt idx="11">
                  <c:v>43.56</c:v>
                </c:pt>
                <c:pt idx="12">
                  <c:v>38.89</c:v>
                </c:pt>
                <c:pt idx="13">
                  <c:v>25.14</c:v>
                </c:pt>
                <c:pt idx="14">
                  <c:v>17.37</c:v>
                </c:pt>
                <c:pt idx="15">
                  <c:v>16.670000000000002</c:v>
                </c:pt>
                <c:pt idx="16">
                  <c:v>10.74</c:v>
                </c:pt>
                <c:pt idx="17">
                  <c:v>17.84</c:v>
                </c:pt>
                <c:pt idx="18">
                  <c:v>15.38</c:v>
                </c:pt>
                <c:pt idx="19">
                  <c:v>14.81</c:v>
                </c:pt>
                <c:pt idx="20">
                  <c:v>18.559999999999999</c:v>
                </c:pt>
                <c:pt idx="21">
                  <c:v>7.92</c:v>
                </c:pt>
                <c:pt idx="22">
                  <c:v>15.92</c:v>
                </c:pt>
                <c:pt idx="23">
                  <c:v>7.78</c:v>
                </c:pt>
                <c:pt idx="24">
                  <c:v>17.89</c:v>
                </c:pt>
                <c:pt idx="25">
                  <c:v>13.73</c:v>
                </c:pt>
                <c:pt idx="26">
                  <c:v>16.07</c:v>
                </c:pt>
                <c:pt idx="27">
                  <c:v>17.68</c:v>
                </c:pt>
                <c:pt idx="28">
                  <c:v>10.199999999999999</c:v>
                </c:pt>
                <c:pt idx="29">
                  <c:v>13.39</c:v>
                </c:pt>
                <c:pt idx="30">
                  <c:v>10.64</c:v>
                </c:pt>
                <c:pt idx="31">
                  <c:v>16.670000000000002</c:v>
                </c:pt>
                <c:pt idx="32">
                  <c:v>22.3</c:v>
                </c:pt>
                <c:pt idx="33">
                  <c:v>21.21</c:v>
                </c:pt>
                <c:pt idx="34">
                  <c:v>16</c:v>
                </c:pt>
                <c:pt idx="35">
                  <c:v>30.49</c:v>
                </c:pt>
                <c:pt idx="36">
                  <c:v>11.43</c:v>
                </c:pt>
                <c:pt idx="37">
                  <c:v>24.35</c:v>
                </c:pt>
                <c:pt idx="38">
                  <c:v>24</c:v>
                </c:pt>
                <c:pt idx="39">
                  <c:v>19.05</c:v>
                </c:pt>
                <c:pt idx="40">
                  <c:v>18.600000000000001</c:v>
                </c:pt>
                <c:pt idx="41">
                  <c:v>26.92</c:v>
                </c:pt>
                <c:pt idx="42">
                  <c:v>24.3</c:v>
                </c:pt>
                <c:pt idx="43">
                  <c:v>13.79</c:v>
                </c:pt>
                <c:pt idx="44">
                  <c:v>26.32</c:v>
                </c:pt>
                <c:pt idx="45">
                  <c:v>15.09</c:v>
                </c:pt>
                <c:pt idx="46">
                  <c:v>18.18</c:v>
                </c:pt>
                <c:pt idx="47">
                  <c:v>26.51</c:v>
                </c:pt>
                <c:pt idx="48">
                  <c:v>15.38</c:v>
                </c:pt>
                <c:pt idx="49">
                  <c:v>32.5</c:v>
                </c:pt>
                <c:pt idx="50">
                  <c:v>21.05</c:v>
                </c:pt>
                <c:pt idx="51">
                  <c:v>22.22</c:v>
                </c:pt>
                <c:pt idx="52">
                  <c:v>30</c:v>
                </c:pt>
                <c:pt idx="53">
                  <c:v>19.05</c:v>
                </c:pt>
                <c:pt idx="54">
                  <c:v>42.11</c:v>
                </c:pt>
                <c:pt idx="55">
                  <c:v>34.479999999999997</c:v>
                </c:pt>
                <c:pt idx="56">
                  <c:v>20</c:v>
                </c:pt>
                <c:pt idx="57">
                  <c:v>41.94</c:v>
                </c:pt>
                <c:pt idx="58">
                  <c:v>28.57</c:v>
                </c:pt>
                <c:pt idx="59">
                  <c:v>10.53</c:v>
                </c:pt>
                <c:pt idx="60">
                  <c:v>30.77</c:v>
                </c:pt>
                <c:pt idx="61">
                  <c:v>33.33</c:v>
                </c:pt>
                <c:pt idx="62">
                  <c:v>24.14</c:v>
                </c:pt>
                <c:pt idx="63">
                  <c:v>28.57</c:v>
                </c:pt>
                <c:pt idx="64">
                  <c:v>40</c:v>
                </c:pt>
                <c:pt idx="65">
                  <c:v>42.86</c:v>
                </c:pt>
                <c:pt idx="66">
                  <c:v>100</c:v>
                </c:pt>
                <c:pt idx="67">
                  <c:v>47.62</c:v>
                </c:pt>
                <c:pt idx="68">
                  <c:v>50</c:v>
                </c:pt>
                <c:pt idx="69">
                  <c:v>37.5</c:v>
                </c:pt>
                <c:pt idx="70">
                  <c:v>50</c:v>
                </c:pt>
                <c:pt idx="71">
                  <c:v>50</c:v>
                </c:pt>
                <c:pt idx="72">
                  <c:v>33.33</c:v>
                </c:pt>
                <c:pt idx="73">
                  <c:v>50</c:v>
                </c:pt>
              </c:numCache>
            </c:numRef>
          </c:val>
          <c:extLst>
            <c:ext xmlns:c16="http://schemas.microsoft.com/office/drawing/2014/chart" uri="{C3380CC4-5D6E-409C-BE32-E72D297353CC}">
              <c16:uniqueId val="{00000001-9998-4922-808C-B7DF8A98A18F}"/>
            </c:ext>
          </c:extLst>
        </c:ser>
        <c:ser>
          <c:idx val="2"/>
          <c:order val="2"/>
          <c:tx>
            <c:strRef>
              <c:f>Educ!$D$2</c:f>
              <c:strCache>
                <c:ptCount val="1"/>
                <c:pt idx="0">
                  <c:v>Sec</c:v>
                </c:pt>
              </c:strCache>
            </c:strRef>
          </c:tx>
          <c:spPr>
            <a:solidFill>
              <a:srgbClr val="7030A0"/>
            </a:solidFill>
            <a:ln>
              <a:noFill/>
            </a:ln>
            <a:effectLst/>
          </c:spPr>
          <c:invertIfNegative val="0"/>
          <c:cat>
            <c:numRef>
              <c:f>Educ!$A$3:$A$76</c:f>
              <c:numCache>
                <c:formatCode>General</c:formatCode>
                <c:ptCount val="74"/>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pt idx="38">
                  <c:v>41</c:v>
                </c:pt>
                <c:pt idx="39">
                  <c:v>42</c:v>
                </c:pt>
                <c:pt idx="40">
                  <c:v>43</c:v>
                </c:pt>
                <c:pt idx="41">
                  <c:v>44</c:v>
                </c:pt>
                <c:pt idx="42">
                  <c:v>45</c:v>
                </c:pt>
                <c:pt idx="43">
                  <c:v>46</c:v>
                </c:pt>
                <c:pt idx="44">
                  <c:v>47</c:v>
                </c:pt>
                <c:pt idx="45">
                  <c:v>48</c:v>
                </c:pt>
                <c:pt idx="46">
                  <c:v>49</c:v>
                </c:pt>
                <c:pt idx="47">
                  <c:v>50</c:v>
                </c:pt>
                <c:pt idx="48">
                  <c:v>51</c:v>
                </c:pt>
                <c:pt idx="49">
                  <c:v>52</c:v>
                </c:pt>
                <c:pt idx="50">
                  <c:v>53</c:v>
                </c:pt>
                <c:pt idx="51">
                  <c:v>54</c:v>
                </c:pt>
                <c:pt idx="52">
                  <c:v>55</c:v>
                </c:pt>
                <c:pt idx="53">
                  <c:v>56</c:v>
                </c:pt>
                <c:pt idx="54">
                  <c:v>57</c:v>
                </c:pt>
                <c:pt idx="55">
                  <c:v>58</c:v>
                </c:pt>
                <c:pt idx="56">
                  <c:v>59</c:v>
                </c:pt>
                <c:pt idx="57">
                  <c:v>60</c:v>
                </c:pt>
                <c:pt idx="58">
                  <c:v>61</c:v>
                </c:pt>
                <c:pt idx="59">
                  <c:v>62</c:v>
                </c:pt>
                <c:pt idx="60">
                  <c:v>63</c:v>
                </c:pt>
                <c:pt idx="61">
                  <c:v>64</c:v>
                </c:pt>
                <c:pt idx="62">
                  <c:v>65</c:v>
                </c:pt>
                <c:pt idx="63">
                  <c:v>66</c:v>
                </c:pt>
                <c:pt idx="64">
                  <c:v>67</c:v>
                </c:pt>
                <c:pt idx="65">
                  <c:v>68</c:v>
                </c:pt>
                <c:pt idx="66">
                  <c:v>69</c:v>
                </c:pt>
                <c:pt idx="67">
                  <c:v>70</c:v>
                </c:pt>
                <c:pt idx="68">
                  <c:v>71</c:v>
                </c:pt>
                <c:pt idx="69">
                  <c:v>72</c:v>
                </c:pt>
                <c:pt idx="70">
                  <c:v>73</c:v>
                </c:pt>
                <c:pt idx="71">
                  <c:v>74</c:v>
                </c:pt>
                <c:pt idx="72">
                  <c:v>75</c:v>
                </c:pt>
                <c:pt idx="73">
                  <c:v>76</c:v>
                </c:pt>
              </c:numCache>
            </c:numRef>
          </c:cat>
          <c:val>
            <c:numRef>
              <c:f>Educ!$D$3:$D$76</c:f>
              <c:numCache>
                <c:formatCode>0</c:formatCode>
                <c:ptCount val="74"/>
                <c:pt idx="0">
                  <c:v>0</c:v>
                </c:pt>
                <c:pt idx="1">
                  <c:v>0</c:v>
                </c:pt>
                <c:pt idx="2">
                  <c:v>0</c:v>
                </c:pt>
                <c:pt idx="3">
                  <c:v>0</c:v>
                </c:pt>
                <c:pt idx="4">
                  <c:v>0</c:v>
                </c:pt>
                <c:pt idx="5">
                  <c:v>0</c:v>
                </c:pt>
                <c:pt idx="6">
                  <c:v>0</c:v>
                </c:pt>
                <c:pt idx="7">
                  <c:v>0</c:v>
                </c:pt>
                <c:pt idx="8">
                  <c:v>0</c:v>
                </c:pt>
                <c:pt idx="9">
                  <c:v>4.3</c:v>
                </c:pt>
                <c:pt idx="10">
                  <c:v>12.21</c:v>
                </c:pt>
                <c:pt idx="11">
                  <c:v>32.18</c:v>
                </c:pt>
                <c:pt idx="12">
                  <c:v>45.96</c:v>
                </c:pt>
                <c:pt idx="13">
                  <c:v>60.57</c:v>
                </c:pt>
                <c:pt idx="14">
                  <c:v>70.06</c:v>
                </c:pt>
                <c:pt idx="15">
                  <c:v>71.930000000000007</c:v>
                </c:pt>
                <c:pt idx="16">
                  <c:v>76.03</c:v>
                </c:pt>
                <c:pt idx="17">
                  <c:v>65.56</c:v>
                </c:pt>
                <c:pt idx="18">
                  <c:v>76.92</c:v>
                </c:pt>
                <c:pt idx="19">
                  <c:v>65.430000000000007</c:v>
                </c:pt>
                <c:pt idx="20">
                  <c:v>56.7</c:v>
                </c:pt>
                <c:pt idx="21">
                  <c:v>65.349999999999994</c:v>
                </c:pt>
                <c:pt idx="22">
                  <c:v>60.2</c:v>
                </c:pt>
                <c:pt idx="23">
                  <c:v>53.33</c:v>
                </c:pt>
                <c:pt idx="24">
                  <c:v>47.37</c:v>
                </c:pt>
                <c:pt idx="25">
                  <c:v>56.86</c:v>
                </c:pt>
                <c:pt idx="26">
                  <c:v>37.5</c:v>
                </c:pt>
                <c:pt idx="27">
                  <c:v>50</c:v>
                </c:pt>
                <c:pt idx="28">
                  <c:v>63.27</c:v>
                </c:pt>
                <c:pt idx="29">
                  <c:v>48.21</c:v>
                </c:pt>
                <c:pt idx="30">
                  <c:v>46.81</c:v>
                </c:pt>
                <c:pt idx="31">
                  <c:v>40.479999999999997</c:v>
                </c:pt>
                <c:pt idx="32">
                  <c:v>42.57</c:v>
                </c:pt>
                <c:pt idx="33">
                  <c:v>42.42</c:v>
                </c:pt>
                <c:pt idx="34">
                  <c:v>42</c:v>
                </c:pt>
                <c:pt idx="35">
                  <c:v>37.799999999999997</c:v>
                </c:pt>
                <c:pt idx="36">
                  <c:v>22.86</c:v>
                </c:pt>
                <c:pt idx="37">
                  <c:v>40.869999999999997</c:v>
                </c:pt>
                <c:pt idx="38">
                  <c:v>52</c:v>
                </c:pt>
                <c:pt idx="39">
                  <c:v>45.24</c:v>
                </c:pt>
                <c:pt idx="40">
                  <c:v>37.21</c:v>
                </c:pt>
                <c:pt idx="41">
                  <c:v>46.15</c:v>
                </c:pt>
                <c:pt idx="42">
                  <c:v>40.19</c:v>
                </c:pt>
                <c:pt idx="43">
                  <c:v>51.72</c:v>
                </c:pt>
                <c:pt idx="44">
                  <c:v>28.95</c:v>
                </c:pt>
                <c:pt idx="45">
                  <c:v>41.51</c:v>
                </c:pt>
                <c:pt idx="46">
                  <c:v>36.36</c:v>
                </c:pt>
                <c:pt idx="47">
                  <c:v>26.51</c:v>
                </c:pt>
                <c:pt idx="48">
                  <c:v>46.15</c:v>
                </c:pt>
                <c:pt idx="49">
                  <c:v>40</c:v>
                </c:pt>
                <c:pt idx="50">
                  <c:v>15.79</c:v>
                </c:pt>
                <c:pt idx="51">
                  <c:v>40.74</c:v>
                </c:pt>
                <c:pt idx="52">
                  <c:v>35</c:v>
                </c:pt>
                <c:pt idx="53">
                  <c:v>28.57</c:v>
                </c:pt>
                <c:pt idx="54">
                  <c:v>21.05</c:v>
                </c:pt>
                <c:pt idx="55">
                  <c:v>24.14</c:v>
                </c:pt>
                <c:pt idx="56">
                  <c:v>60</c:v>
                </c:pt>
                <c:pt idx="57">
                  <c:v>9.68</c:v>
                </c:pt>
                <c:pt idx="58">
                  <c:v>42.86</c:v>
                </c:pt>
                <c:pt idx="59">
                  <c:v>36.840000000000003</c:v>
                </c:pt>
                <c:pt idx="60">
                  <c:v>15.38</c:v>
                </c:pt>
                <c:pt idx="61">
                  <c:v>0</c:v>
                </c:pt>
                <c:pt idx="62">
                  <c:v>37.93</c:v>
                </c:pt>
                <c:pt idx="63">
                  <c:v>14.29</c:v>
                </c:pt>
                <c:pt idx="64">
                  <c:v>20</c:v>
                </c:pt>
                <c:pt idx="65">
                  <c:v>7.14</c:v>
                </c:pt>
                <c:pt idx="66">
                  <c:v>0</c:v>
                </c:pt>
                <c:pt idx="67">
                  <c:v>4.76</c:v>
                </c:pt>
                <c:pt idx="68">
                  <c:v>25</c:v>
                </c:pt>
                <c:pt idx="69">
                  <c:v>25</c:v>
                </c:pt>
                <c:pt idx="70">
                  <c:v>0</c:v>
                </c:pt>
                <c:pt idx="71">
                  <c:v>0</c:v>
                </c:pt>
                <c:pt idx="72">
                  <c:v>16.670000000000002</c:v>
                </c:pt>
                <c:pt idx="73">
                  <c:v>33.33</c:v>
                </c:pt>
              </c:numCache>
            </c:numRef>
          </c:val>
          <c:extLst>
            <c:ext xmlns:c16="http://schemas.microsoft.com/office/drawing/2014/chart" uri="{C3380CC4-5D6E-409C-BE32-E72D297353CC}">
              <c16:uniqueId val="{00000002-9998-4922-808C-B7DF8A98A18F}"/>
            </c:ext>
          </c:extLst>
        </c:ser>
        <c:ser>
          <c:idx val="3"/>
          <c:order val="3"/>
          <c:tx>
            <c:strRef>
              <c:f>Educ!$E$2</c:f>
              <c:strCache>
                <c:ptCount val="1"/>
                <c:pt idx="0">
                  <c:v>Ter</c:v>
                </c:pt>
              </c:strCache>
            </c:strRef>
          </c:tx>
          <c:spPr>
            <a:solidFill>
              <a:schemeClr val="accent1">
                <a:lumMod val="60000"/>
                <a:lumOff val="40000"/>
              </a:schemeClr>
            </a:solidFill>
            <a:ln>
              <a:noFill/>
            </a:ln>
            <a:effectLst/>
          </c:spPr>
          <c:invertIfNegative val="0"/>
          <c:cat>
            <c:numRef>
              <c:f>Educ!$A$3:$A$76</c:f>
              <c:numCache>
                <c:formatCode>General</c:formatCode>
                <c:ptCount val="74"/>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pt idx="38">
                  <c:v>41</c:v>
                </c:pt>
                <c:pt idx="39">
                  <c:v>42</c:v>
                </c:pt>
                <c:pt idx="40">
                  <c:v>43</c:v>
                </c:pt>
                <c:pt idx="41">
                  <c:v>44</c:v>
                </c:pt>
                <c:pt idx="42">
                  <c:v>45</c:v>
                </c:pt>
                <c:pt idx="43">
                  <c:v>46</c:v>
                </c:pt>
                <c:pt idx="44">
                  <c:v>47</c:v>
                </c:pt>
                <c:pt idx="45">
                  <c:v>48</c:v>
                </c:pt>
                <c:pt idx="46">
                  <c:v>49</c:v>
                </c:pt>
                <c:pt idx="47">
                  <c:v>50</c:v>
                </c:pt>
                <c:pt idx="48">
                  <c:v>51</c:v>
                </c:pt>
                <c:pt idx="49">
                  <c:v>52</c:v>
                </c:pt>
                <c:pt idx="50">
                  <c:v>53</c:v>
                </c:pt>
                <c:pt idx="51">
                  <c:v>54</c:v>
                </c:pt>
                <c:pt idx="52">
                  <c:v>55</c:v>
                </c:pt>
                <c:pt idx="53">
                  <c:v>56</c:v>
                </c:pt>
                <c:pt idx="54">
                  <c:v>57</c:v>
                </c:pt>
                <c:pt idx="55">
                  <c:v>58</c:v>
                </c:pt>
                <c:pt idx="56">
                  <c:v>59</c:v>
                </c:pt>
                <c:pt idx="57">
                  <c:v>60</c:v>
                </c:pt>
                <c:pt idx="58">
                  <c:v>61</c:v>
                </c:pt>
                <c:pt idx="59">
                  <c:v>62</c:v>
                </c:pt>
                <c:pt idx="60">
                  <c:v>63</c:v>
                </c:pt>
                <c:pt idx="61">
                  <c:v>64</c:v>
                </c:pt>
                <c:pt idx="62">
                  <c:v>65</c:v>
                </c:pt>
                <c:pt idx="63">
                  <c:v>66</c:v>
                </c:pt>
                <c:pt idx="64">
                  <c:v>67</c:v>
                </c:pt>
                <c:pt idx="65">
                  <c:v>68</c:v>
                </c:pt>
                <c:pt idx="66">
                  <c:v>69</c:v>
                </c:pt>
                <c:pt idx="67">
                  <c:v>70</c:v>
                </c:pt>
                <c:pt idx="68">
                  <c:v>71</c:v>
                </c:pt>
                <c:pt idx="69">
                  <c:v>72</c:v>
                </c:pt>
                <c:pt idx="70">
                  <c:v>73</c:v>
                </c:pt>
                <c:pt idx="71">
                  <c:v>74</c:v>
                </c:pt>
                <c:pt idx="72">
                  <c:v>75</c:v>
                </c:pt>
                <c:pt idx="73">
                  <c:v>76</c:v>
                </c:pt>
              </c:numCache>
            </c:numRef>
          </c:cat>
          <c:val>
            <c:numRef>
              <c:f>Educ!$E$3:$E$76</c:f>
              <c:numCache>
                <c:formatCode>0</c:formatCode>
                <c:ptCount val="74"/>
                <c:pt idx="0">
                  <c:v>0</c:v>
                </c:pt>
                <c:pt idx="1">
                  <c:v>0</c:v>
                </c:pt>
                <c:pt idx="2">
                  <c:v>0</c:v>
                </c:pt>
                <c:pt idx="3">
                  <c:v>0</c:v>
                </c:pt>
                <c:pt idx="4">
                  <c:v>0</c:v>
                </c:pt>
                <c:pt idx="5">
                  <c:v>0</c:v>
                </c:pt>
                <c:pt idx="6">
                  <c:v>0</c:v>
                </c:pt>
                <c:pt idx="7">
                  <c:v>0</c:v>
                </c:pt>
                <c:pt idx="8">
                  <c:v>0</c:v>
                </c:pt>
                <c:pt idx="9">
                  <c:v>0</c:v>
                </c:pt>
                <c:pt idx="10">
                  <c:v>0</c:v>
                </c:pt>
                <c:pt idx="11">
                  <c:v>0</c:v>
                </c:pt>
                <c:pt idx="12">
                  <c:v>0</c:v>
                </c:pt>
                <c:pt idx="13">
                  <c:v>0.56999999999999995</c:v>
                </c:pt>
                <c:pt idx="14">
                  <c:v>1.2</c:v>
                </c:pt>
                <c:pt idx="15">
                  <c:v>1.32</c:v>
                </c:pt>
                <c:pt idx="16">
                  <c:v>4.13</c:v>
                </c:pt>
                <c:pt idx="17">
                  <c:v>5.39</c:v>
                </c:pt>
                <c:pt idx="18">
                  <c:v>5.13</c:v>
                </c:pt>
                <c:pt idx="19">
                  <c:v>13.58</c:v>
                </c:pt>
                <c:pt idx="20">
                  <c:v>15.46</c:v>
                </c:pt>
                <c:pt idx="21">
                  <c:v>17.82</c:v>
                </c:pt>
                <c:pt idx="22">
                  <c:v>13.93</c:v>
                </c:pt>
                <c:pt idx="23">
                  <c:v>24.44</c:v>
                </c:pt>
                <c:pt idx="24">
                  <c:v>26.32</c:v>
                </c:pt>
                <c:pt idx="25">
                  <c:v>18.63</c:v>
                </c:pt>
                <c:pt idx="26">
                  <c:v>39.29</c:v>
                </c:pt>
                <c:pt idx="27">
                  <c:v>20.73</c:v>
                </c:pt>
                <c:pt idx="28">
                  <c:v>22.45</c:v>
                </c:pt>
                <c:pt idx="29">
                  <c:v>29.46</c:v>
                </c:pt>
                <c:pt idx="30">
                  <c:v>25.53</c:v>
                </c:pt>
                <c:pt idx="31">
                  <c:v>28.57</c:v>
                </c:pt>
                <c:pt idx="32">
                  <c:v>20.95</c:v>
                </c:pt>
                <c:pt idx="33">
                  <c:v>16.670000000000002</c:v>
                </c:pt>
                <c:pt idx="34">
                  <c:v>34</c:v>
                </c:pt>
                <c:pt idx="35">
                  <c:v>24.39</c:v>
                </c:pt>
                <c:pt idx="36">
                  <c:v>54.29</c:v>
                </c:pt>
                <c:pt idx="37">
                  <c:v>25.22</c:v>
                </c:pt>
                <c:pt idx="38">
                  <c:v>20</c:v>
                </c:pt>
                <c:pt idx="39">
                  <c:v>23.81</c:v>
                </c:pt>
                <c:pt idx="40">
                  <c:v>34.880000000000003</c:v>
                </c:pt>
                <c:pt idx="41">
                  <c:v>19.23</c:v>
                </c:pt>
                <c:pt idx="42">
                  <c:v>20.56</c:v>
                </c:pt>
                <c:pt idx="43">
                  <c:v>13.79</c:v>
                </c:pt>
                <c:pt idx="44">
                  <c:v>26.32</c:v>
                </c:pt>
                <c:pt idx="45">
                  <c:v>26.42</c:v>
                </c:pt>
                <c:pt idx="46">
                  <c:v>27.27</c:v>
                </c:pt>
                <c:pt idx="47">
                  <c:v>26.51</c:v>
                </c:pt>
                <c:pt idx="48">
                  <c:v>23.08</c:v>
                </c:pt>
                <c:pt idx="49">
                  <c:v>15</c:v>
                </c:pt>
                <c:pt idx="50">
                  <c:v>57.89</c:v>
                </c:pt>
                <c:pt idx="51">
                  <c:v>29.63</c:v>
                </c:pt>
                <c:pt idx="52">
                  <c:v>20</c:v>
                </c:pt>
                <c:pt idx="53">
                  <c:v>33.33</c:v>
                </c:pt>
                <c:pt idx="54">
                  <c:v>31.58</c:v>
                </c:pt>
                <c:pt idx="55">
                  <c:v>24.14</c:v>
                </c:pt>
                <c:pt idx="56">
                  <c:v>20</c:v>
                </c:pt>
                <c:pt idx="57">
                  <c:v>19.350000000000001</c:v>
                </c:pt>
                <c:pt idx="58">
                  <c:v>14.29</c:v>
                </c:pt>
                <c:pt idx="59">
                  <c:v>31.58</c:v>
                </c:pt>
                <c:pt idx="60">
                  <c:v>38.46</c:v>
                </c:pt>
                <c:pt idx="61">
                  <c:v>16.670000000000002</c:v>
                </c:pt>
                <c:pt idx="62">
                  <c:v>17.239999999999998</c:v>
                </c:pt>
                <c:pt idx="63">
                  <c:v>28.57</c:v>
                </c:pt>
                <c:pt idx="64">
                  <c:v>30</c:v>
                </c:pt>
                <c:pt idx="65">
                  <c:v>35.71</c:v>
                </c:pt>
                <c:pt idx="66">
                  <c:v>0</c:v>
                </c:pt>
                <c:pt idx="67">
                  <c:v>19.05</c:v>
                </c:pt>
                <c:pt idx="68">
                  <c:v>25</c:v>
                </c:pt>
                <c:pt idx="69">
                  <c:v>25</c:v>
                </c:pt>
                <c:pt idx="70">
                  <c:v>50</c:v>
                </c:pt>
                <c:pt idx="71">
                  <c:v>0</c:v>
                </c:pt>
                <c:pt idx="72">
                  <c:v>16.670000000000002</c:v>
                </c:pt>
                <c:pt idx="73">
                  <c:v>0</c:v>
                </c:pt>
              </c:numCache>
            </c:numRef>
          </c:val>
          <c:extLst>
            <c:ext xmlns:c16="http://schemas.microsoft.com/office/drawing/2014/chart" uri="{C3380CC4-5D6E-409C-BE32-E72D297353CC}">
              <c16:uniqueId val="{00000003-9998-4922-808C-B7DF8A98A18F}"/>
            </c:ext>
          </c:extLst>
        </c:ser>
        <c:dLbls>
          <c:showLegendKey val="0"/>
          <c:showVal val="0"/>
          <c:showCatName val="0"/>
          <c:showSerName val="0"/>
          <c:showPercent val="0"/>
          <c:showBubbleSize val="0"/>
        </c:dLbls>
        <c:gapWidth val="150"/>
        <c:overlap val="100"/>
        <c:axId val="1897521247"/>
        <c:axId val="1897526047"/>
      </c:barChart>
      <c:catAx>
        <c:axId val="1897521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NG"/>
          </a:p>
        </c:txPr>
        <c:crossAx val="1897526047"/>
        <c:crosses val="autoZero"/>
        <c:auto val="1"/>
        <c:lblAlgn val="ctr"/>
        <c:lblOffset val="100"/>
        <c:noMultiLvlLbl val="0"/>
      </c:catAx>
      <c:valAx>
        <c:axId val="189752604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NG"/>
          </a:p>
        </c:txPr>
        <c:crossAx val="18975212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N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2">
        <a:lumMod val="20000"/>
        <a:lumOff val="80000"/>
      </a:schemeClr>
    </a:solidFill>
    <a:ln>
      <a:noFill/>
    </a:ln>
    <a:effectLst/>
  </c:spPr>
  <c:txPr>
    <a:bodyPr/>
    <a:lstStyle/>
    <a:p>
      <a:pPr>
        <a:defRPr sz="900">
          <a:solidFill>
            <a:schemeClr val="tx1"/>
          </a:solidFill>
          <a:latin typeface="+mn-lt"/>
        </a:defRPr>
      </a:pPr>
      <a:endParaRPr lang="en-NG"/>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chemeClr val="tx1"/>
                </a:solidFill>
                <a:latin typeface="+mn-lt"/>
                <a:ea typeface="+mn-ea"/>
                <a:cs typeface="+mn-cs"/>
              </a:defRPr>
            </a:pPr>
            <a:r>
              <a:rPr lang="en-GB"/>
              <a:t>North East</a:t>
            </a:r>
          </a:p>
        </c:rich>
      </c:tx>
      <c:overlay val="0"/>
      <c:spPr>
        <a:noFill/>
        <a:ln>
          <a:noFill/>
        </a:ln>
        <a:effectLst/>
      </c:spPr>
      <c:txPr>
        <a:bodyPr rot="0" spcFirstLastPara="1" vertOverflow="ellipsis" vert="horz" wrap="square" anchor="ctr" anchorCtr="1"/>
        <a:lstStyle/>
        <a:p>
          <a:pPr>
            <a:defRPr sz="1080" b="0" i="0" u="none" strike="noStrike" kern="1200" spc="0" baseline="0">
              <a:solidFill>
                <a:schemeClr val="tx1"/>
              </a:solidFill>
              <a:latin typeface="+mn-lt"/>
              <a:ea typeface="+mn-ea"/>
              <a:cs typeface="+mn-cs"/>
            </a:defRPr>
          </a:pPr>
          <a:endParaRPr lang="en-NG"/>
        </a:p>
      </c:txPr>
    </c:title>
    <c:autoTitleDeleted val="0"/>
    <c:plotArea>
      <c:layout/>
      <c:barChart>
        <c:barDir val="col"/>
        <c:grouping val="percentStacked"/>
        <c:varyColors val="0"/>
        <c:ser>
          <c:idx val="0"/>
          <c:order val="0"/>
          <c:tx>
            <c:strRef>
              <c:f>Educ!$H$2</c:f>
              <c:strCache>
                <c:ptCount val="1"/>
                <c:pt idx="0">
                  <c:v>None</c:v>
                </c:pt>
              </c:strCache>
            </c:strRef>
          </c:tx>
          <c:spPr>
            <a:solidFill>
              <a:srgbClr val="FF0000"/>
            </a:solidFill>
            <a:ln>
              <a:noFill/>
            </a:ln>
            <a:effectLst/>
          </c:spPr>
          <c:invertIfNegative val="0"/>
          <c:cat>
            <c:numRef>
              <c:f>Educ!$A$3:$A$76</c:f>
              <c:numCache>
                <c:formatCode>General</c:formatCode>
                <c:ptCount val="74"/>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pt idx="38">
                  <c:v>41</c:v>
                </c:pt>
                <c:pt idx="39">
                  <c:v>42</c:v>
                </c:pt>
                <c:pt idx="40">
                  <c:v>43</c:v>
                </c:pt>
                <c:pt idx="41">
                  <c:v>44</c:v>
                </c:pt>
                <c:pt idx="42">
                  <c:v>45</c:v>
                </c:pt>
                <c:pt idx="43">
                  <c:v>46</c:v>
                </c:pt>
                <c:pt idx="44">
                  <c:v>47</c:v>
                </c:pt>
                <c:pt idx="45">
                  <c:v>48</c:v>
                </c:pt>
                <c:pt idx="46">
                  <c:v>49</c:v>
                </c:pt>
                <c:pt idx="47">
                  <c:v>50</c:v>
                </c:pt>
                <c:pt idx="48">
                  <c:v>51</c:v>
                </c:pt>
                <c:pt idx="49">
                  <c:v>52</c:v>
                </c:pt>
                <c:pt idx="50">
                  <c:v>53</c:v>
                </c:pt>
                <c:pt idx="51">
                  <c:v>54</c:v>
                </c:pt>
                <c:pt idx="52">
                  <c:v>55</c:v>
                </c:pt>
                <c:pt idx="53">
                  <c:v>56</c:v>
                </c:pt>
                <c:pt idx="54">
                  <c:v>57</c:v>
                </c:pt>
                <c:pt idx="55">
                  <c:v>58</c:v>
                </c:pt>
                <c:pt idx="56">
                  <c:v>59</c:v>
                </c:pt>
                <c:pt idx="57">
                  <c:v>60</c:v>
                </c:pt>
                <c:pt idx="58">
                  <c:v>61</c:v>
                </c:pt>
                <c:pt idx="59">
                  <c:v>62</c:v>
                </c:pt>
                <c:pt idx="60">
                  <c:v>63</c:v>
                </c:pt>
                <c:pt idx="61">
                  <c:v>64</c:v>
                </c:pt>
                <c:pt idx="62">
                  <c:v>65</c:v>
                </c:pt>
                <c:pt idx="63">
                  <c:v>66</c:v>
                </c:pt>
                <c:pt idx="64">
                  <c:v>67</c:v>
                </c:pt>
                <c:pt idx="65">
                  <c:v>68</c:v>
                </c:pt>
                <c:pt idx="66">
                  <c:v>69</c:v>
                </c:pt>
                <c:pt idx="67">
                  <c:v>70</c:v>
                </c:pt>
                <c:pt idx="68">
                  <c:v>71</c:v>
                </c:pt>
                <c:pt idx="69">
                  <c:v>72</c:v>
                </c:pt>
                <c:pt idx="70">
                  <c:v>73</c:v>
                </c:pt>
                <c:pt idx="71">
                  <c:v>74</c:v>
                </c:pt>
                <c:pt idx="72">
                  <c:v>75</c:v>
                </c:pt>
                <c:pt idx="73">
                  <c:v>76</c:v>
                </c:pt>
              </c:numCache>
            </c:numRef>
          </c:cat>
          <c:val>
            <c:numRef>
              <c:f>Educ!$H$3:$H$76</c:f>
              <c:numCache>
                <c:formatCode>0</c:formatCode>
                <c:ptCount val="74"/>
                <c:pt idx="0">
                  <c:v>100</c:v>
                </c:pt>
                <c:pt idx="1">
                  <c:v>100</c:v>
                </c:pt>
                <c:pt idx="2">
                  <c:v>100</c:v>
                </c:pt>
                <c:pt idx="3">
                  <c:v>99.58</c:v>
                </c:pt>
                <c:pt idx="4">
                  <c:v>100</c:v>
                </c:pt>
                <c:pt idx="5">
                  <c:v>100</c:v>
                </c:pt>
                <c:pt idx="6">
                  <c:v>97.74</c:v>
                </c:pt>
                <c:pt idx="7">
                  <c:v>88.99</c:v>
                </c:pt>
                <c:pt idx="8">
                  <c:v>85.56</c:v>
                </c:pt>
                <c:pt idx="9">
                  <c:v>72.790000000000006</c:v>
                </c:pt>
                <c:pt idx="10">
                  <c:v>64.47</c:v>
                </c:pt>
                <c:pt idx="11">
                  <c:v>44.75</c:v>
                </c:pt>
                <c:pt idx="12">
                  <c:v>47.9</c:v>
                </c:pt>
                <c:pt idx="13">
                  <c:v>37.65</c:v>
                </c:pt>
                <c:pt idx="14">
                  <c:v>37.57</c:v>
                </c:pt>
                <c:pt idx="15">
                  <c:v>30.59</c:v>
                </c:pt>
                <c:pt idx="16">
                  <c:v>20.62</c:v>
                </c:pt>
                <c:pt idx="17">
                  <c:v>34.82</c:v>
                </c:pt>
                <c:pt idx="18">
                  <c:v>14.29</c:v>
                </c:pt>
                <c:pt idx="19">
                  <c:v>33.33</c:v>
                </c:pt>
                <c:pt idx="20">
                  <c:v>29.41</c:v>
                </c:pt>
                <c:pt idx="21">
                  <c:v>18.46</c:v>
                </c:pt>
                <c:pt idx="22">
                  <c:v>44.83</c:v>
                </c:pt>
                <c:pt idx="23">
                  <c:v>29.23</c:v>
                </c:pt>
                <c:pt idx="24">
                  <c:v>40.450000000000003</c:v>
                </c:pt>
                <c:pt idx="25">
                  <c:v>31.31</c:v>
                </c:pt>
                <c:pt idx="26">
                  <c:v>21.43</c:v>
                </c:pt>
                <c:pt idx="27">
                  <c:v>45.37</c:v>
                </c:pt>
                <c:pt idx="28">
                  <c:v>21.62</c:v>
                </c:pt>
                <c:pt idx="29">
                  <c:v>20.239999999999998</c:v>
                </c:pt>
                <c:pt idx="30">
                  <c:v>18.75</c:v>
                </c:pt>
                <c:pt idx="31">
                  <c:v>26.67</c:v>
                </c:pt>
                <c:pt idx="32">
                  <c:v>49.74</c:v>
                </c:pt>
                <c:pt idx="33">
                  <c:v>30.95</c:v>
                </c:pt>
                <c:pt idx="34">
                  <c:v>45.1</c:v>
                </c:pt>
                <c:pt idx="35">
                  <c:v>32.69</c:v>
                </c:pt>
                <c:pt idx="36">
                  <c:v>28</c:v>
                </c:pt>
                <c:pt idx="37">
                  <c:v>43.1</c:v>
                </c:pt>
                <c:pt idx="38">
                  <c:v>44.44</c:v>
                </c:pt>
                <c:pt idx="39">
                  <c:v>44</c:v>
                </c:pt>
                <c:pt idx="40">
                  <c:v>33.33</c:v>
                </c:pt>
                <c:pt idx="41">
                  <c:v>18.18</c:v>
                </c:pt>
                <c:pt idx="42">
                  <c:v>52.31</c:v>
                </c:pt>
                <c:pt idx="43">
                  <c:v>25.93</c:v>
                </c:pt>
                <c:pt idx="44">
                  <c:v>40.909999999999997</c:v>
                </c:pt>
                <c:pt idx="45">
                  <c:v>38.46</c:v>
                </c:pt>
                <c:pt idx="46">
                  <c:v>28.57</c:v>
                </c:pt>
                <c:pt idx="47">
                  <c:v>53.77</c:v>
                </c:pt>
                <c:pt idx="48">
                  <c:v>40</c:v>
                </c:pt>
                <c:pt idx="49">
                  <c:v>30.3</c:v>
                </c:pt>
                <c:pt idx="50">
                  <c:v>26.67</c:v>
                </c:pt>
                <c:pt idx="51">
                  <c:v>23.08</c:v>
                </c:pt>
                <c:pt idx="52">
                  <c:v>46.15</c:v>
                </c:pt>
                <c:pt idx="53">
                  <c:v>37.5</c:v>
                </c:pt>
                <c:pt idx="54">
                  <c:v>33.33</c:v>
                </c:pt>
                <c:pt idx="55">
                  <c:v>58.33</c:v>
                </c:pt>
                <c:pt idx="56">
                  <c:v>45.45</c:v>
                </c:pt>
                <c:pt idx="57">
                  <c:v>52.94</c:v>
                </c:pt>
                <c:pt idx="58">
                  <c:v>100</c:v>
                </c:pt>
                <c:pt idx="59">
                  <c:v>33.33</c:v>
                </c:pt>
                <c:pt idx="60">
                  <c:v>44.44</c:v>
                </c:pt>
                <c:pt idx="61">
                  <c:v>44.44</c:v>
                </c:pt>
                <c:pt idx="62">
                  <c:v>64</c:v>
                </c:pt>
                <c:pt idx="63">
                  <c:v>71.430000000000007</c:v>
                </c:pt>
                <c:pt idx="64">
                  <c:v>83.33</c:v>
                </c:pt>
                <c:pt idx="65">
                  <c:v>60</c:v>
                </c:pt>
                <c:pt idx="66">
                  <c:v>100</c:v>
                </c:pt>
                <c:pt idx="67">
                  <c:v>59.09</c:v>
                </c:pt>
                <c:pt idx="68">
                  <c:v>66.67</c:v>
                </c:pt>
                <c:pt idx="69">
                  <c:v>50</c:v>
                </c:pt>
                <c:pt idx="70">
                  <c:v>100</c:v>
                </c:pt>
                <c:pt idx="71">
                  <c:v>90</c:v>
                </c:pt>
                <c:pt idx="72">
                  <c:v>70</c:v>
                </c:pt>
                <c:pt idx="73">
                  <c:v>25</c:v>
                </c:pt>
              </c:numCache>
            </c:numRef>
          </c:val>
          <c:extLst>
            <c:ext xmlns:c16="http://schemas.microsoft.com/office/drawing/2014/chart" uri="{C3380CC4-5D6E-409C-BE32-E72D297353CC}">
              <c16:uniqueId val="{00000000-0284-4CF5-99B2-BB956A465874}"/>
            </c:ext>
          </c:extLst>
        </c:ser>
        <c:ser>
          <c:idx val="1"/>
          <c:order val="1"/>
          <c:tx>
            <c:strRef>
              <c:f>Educ!$I$2</c:f>
              <c:strCache>
                <c:ptCount val="1"/>
                <c:pt idx="0">
                  <c:v>Pry</c:v>
                </c:pt>
              </c:strCache>
            </c:strRef>
          </c:tx>
          <c:spPr>
            <a:solidFill>
              <a:srgbClr val="00B050"/>
            </a:solidFill>
            <a:ln>
              <a:noFill/>
            </a:ln>
            <a:effectLst/>
          </c:spPr>
          <c:invertIfNegative val="0"/>
          <c:cat>
            <c:numRef>
              <c:f>Educ!$A$3:$A$76</c:f>
              <c:numCache>
                <c:formatCode>General</c:formatCode>
                <c:ptCount val="74"/>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pt idx="38">
                  <c:v>41</c:v>
                </c:pt>
                <c:pt idx="39">
                  <c:v>42</c:v>
                </c:pt>
                <c:pt idx="40">
                  <c:v>43</c:v>
                </c:pt>
                <c:pt idx="41">
                  <c:v>44</c:v>
                </c:pt>
                <c:pt idx="42">
                  <c:v>45</c:v>
                </c:pt>
                <c:pt idx="43">
                  <c:v>46</c:v>
                </c:pt>
                <c:pt idx="44">
                  <c:v>47</c:v>
                </c:pt>
                <c:pt idx="45">
                  <c:v>48</c:v>
                </c:pt>
                <c:pt idx="46">
                  <c:v>49</c:v>
                </c:pt>
                <c:pt idx="47">
                  <c:v>50</c:v>
                </c:pt>
                <c:pt idx="48">
                  <c:v>51</c:v>
                </c:pt>
                <c:pt idx="49">
                  <c:v>52</c:v>
                </c:pt>
                <c:pt idx="50">
                  <c:v>53</c:v>
                </c:pt>
                <c:pt idx="51">
                  <c:v>54</c:v>
                </c:pt>
                <c:pt idx="52">
                  <c:v>55</c:v>
                </c:pt>
                <c:pt idx="53">
                  <c:v>56</c:v>
                </c:pt>
                <c:pt idx="54">
                  <c:v>57</c:v>
                </c:pt>
                <c:pt idx="55">
                  <c:v>58</c:v>
                </c:pt>
                <c:pt idx="56">
                  <c:v>59</c:v>
                </c:pt>
                <c:pt idx="57">
                  <c:v>60</c:v>
                </c:pt>
                <c:pt idx="58">
                  <c:v>61</c:v>
                </c:pt>
                <c:pt idx="59">
                  <c:v>62</c:v>
                </c:pt>
                <c:pt idx="60">
                  <c:v>63</c:v>
                </c:pt>
                <c:pt idx="61">
                  <c:v>64</c:v>
                </c:pt>
                <c:pt idx="62">
                  <c:v>65</c:v>
                </c:pt>
                <c:pt idx="63">
                  <c:v>66</c:v>
                </c:pt>
                <c:pt idx="64">
                  <c:v>67</c:v>
                </c:pt>
                <c:pt idx="65">
                  <c:v>68</c:v>
                </c:pt>
                <c:pt idx="66">
                  <c:v>69</c:v>
                </c:pt>
                <c:pt idx="67">
                  <c:v>70</c:v>
                </c:pt>
                <c:pt idx="68">
                  <c:v>71</c:v>
                </c:pt>
                <c:pt idx="69">
                  <c:v>72</c:v>
                </c:pt>
                <c:pt idx="70">
                  <c:v>73</c:v>
                </c:pt>
                <c:pt idx="71">
                  <c:v>74</c:v>
                </c:pt>
                <c:pt idx="72">
                  <c:v>75</c:v>
                </c:pt>
                <c:pt idx="73">
                  <c:v>76</c:v>
                </c:pt>
              </c:numCache>
            </c:numRef>
          </c:cat>
          <c:val>
            <c:numRef>
              <c:f>Educ!$I$3:$I$76</c:f>
              <c:numCache>
                <c:formatCode>0</c:formatCode>
                <c:ptCount val="74"/>
                <c:pt idx="0">
                  <c:v>0</c:v>
                </c:pt>
                <c:pt idx="1">
                  <c:v>0</c:v>
                </c:pt>
                <c:pt idx="2">
                  <c:v>0</c:v>
                </c:pt>
                <c:pt idx="3">
                  <c:v>0</c:v>
                </c:pt>
                <c:pt idx="4">
                  <c:v>0</c:v>
                </c:pt>
                <c:pt idx="5">
                  <c:v>0</c:v>
                </c:pt>
                <c:pt idx="6">
                  <c:v>2.2599999999999998</c:v>
                </c:pt>
                <c:pt idx="7">
                  <c:v>11.01</c:v>
                </c:pt>
                <c:pt idx="8">
                  <c:v>14.44</c:v>
                </c:pt>
                <c:pt idx="9">
                  <c:v>25.09</c:v>
                </c:pt>
                <c:pt idx="10">
                  <c:v>30.26</c:v>
                </c:pt>
                <c:pt idx="11">
                  <c:v>43.38</c:v>
                </c:pt>
                <c:pt idx="12">
                  <c:v>26.05</c:v>
                </c:pt>
                <c:pt idx="13">
                  <c:v>20.37</c:v>
                </c:pt>
                <c:pt idx="14">
                  <c:v>12.7</c:v>
                </c:pt>
                <c:pt idx="15">
                  <c:v>19.18</c:v>
                </c:pt>
                <c:pt idx="16">
                  <c:v>16.489999999999998</c:v>
                </c:pt>
                <c:pt idx="17">
                  <c:v>13.77</c:v>
                </c:pt>
                <c:pt idx="18">
                  <c:v>9.52</c:v>
                </c:pt>
                <c:pt idx="19">
                  <c:v>8.33</c:v>
                </c:pt>
                <c:pt idx="20">
                  <c:v>11.76</c:v>
                </c:pt>
                <c:pt idx="21">
                  <c:v>12.31</c:v>
                </c:pt>
                <c:pt idx="22">
                  <c:v>10.78</c:v>
                </c:pt>
                <c:pt idx="23">
                  <c:v>15.38</c:v>
                </c:pt>
                <c:pt idx="24">
                  <c:v>14.61</c:v>
                </c:pt>
                <c:pt idx="25">
                  <c:v>18.18</c:v>
                </c:pt>
                <c:pt idx="26">
                  <c:v>16.670000000000002</c:v>
                </c:pt>
                <c:pt idx="27">
                  <c:v>11.45</c:v>
                </c:pt>
                <c:pt idx="28">
                  <c:v>18.920000000000002</c:v>
                </c:pt>
                <c:pt idx="29">
                  <c:v>11.9</c:v>
                </c:pt>
                <c:pt idx="30">
                  <c:v>12.5</c:v>
                </c:pt>
                <c:pt idx="31">
                  <c:v>6.67</c:v>
                </c:pt>
                <c:pt idx="32">
                  <c:v>15.34</c:v>
                </c:pt>
                <c:pt idx="33">
                  <c:v>14.29</c:v>
                </c:pt>
                <c:pt idx="34">
                  <c:v>13.73</c:v>
                </c:pt>
                <c:pt idx="35">
                  <c:v>15.38</c:v>
                </c:pt>
                <c:pt idx="36">
                  <c:v>16</c:v>
                </c:pt>
                <c:pt idx="37">
                  <c:v>18.97</c:v>
                </c:pt>
                <c:pt idx="38">
                  <c:v>11.11</c:v>
                </c:pt>
                <c:pt idx="39">
                  <c:v>8</c:v>
                </c:pt>
                <c:pt idx="40">
                  <c:v>22.22</c:v>
                </c:pt>
                <c:pt idx="41">
                  <c:v>27.27</c:v>
                </c:pt>
                <c:pt idx="42">
                  <c:v>20.77</c:v>
                </c:pt>
                <c:pt idx="43">
                  <c:v>14.81</c:v>
                </c:pt>
                <c:pt idx="44">
                  <c:v>27.27</c:v>
                </c:pt>
                <c:pt idx="45">
                  <c:v>15.38</c:v>
                </c:pt>
                <c:pt idx="46">
                  <c:v>0</c:v>
                </c:pt>
                <c:pt idx="47">
                  <c:v>20.75</c:v>
                </c:pt>
                <c:pt idx="48">
                  <c:v>20</c:v>
                </c:pt>
                <c:pt idx="49">
                  <c:v>27.27</c:v>
                </c:pt>
                <c:pt idx="50">
                  <c:v>53.33</c:v>
                </c:pt>
                <c:pt idx="51">
                  <c:v>15.38</c:v>
                </c:pt>
                <c:pt idx="52">
                  <c:v>28.85</c:v>
                </c:pt>
                <c:pt idx="53">
                  <c:v>25</c:v>
                </c:pt>
                <c:pt idx="54">
                  <c:v>25</c:v>
                </c:pt>
                <c:pt idx="55">
                  <c:v>16.670000000000002</c:v>
                </c:pt>
                <c:pt idx="56">
                  <c:v>18.18</c:v>
                </c:pt>
                <c:pt idx="57">
                  <c:v>13.73</c:v>
                </c:pt>
                <c:pt idx="58">
                  <c:v>0</c:v>
                </c:pt>
                <c:pt idx="59">
                  <c:v>13.33</c:v>
                </c:pt>
                <c:pt idx="60">
                  <c:v>0</c:v>
                </c:pt>
                <c:pt idx="61">
                  <c:v>22.22</c:v>
                </c:pt>
                <c:pt idx="62">
                  <c:v>16</c:v>
                </c:pt>
                <c:pt idx="63">
                  <c:v>14.29</c:v>
                </c:pt>
                <c:pt idx="64">
                  <c:v>0</c:v>
                </c:pt>
                <c:pt idx="65">
                  <c:v>0</c:v>
                </c:pt>
                <c:pt idx="66">
                  <c:v>0</c:v>
                </c:pt>
                <c:pt idx="67">
                  <c:v>4.55</c:v>
                </c:pt>
                <c:pt idx="68">
                  <c:v>0</c:v>
                </c:pt>
                <c:pt idx="69">
                  <c:v>0</c:v>
                </c:pt>
                <c:pt idx="70">
                  <c:v>0</c:v>
                </c:pt>
                <c:pt idx="71">
                  <c:v>10</c:v>
                </c:pt>
                <c:pt idx="72">
                  <c:v>20</c:v>
                </c:pt>
                <c:pt idx="73">
                  <c:v>50</c:v>
                </c:pt>
              </c:numCache>
            </c:numRef>
          </c:val>
          <c:extLst>
            <c:ext xmlns:c16="http://schemas.microsoft.com/office/drawing/2014/chart" uri="{C3380CC4-5D6E-409C-BE32-E72D297353CC}">
              <c16:uniqueId val="{00000001-0284-4CF5-99B2-BB956A465874}"/>
            </c:ext>
          </c:extLst>
        </c:ser>
        <c:ser>
          <c:idx val="2"/>
          <c:order val="2"/>
          <c:tx>
            <c:strRef>
              <c:f>Educ!$J$2</c:f>
              <c:strCache>
                <c:ptCount val="1"/>
                <c:pt idx="0">
                  <c:v>Sec</c:v>
                </c:pt>
              </c:strCache>
            </c:strRef>
          </c:tx>
          <c:spPr>
            <a:solidFill>
              <a:srgbClr val="7030A0"/>
            </a:solidFill>
            <a:ln>
              <a:noFill/>
            </a:ln>
            <a:effectLst/>
          </c:spPr>
          <c:invertIfNegative val="0"/>
          <c:cat>
            <c:numRef>
              <c:f>Educ!$A$3:$A$76</c:f>
              <c:numCache>
                <c:formatCode>General</c:formatCode>
                <c:ptCount val="74"/>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pt idx="38">
                  <c:v>41</c:v>
                </c:pt>
                <c:pt idx="39">
                  <c:v>42</c:v>
                </c:pt>
                <c:pt idx="40">
                  <c:v>43</c:v>
                </c:pt>
                <c:pt idx="41">
                  <c:v>44</c:v>
                </c:pt>
                <c:pt idx="42">
                  <c:v>45</c:v>
                </c:pt>
                <c:pt idx="43">
                  <c:v>46</c:v>
                </c:pt>
                <c:pt idx="44">
                  <c:v>47</c:v>
                </c:pt>
                <c:pt idx="45">
                  <c:v>48</c:v>
                </c:pt>
                <c:pt idx="46">
                  <c:v>49</c:v>
                </c:pt>
                <c:pt idx="47">
                  <c:v>50</c:v>
                </c:pt>
                <c:pt idx="48">
                  <c:v>51</c:v>
                </c:pt>
                <c:pt idx="49">
                  <c:v>52</c:v>
                </c:pt>
                <c:pt idx="50">
                  <c:v>53</c:v>
                </c:pt>
                <c:pt idx="51">
                  <c:v>54</c:v>
                </c:pt>
                <c:pt idx="52">
                  <c:v>55</c:v>
                </c:pt>
                <c:pt idx="53">
                  <c:v>56</c:v>
                </c:pt>
                <c:pt idx="54">
                  <c:v>57</c:v>
                </c:pt>
                <c:pt idx="55">
                  <c:v>58</c:v>
                </c:pt>
                <c:pt idx="56">
                  <c:v>59</c:v>
                </c:pt>
                <c:pt idx="57">
                  <c:v>60</c:v>
                </c:pt>
                <c:pt idx="58">
                  <c:v>61</c:v>
                </c:pt>
                <c:pt idx="59">
                  <c:v>62</c:v>
                </c:pt>
                <c:pt idx="60">
                  <c:v>63</c:v>
                </c:pt>
                <c:pt idx="61">
                  <c:v>64</c:v>
                </c:pt>
                <c:pt idx="62">
                  <c:v>65</c:v>
                </c:pt>
                <c:pt idx="63">
                  <c:v>66</c:v>
                </c:pt>
                <c:pt idx="64">
                  <c:v>67</c:v>
                </c:pt>
                <c:pt idx="65">
                  <c:v>68</c:v>
                </c:pt>
                <c:pt idx="66">
                  <c:v>69</c:v>
                </c:pt>
                <c:pt idx="67">
                  <c:v>70</c:v>
                </c:pt>
                <c:pt idx="68">
                  <c:v>71</c:v>
                </c:pt>
                <c:pt idx="69">
                  <c:v>72</c:v>
                </c:pt>
                <c:pt idx="70">
                  <c:v>73</c:v>
                </c:pt>
                <c:pt idx="71">
                  <c:v>74</c:v>
                </c:pt>
                <c:pt idx="72">
                  <c:v>75</c:v>
                </c:pt>
                <c:pt idx="73">
                  <c:v>76</c:v>
                </c:pt>
              </c:numCache>
            </c:numRef>
          </c:cat>
          <c:val>
            <c:numRef>
              <c:f>Educ!$J$3:$J$76</c:f>
              <c:numCache>
                <c:formatCode>0</c:formatCode>
                <c:ptCount val="74"/>
                <c:pt idx="0">
                  <c:v>0</c:v>
                </c:pt>
                <c:pt idx="1">
                  <c:v>0</c:v>
                </c:pt>
                <c:pt idx="2">
                  <c:v>0</c:v>
                </c:pt>
                <c:pt idx="3">
                  <c:v>0</c:v>
                </c:pt>
                <c:pt idx="4">
                  <c:v>0</c:v>
                </c:pt>
                <c:pt idx="5">
                  <c:v>0</c:v>
                </c:pt>
                <c:pt idx="6">
                  <c:v>0</c:v>
                </c:pt>
                <c:pt idx="7">
                  <c:v>0</c:v>
                </c:pt>
                <c:pt idx="8">
                  <c:v>0</c:v>
                </c:pt>
                <c:pt idx="9">
                  <c:v>2.12</c:v>
                </c:pt>
                <c:pt idx="10">
                  <c:v>5.26</c:v>
                </c:pt>
                <c:pt idx="11">
                  <c:v>11.87</c:v>
                </c:pt>
                <c:pt idx="12">
                  <c:v>26.05</c:v>
                </c:pt>
                <c:pt idx="13">
                  <c:v>41.98</c:v>
                </c:pt>
                <c:pt idx="14">
                  <c:v>49.21</c:v>
                </c:pt>
                <c:pt idx="15">
                  <c:v>49.77</c:v>
                </c:pt>
                <c:pt idx="16">
                  <c:v>60.82</c:v>
                </c:pt>
                <c:pt idx="17">
                  <c:v>46.96</c:v>
                </c:pt>
                <c:pt idx="18">
                  <c:v>69.84</c:v>
                </c:pt>
                <c:pt idx="19">
                  <c:v>43.75</c:v>
                </c:pt>
                <c:pt idx="20">
                  <c:v>50.59</c:v>
                </c:pt>
                <c:pt idx="21">
                  <c:v>55.38</c:v>
                </c:pt>
                <c:pt idx="22">
                  <c:v>33.19</c:v>
                </c:pt>
                <c:pt idx="23">
                  <c:v>41.54</c:v>
                </c:pt>
                <c:pt idx="24">
                  <c:v>35.96</c:v>
                </c:pt>
                <c:pt idx="25">
                  <c:v>40.4</c:v>
                </c:pt>
                <c:pt idx="26">
                  <c:v>42.86</c:v>
                </c:pt>
                <c:pt idx="27">
                  <c:v>32.6</c:v>
                </c:pt>
                <c:pt idx="28">
                  <c:v>29.73</c:v>
                </c:pt>
                <c:pt idx="29">
                  <c:v>51.19</c:v>
                </c:pt>
                <c:pt idx="30">
                  <c:v>34.380000000000003</c:v>
                </c:pt>
                <c:pt idx="31">
                  <c:v>40</c:v>
                </c:pt>
                <c:pt idx="32">
                  <c:v>28.57</c:v>
                </c:pt>
                <c:pt idx="33">
                  <c:v>40.479999999999997</c:v>
                </c:pt>
                <c:pt idx="34">
                  <c:v>29.41</c:v>
                </c:pt>
                <c:pt idx="35">
                  <c:v>34.619999999999997</c:v>
                </c:pt>
                <c:pt idx="36">
                  <c:v>36</c:v>
                </c:pt>
                <c:pt idx="37">
                  <c:v>28.74</c:v>
                </c:pt>
                <c:pt idx="38">
                  <c:v>27.78</c:v>
                </c:pt>
                <c:pt idx="39">
                  <c:v>32</c:v>
                </c:pt>
                <c:pt idx="40">
                  <c:v>22.22</c:v>
                </c:pt>
                <c:pt idx="41">
                  <c:v>36.36</c:v>
                </c:pt>
                <c:pt idx="42">
                  <c:v>18.46</c:v>
                </c:pt>
                <c:pt idx="43">
                  <c:v>33.33</c:v>
                </c:pt>
                <c:pt idx="44">
                  <c:v>27.27</c:v>
                </c:pt>
                <c:pt idx="45">
                  <c:v>23.08</c:v>
                </c:pt>
                <c:pt idx="46">
                  <c:v>71.430000000000007</c:v>
                </c:pt>
                <c:pt idx="47">
                  <c:v>18.87</c:v>
                </c:pt>
                <c:pt idx="48">
                  <c:v>13.33</c:v>
                </c:pt>
                <c:pt idx="49">
                  <c:v>27.27</c:v>
                </c:pt>
                <c:pt idx="50">
                  <c:v>6.67</c:v>
                </c:pt>
                <c:pt idx="51">
                  <c:v>30.77</c:v>
                </c:pt>
                <c:pt idx="52">
                  <c:v>23.08</c:v>
                </c:pt>
                <c:pt idx="53">
                  <c:v>18.75</c:v>
                </c:pt>
                <c:pt idx="54">
                  <c:v>8.33</c:v>
                </c:pt>
                <c:pt idx="55">
                  <c:v>8.33</c:v>
                </c:pt>
                <c:pt idx="56">
                  <c:v>18.18</c:v>
                </c:pt>
                <c:pt idx="57">
                  <c:v>17.649999999999999</c:v>
                </c:pt>
                <c:pt idx="58">
                  <c:v>0</c:v>
                </c:pt>
                <c:pt idx="59">
                  <c:v>20</c:v>
                </c:pt>
                <c:pt idx="60">
                  <c:v>0</c:v>
                </c:pt>
                <c:pt idx="61">
                  <c:v>33.33</c:v>
                </c:pt>
                <c:pt idx="62">
                  <c:v>16</c:v>
                </c:pt>
                <c:pt idx="63">
                  <c:v>14.29</c:v>
                </c:pt>
                <c:pt idx="64">
                  <c:v>0</c:v>
                </c:pt>
                <c:pt idx="65">
                  <c:v>30</c:v>
                </c:pt>
                <c:pt idx="66">
                  <c:v>0</c:v>
                </c:pt>
                <c:pt idx="67">
                  <c:v>18.18</c:v>
                </c:pt>
                <c:pt idx="68">
                  <c:v>33.33</c:v>
                </c:pt>
                <c:pt idx="69">
                  <c:v>50</c:v>
                </c:pt>
                <c:pt idx="70">
                  <c:v>0</c:v>
                </c:pt>
                <c:pt idx="71">
                  <c:v>0</c:v>
                </c:pt>
                <c:pt idx="72">
                  <c:v>10</c:v>
                </c:pt>
                <c:pt idx="73">
                  <c:v>25</c:v>
                </c:pt>
              </c:numCache>
            </c:numRef>
          </c:val>
          <c:extLst>
            <c:ext xmlns:c16="http://schemas.microsoft.com/office/drawing/2014/chart" uri="{C3380CC4-5D6E-409C-BE32-E72D297353CC}">
              <c16:uniqueId val="{00000002-0284-4CF5-99B2-BB956A465874}"/>
            </c:ext>
          </c:extLst>
        </c:ser>
        <c:ser>
          <c:idx val="3"/>
          <c:order val="3"/>
          <c:tx>
            <c:strRef>
              <c:f>Educ!$K$2</c:f>
              <c:strCache>
                <c:ptCount val="1"/>
                <c:pt idx="0">
                  <c:v>Ter</c:v>
                </c:pt>
              </c:strCache>
            </c:strRef>
          </c:tx>
          <c:spPr>
            <a:solidFill>
              <a:schemeClr val="accent1">
                <a:lumMod val="60000"/>
                <a:lumOff val="40000"/>
              </a:schemeClr>
            </a:solidFill>
            <a:ln>
              <a:noFill/>
            </a:ln>
            <a:effectLst/>
          </c:spPr>
          <c:invertIfNegative val="0"/>
          <c:cat>
            <c:numRef>
              <c:f>Educ!$A$3:$A$76</c:f>
              <c:numCache>
                <c:formatCode>General</c:formatCode>
                <c:ptCount val="74"/>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pt idx="38">
                  <c:v>41</c:v>
                </c:pt>
                <c:pt idx="39">
                  <c:v>42</c:v>
                </c:pt>
                <c:pt idx="40">
                  <c:v>43</c:v>
                </c:pt>
                <c:pt idx="41">
                  <c:v>44</c:v>
                </c:pt>
                <c:pt idx="42">
                  <c:v>45</c:v>
                </c:pt>
                <c:pt idx="43">
                  <c:v>46</c:v>
                </c:pt>
                <c:pt idx="44">
                  <c:v>47</c:v>
                </c:pt>
                <c:pt idx="45">
                  <c:v>48</c:v>
                </c:pt>
                <c:pt idx="46">
                  <c:v>49</c:v>
                </c:pt>
                <c:pt idx="47">
                  <c:v>50</c:v>
                </c:pt>
                <c:pt idx="48">
                  <c:v>51</c:v>
                </c:pt>
                <c:pt idx="49">
                  <c:v>52</c:v>
                </c:pt>
                <c:pt idx="50">
                  <c:v>53</c:v>
                </c:pt>
                <c:pt idx="51">
                  <c:v>54</c:v>
                </c:pt>
                <c:pt idx="52">
                  <c:v>55</c:v>
                </c:pt>
                <c:pt idx="53">
                  <c:v>56</c:v>
                </c:pt>
                <c:pt idx="54">
                  <c:v>57</c:v>
                </c:pt>
                <c:pt idx="55">
                  <c:v>58</c:v>
                </c:pt>
                <c:pt idx="56">
                  <c:v>59</c:v>
                </c:pt>
                <c:pt idx="57">
                  <c:v>60</c:v>
                </c:pt>
                <c:pt idx="58">
                  <c:v>61</c:v>
                </c:pt>
                <c:pt idx="59">
                  <c:v>62</c:v>
                </c:pt>
                <c:pt idx="60">
                  <c:v>63</c:v>
                </c:pt>
                <c:pt idx="61">
                  <c:v>64</c:v>
                </c:pt>
                <c:pt idx="62">
                  <c:v>65</c:v>
                </c:pt>
                <c:pt idx="63">
                  <c:v>66</c:v>
                </c:pt>
                <c:pt idx="64">
                  <c:v>67</c:v>
                </c:pt>
                <c:pt idx="65">
                  <c:v>68</c:v>
                </c:pt>
                <c:pt idx="66">
                  <c:v>69</c:v>
                </c:pt>
                <c:pt idx="67">
                  <c:v>70</c:v>
                </c:pt>
                <c:pt idx="68">
                  <c:v>71</c:v>
                </c:pt>
                <c:pt idx="69">
                  <c:v>72</c:v>
                </c:pt>
                <c:pt idx="70">
                  <c:v>73</c:v>
                </c:pt>
                <c:pt idx="71">
                  <c:v>74</c:v>
                </c:pt>
                <c:pt idx="72">
                  <c:v>75</c:v>
                </c:pt>
                <c:pt idx="73">
                  <c:v>76</c:v>
                </c:pt>
              </c:numCache>
            </c:numRef>
          </c:cat>
          <c:val>
            <c:numRef>
              <c:f>Educ!$K$3:$K$76</c:f>
              <c:numCache>
                <c:formatCode>0</c:formatCode>
                <c:ptCount val="74"/>
                <c:pt idx="0">
                  <c:v>0</c:v>
                </c:pt>
                <c:pt idx="1">
                  <c:v>0</c:v>
                </c:pt>
                <c:pt idx="2">
                  <c:v>0</c:v>
                </c:pt>
                <c:pt idx="3">
                  <c:v>0.42</c:v>
                </c:pt>
                <c:pt idx="4">
                  <c:v>0</c:v>
                </c:pt>
                <c:pt idx="5">
                  <c:v>0</c:v>
                </c:pt>
                <c:pt idx="6">
                  <c:v>0</c:v>
                </c:pt>
                <c:pt idx="7">
                  <c:v>0</c:v>
                </c:pt>
                <c:pt idx="8">
                  <c:v>0</c:v>
                </c:pt>
                <c:pt idx="9">
                  <c:v>0</c:v>
                </c:pt>
                <c:pt idx="10">
                  <c:v>0</c:v>
                </c:pt>
                <c:pt idx="11">
                  <c:v>0</c:v>
                </c:pt>
                <c:pt idx="12">
                  <c:v>0</c:v>
                </c:pt>
                <c:pt idx="13">
                  <c:v>0</c:v>
                </c:pt>
                <c:pt idx="14">
                  <c:v>0.53</c:v>
                </c:pt>
                <c:pt idx="15">
                  <c:v>0.46</c:v>
                </c:pt>
                <c:pt idx="16">
                  <c:v>2.06</c:v>
                </c:pt>
                <c:pt idx="17">
                  <c:v>4.45</c:v>
                </c:pt>
                <c:pt idx="18">
                  <c:v>6.35</c:v>
                </c:pt>
                <c:pt idx="19">
                  <c:v>14.58</c:v>
                </c:pt>
                <c:pt idx="20">
                  <c:v>8.24</c:v>
                </c:pt>
                <c:pt idx="21">
                  <c:v>13.85</c:v>
                </c:pt>
                <c:pt idx="22">
                  <c:v>11.21</c:v>
                </c:pt>
                <c:pt idx="23">
                  <c:v>13.85</c:v>
                </c:pt>
                <c:pt idx="24">
                  <c:v>8.99</c:v>
                </c:pt>
                <c:pt idx="25">
                  <c:v>10.1</c:v>
                </c:pt>
                <c:pt idx="26">
                  <c:v>19.05</c:v>
                </c:pt>
                <c:pt idx="27">
                  <c:v>10.57</c:v>
                </c:pt>
                <c:pt idx="28">
                  <c:v>29.73</c:v>
                </c:pt>
                <c:pt idx="29">
                  <c:v>16.670000000000002</c:v>
                </c:pt>
                <c:pt idx="30">
                  <c:v>34.380000000000003</c:v>
                </c:pt>
                <c:pt idx="31">
                  <c:v>26.67</c:v>
                </c:pt>
                <c:pt idx="32">
                  <c:v>6.35</c:v>
                </c:pt>
                <c:pt idx="33">
                  <c:v>14.29</c:v>
                </c:pt>
                <c:pt idx="34">
                  <c:v>11.76</c:v>
                </c:pt>
                <c:pt idx="35">
                  <c:v>17.309999999999999</c:v>
                </c:pt>
                <c:pt idx="36">
                  <c:v>20</c:v>
                </c:pt>
                <c:pt idx="37">
                  <c:v>9.1999999999999993</c:v>
                </c:pt>
                <c:pt idx="38">
                  <c:v>16.670000000000002</c:v>
                </c:pt>
                <c:pt idx="39">
                  <c:v>16</c:v>
                </c:pt>
                <c:pt idx="40">
                  <c:v>22.22</c:v>
                </c:pt>
                <c:pt idx="41">
                  <c:v>18.18</c:v>
                </c:pt>
                <c:pt idx="42">
                  <c:v>8.4600000000000009</c:v>
                </c:pt>
                <c:pt idx="43">
                  <c:v>25.93</c:v>
                </c:pt>
                <c:pt idx="44">
                  <c:v>4.55</c:v>
                </c:pt>
                <c:pt idx="45">
                  <c:v>23.08</c:v>
                </c:pt>
                <c:pt idx="46">
                  <c:v>0</c:v>
                </c:pt>
                <c:pt idx="47">
                  <c:v>6.6</c:v>
                </c:pt>
                <c:pt idx="48">
                  <c:v>26.67</c:v>
                </c:pt>
                <c:pt idx="49">
                  <c:v>15.15</c:v>
                </c:pt>
                <c:pt idx="50">
                  <c:v>13.33</c:v>
                </c:pt>
                <c:pt idx="51">
                  <c:v>30.77</c:v>
                </c:pt>
                <c:pt idx="52">
                  <c:v>1.92</c:v>
                </c:pt>
                <c:pt idx="53">
                  <c:v>18.75</c:v>
                </c:pt>
                <c:pt idx="54">
                  <c:v>33.33</c:v>
                </c:pt>
                <c:pt idx="55">
                  <c:v>16.670000000000002</c:v>
                </c:pt>
                <c:pt idx="56">
                  <c:v>18.18</c:v>
                </c:pt>
                <c:pt idx="57">
                  <c:v>15.69</c:v>
                </c:pt>
                <c:pt idx="58">
                  <c:v>0</c:v>
                </c:pt>
                <c:pt idx="59">
                  <c:v>33.33</c:v>
                </c:pt>
                <c:pt idx="60">
                  <c:v>55.56</c:v>
                </c:pt>
                <c:pt idx="61">
                  <c:v>0</c:v>
                </c:pt>
                <c:pt idx="62">
                  <c:v>4</c:v>
                </c:pt>
                <c:pt idx="63">
                  <c:v>0</c:v>
                </c:pt>
                <c:pt idx="64">
                  <c:v>16.670000000000002</c:v>
                </c:pt>
                <c:pt idx="65">
                  <c:v>10</c:v>
                </c:pt>
                <c:pt idx="66">
                  <c:v>0</c:v>
                </c:pt>
                <c:pt idx="67">
                  <c:v>18.18</c:v>
                </c:pt>
                <c:pt idx="68">
                  <c:v>0</c:v>
                </c:pt>
                <c:pt idx="69">
                  <c:v>0</c:v>
                </c:pt>
                <c:pt idx="70">
                  <c:v>0</c:v>
                </c:pt>
                <c:pt idx="71">
                  <c:v>0</c:v>
                </c:pt>
                <c:pt idx="72">
                  <c:v>0</c:v>
                </c:pt>
                <c:pt idx="73">
                  <c:v>0</c:v>
                </c:pt>
              </c:numCache>
            </c:numRef>
          </c:val>
          <c:extLst>
            <c:ext xmlns:c16="http://schemas.microsoft.com/office/drawing/2014/chart" uri="{C3380CC4-5D6E-409C-BE32-E72D297353CC}">
              <c16:uniqueId val="{00000003-0284-4CF5-99B2-BB956A465874}"/>
            </c:ext>
          </c:extLst>
        </c:ser>
        <c:dLbls>
          <c:showLegendKey val="0"/>
          <c:showVal val="0"/>
          <c:showCatName val="0"/>
          <c:showSerName val="0"/>
          <c:showPercent val="0"/>
          <c:showBubbleSize val="0"/>
        </c:dLbls>
        <c:gapWidth val="150"/>
        <c:overlap val="100"/>
        <c:axId val="1897521247"/>
        <c:axId val="1897526047"/>
      </c:barChart>
      <c:catAx>
        <c:axId val="1897521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NG"/>
          </a:p>
        </c:txPr>
        <c:crossAx val="1897526047"/>
        <c:crosses val="autoZero"/>
        <c:auto val="1"/>
        <c:lblAlgn val="ctr"/>
        <c:lblOffset val="100"/>
        <c:noMultiLvlLbl val="0"/>
      </c:catAx>
      <c:valAx>
        <c:axId val="189752604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NG"/>
          </a:p>
        </c:txPr>
        <c:crossAx val="18975212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N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3">
        <a:lumMod val="20000"/>
        <a:lumOff val="80000"/>
      </a:schemeClr>
    </a:solidFill>
    <a:ln>
      <a:noFill/>
    </a:ln>
    <a:effectLst/>
  </c:spPr>
  <c:txPr>
    <a:bodyPr/>
    <a:lstStyle/>
    <a:p>
      <a:pPr>
        <a:defRPr sz="900">
          <a:solidFill>
            <a:schemeClr val="tx1"/>
          </a:solidFill>
          <a:latin typeface="+mn-lt"/>
        </a:defRPr>
      </a:pPr>
      <a:endParaRPr lang="en-NG"/>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chemeClr val="tx1"/>
                </a:solidFill>
                <a:latin typeface="+mn-lt"/>
                <a:ea typeface="+mn-ea"/>
                <a:cs typeface="+mn-cs"/>
              </a:defRPr>
            </a:pPr>
            <a:r>
              <a:rPr lang="en-GB"/>
              <a:t>North West</a:t>
            </a:r>
          </a:p>
        </c:rich>
      </c:tx>
      <c:overlay val="0"/>
      <c:spPr>
        <a:noFill/>
        <a:ln>
          <a:noFill/>
        </a:ln>
        <a:effectLst/>
      </c:spPr>
      <c:txPr>
        <a:bodyPr rot="0" spcFirstLastPara="1" vertOverflow="ellipsis" vert="horz" wrap="square" anchor="ctr" anchorCtr="1"/>
        <a:lstStyle/>
        <a:p>
          <a:pPr>
            <a:defRPr sz="1080" b="0" i="0" u="none" strike="noStrike" kern="1200" spc="0" baseline="0">
              <a:solidFill>
                <a:schemeClr val="tx1"/>
              </a:solidFill>
              <a:latin typeface="+mn-lt"/>
              <a:ea typeface="+mn-ea"/>
              <a:cs typeface="+mn-cs"/>
            </a:defRPr>
          </a:pPr>
          <a:endParaRPr lang="en-NG"/>
        </a:p>
      </c:txPr>
    </c:title>
    <c:autoTitleDeleted val="0"/>
    <c:plotArea>
      <c:layout/>
      <c:barChart>
        <c:barDir val="col"/>
        <c:grouping val="percentStacked"/>
        <c:varyColors val="0"/>
        <c:ser>
          <c:idx val="0"/>
          <c:order val="0"/>
          <c:tx>
            <c:strRef>
              <c:f>Educ!$N$2</c:f>
              <c:strCache>
                <c:ptCount val="1"/>
                <c:pt idx="0">
                  <c:v>None</c:v>
                </c:pt>
              </c:strCache>
            </c:strRef>
          </c:tx>
          <c:spPr>
            <a:solidFill>
              <a:srgbClr val="FF0000"/>
            </a:solidFill>
            <a:ln>
              <a:noFill/>
            </a:ln>
            <a:effectLst/>
          </c:spPr>
          <c:invertIfNegative val="0"/>
          <c:cat>
            <c:numRef>
              <c:f>Educ!$A$3:$A$76</c:f>
              <c:numCache>
                <c:formatCode>General</c:formatCode>
                <c:ptCount val="74"/>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pt idx="38">
                  <c:v>41</c:v>
                </c:pt>
                <c:pt idx="39">
                  <c:v>42</c:v>
                </c:pt>
                <c:pt idx="40">
                  <c:v>43</c:v>
                </c:pt>
                <c:pt idx="41">
                  <c:v>44</c:v>
                </c:pt>
                <c:pt idx="42">
                  <c:v>45</c:v>
                </c:pt>
                <c:pt idx="43">
                  <c:v>46</c:v>
                </c:pt>
                <c:pt idx="44">
                  <c:v>47</c:v>
                </c:pt>
                <c:pt idx="45">
                  <c:v>48</c:v>
                </c:pt>
                <c:pt idx="46">
                  <c:v>49</c:v>
                </c:pt>
                <c:pt idx="47">
                  <c:v>50</c:v>
                </c:pt>
                <c:pt idx="48">
                  <c:v>51</c:v>
                </c:pt>
                <c:pt idx="49">
                  <c:v>52</c:v>
                </c:pt>
                <c:pt idx="50">
                  <c:v>53</c:v>
                </c:pt>
                <c:pt idx="51">
                  <c:v>54</c:v>
                </c:pt>
                <c:pt idx="52">
                  <c:v>55</c:v>
                </c:pt>
                <c:pt idx="53">
                  <c:v>56</c:v>
                </c:pt>
                <c:pt idx="54">
                  <c:v>57</c:v>
                </c:pt>
                <c:pt idx="55">
                  <c:v>58</c:v>
                </c:pt>
                <c:pt idx="56">
                  <c:v>59</c:v>
                </c:pt>
                <c:pt idx="57">
                  <c:v>60</c:v>
                </c:pt>
                <c:pt idx="58">
                  <c:v>61</c:v>
                </c:pt>
                <c:pt idx="59">
                  <c:v>62</c:v>
                </c:pt>
                <c:pt idx="60">
                  <c:v>63</c:v>
                </c:pt>
                <c:pt idx="61">
                  <c:v>64</c:v>
                </c:pt>
                <c:pt idx="62">
                  <c:v>65</c:v>
                </c:pt>
                <c:pt idx="63">
                  <c:v>66</c:v>
                </c:pt>
                <c:pt idx="64">
                  <c:v>67</c:v>
                </c:pt>
                <c:pt idx="65">
                  <c:v>68</c:v>
                </c:pt>
                <c:pt idx="66">
                  <c:v>69</c:v>
                </c:pt>
                <c:pt idx="67">
                  <c:v>70</c:v>
                </c:pt>
                <c:pt idx="68">
                  <c:v>71</c:v>
                </c:pt>
                <c:pt idx="69">
                  <c:v>72</c:v>
                </c:pt>
                <c:pt idx="70">
                  <c:v>73</c:v>
                </c:pt>
                <c:pt idx="71">
                  <c:v>74</c:v>
                </c:pt>
                <c:pt idx="72">
                  <c:v>75</c:v>
                </c:pt>
                <c:pt idx="73">
                  <c:v>76</c:v>
                </c:pt>
              </c:numCache>
            </c:numRef>
          </c:cat>
          <c:val>
            <c:numRef>
              <c:f>Educ!$N$3:$N$76</c:f>
              <c:numCache>
                <c:formatCode>0</c:formatCode>
                <c:ptCount val="74"/>
                <c:pt idx="0">
                  <c:v>100</c:v>
                </c:pt>
                <c:pt idx="1">
                  <c:v>100</c:v>
                </c:pt>
                <c:pt idx="2">
                  <c:v>100</c:v>
                </c:pt>
                <c:pt idx="3">
                  <c:v>100</c:v>
                </c:pt>
                <c:pt idx="4">
                  <c:v>100</c:v>
                </c:pt>
                <c:pt idx="5">
                  <c:v>99.57</c:v>
                </c:pt>
                <c:pt idx="6">
                  <c:v>99.61</c:v>
                </c:pt>
                <c:pt idx="7">
                  <c:v>96.03</c:v>
                </c:pt>
                <c:pt idx="8">
                  <c:v>86.93</c:v>
                </c:pt>
                <c:pt idx="9">
                  <c:v>74.02</c:v>
                </c:pt>
                <c:pt idx="10">
                  <c:v>59.87</c:v>
                </c:pt>
                <c:pt idx="11">
                  <c:v>44.4</c:v>
                </c:pt>
                <c:pt idx="12">
                  <c:v>40.21</c:v>
                </c:pt>
                <c:pt idx="13">
                  <c:v>31.16</c:v>
                </c:pt>
                <c:pt idx="14">
                  <c:v>28.72</c:v>
                </c:pt>
                <c:pt idx="15">
                  <c:v>29.12</c:v>
                </c:pt>
                <c:pt idx="16">
                  <c:v>22.43</c:v>
                </c:pt>
                <c:pt idx="17">
                  <c:v>46.56</c:v>
                </c:pt>
                <c:pt idx="18">
                  <c:v>38.46</c:v>
                </c:pt>
                <c:pt idx="19">
                  <c:v>41.54</c:v>
                </c:pt>
                <c:pt idx="20">
                  <c:v>32.17</c:v>
                </c:pt>
                <c:pt idx="21">
                  <c:v>41.38</c:v>
                </c:pt>
                <c:pt idx="22">
                  <c:v>52.56</c:v>
                </c:pt>
                <c:pt idx="23">
                  <c:v>43.01</c:v>
                </c:pt>
                <c:pt idx="24">
                  <c:v>51.24</c:v>
                </c:pt>
                <c:pt idx="25">
                  <c:v>54.48</c:v>
                </c:pt>
                <c:pt idx="26">
                  <c:v>37.04</c:v>
                </c:pt>
                <c:pt idx="27">
                  <c:v>55.33</c:v>
                </c:pt>
                <c:pt idx="28">
                  <c:v>38</c:v>
                </c:pt>
                <c:pt idx="29">
                  <c:v>49.58</c:v>
                </c:pt>
                <c:pt idx="30">
                  <c:v>49.23</c:v>
                </c:pt>
                <c:pt idx="31">
                  <c:v>50</c:v>
                </c:pt>
                <c:pt idx="32">
                  <c:v>61.25</c:v>
                </c:pt>
                <c:pt idx="33">
                  <c:v>45.9</c:v>
                </c:pt>
                <c:pt idx="34">
                  <c:v>48.31</c:v>
                </c:pt>
                <c:pt idx="35">
                  <c:v>55</c:v>
                </c:pt>
                <c:pt idx="36">
                  <c:v>53.66</c:v>
                </c:pt>
                <c:pt idx="37">
                  <c:v>66.510000000000005</c:v>
                </c:pt>
                <c:pt idx="38">
                  <c:v>61.54</c:v>
                </c:pt>
                <c:pt idx="39">
                  <c:v>61.64</c:v>
                </c:pt>
                <c:pt idx="40">
                  <c:v>64.099999999999994</c:v>
                </c:pt>
                <c:pt idx="41">
                  <c:v>45</c:v>
                </c:pt>
                <c:pt idx="42">
                  <c:v>61.76</c:v>
                </c:pt>
                <c:pt idx="43">
                  <c:v>59.26</c:v>
                </c:pt>
                <c:pt idx="44">
                  <c:v>54.55</c:v>
                </c:pt>
                <c:pt idx="45">
                  <c:v>60.53</c:v>
                </c:pt>
                <c:pt idx="46">
                  <c:v>56.52</c:v>
                </c:pt>
                <c:pt idx="47">
                  <c:v>73.11</c:v>
                </c:pt>
                <c:pt idx="48">
                  <c:v>67.650000000000006</c:v>
                </c:pt>
                <c:pt idx="49">
                  <c:v>64.44</c:v>
                </c:pt>
                <c:pt idx="50">
                  <c:v>65.709999999999994</c:v>
                </c:pt>
                <c:pt idx="51">
                  <c:v>63.64</c:v>
                </c:pt>
                <c:pt idx="52">
                  <c:v>60.55</c:v>
                </c:pt>
                <c:pt idx="53">
                  <c:v>40.909999999999997</c:v>
                </c:pt>
                <c:pt idx="54">
                  <c:v>42.86</c:v>
                </c:pt>
                <c:pt idx="55">
                  <c:v>74.069999999999993</c:v>
                </c:pt>
                <c:pt idx="56">
                  <c:v>55.56</c:v>
                </c:pt>
                <c:pt idx="57">
                  <c:v>71.62</c:v>
                </c:pt>
                <c:pt idx="58">
                  <c:v>77.78</c:v>
                </c:pt>
                <c:pt idx="59">
                  <c:v>87.5</c:v>
                </c:pt>
                <c:pt idx="60">
                  <c:v>75</c:v>
                </c:pt>
                <c:pt idx="61">
                  <c:v>71.430000000000007</c:v>
                </c:pt>
                <c:pt idx="62">
                  <c:v>87.5</c:v>
                </c:pt>
                <c:pt idx="63">
                  <c:v>100</c:v>
                </c:pt>
                <c:pt idx="64">
                  <c:v>72.22</c:v>
                </c:pt>
                <c:pt idx="65">
                  <c:v>84.62</c:v>
                </c:pt>
                <c:pt idx="66">
                  <c:v>75</c:v>
                </c:pt>
                <c:pt idx="67">
                  <c:v>87.5</c:v>
                </c:pt>
                <c:pt idx="68">
                  <c:v>100</c:v>
                </c:pt>
                <c:pt idx="69">
                  <c:v>92.31</c:v>
                </c:pt>
                <c:pt idx="70">
                  <c:v>85.71</c:v>
                </c:pt>
                <c:pt idx="71">
                  <c:v>100</c:v>
                </c:pt>
                <c:pt idx="72">
                  <c:v>80.95</c:v>
                </c:pt>
                <c:pt idx="73">
                  <c:v>83.33</c:v>
                </c:pt>
              </c:numCache>
            </c:numRef>
          </c:val>
          <c:extLst>
            <c:ext xmlns:c16="http://schemas.microsoft.com/office/drawing/2014/chart" uri="{C3380CC4-5D6E-409C-BE32-E72D297353CC}">
              <c16:uniqueId val="{00000000-04C2-47CB-B1FD-E366A58A50CF}"/>
            </c:ext>
          </c:extLst>
        </c:ser>
        <c:ser>
          <c:idx val="1"/>
          <c:order val="1"/>
          <c:tx>
            <c:strRef>
              <c:f>Educ!$O$2</c:f>
              <c:strCache>
                <c:ptCount val="1"/>
                <c:pt idx="0">
                  <c:v>Pry</c:v>
                </c:pt>
              </c:strCache>
            </c:strRef>
          </c:tx>
          <c:spPr>
            <a:solidFill>
              <a:srgbClr val="00B050"/>
            </a:solidFill>
            <a:ln>
              <a:noFill/>
            </a:ln>
            <a:effectLst/>
          </c:spPr>
          <c:invertIfNegative val="0"/>
          <c:cat>
            <c:numRef>
              <c:f>Educ!$A$3:$A$76</c:f>
              <c:numCache>
                <c:formatCode>General</c:formatCode>
                <c:ptCount val="74"/>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pt idx="38">
                  <c:v>41</c:v>
                </c:pt>
                <c:pt idx="39">
                  <c:v>42</c:v>
                </c:pt>
                <c:pt idx="40">
                  <c:v>43</c:v>
                </c:pt>
                <c:pt idx="41">
                  <c:v>44</c:v>
                </c:pt>
                <c:pt idx="42">
                  <c:v>45</c:v>
                </c:pt>
                <c:pt idx="43">
                  <c:v>46</c:v>
                </c:pt>
                <c:pt idx="44">
                  <c:v>47</c:v>
                </c:pt>
                <c:pt idx="45">
                  <c:v>48</c:v>
                </c:pt>
                <c:pt idx="46">
                  <c:v>49</c:v>
                </c:pt>
                <c:pt idx="47">
                  <c:v>50</c:v>
                </c:pt>
                <c:pt idx="48">
                  <c:v>51</c:v>
                </c:pt>
                <c:pt idx="49">
                  <c:v>52</c:v>
                </c:pt>
                <c:pt idx="50">
                  <c:v>53</c:v>
                </c:pt>
                <c:pt idx="51">
                  <c:v>54</c:v>
                </c:pt>
                <c:pt idx="52">
                  <c:v>55</c:v>
                </c:pt>
                <c:pt idx="53">
                  <c:v>56</c:v>
                </c:pt>
                <c:pt idx="54">
                  <c:v>57</c:v>
                </c:pt>
                <c:pt idx="55">
                  <c:v>58</c:v>
                </c:pt>
                <c:pt idx="56">
                  <c:v>59</c:v>
                </c:pt>
                <c:pt idx="57">
                  <c:v>60</c:v>
                </c:pt>
                <c:pt idx="58">
                  <c:v>61</c:v>
                </c:pt>
                <c:pt idx="59">
                  <c:v>62</c:v>
                </c:pt>
                <c:pt idx="60">
                  <c:v>63</c:v>
                </c:pt>
                <c:pt idx="61">
                  <c:v>64</c:v>
                </c:pt>
                <c:pt idx="62">
                  <c:v>65</c:v>
                </c:pt>
                <c:pt idx="63">
                  <c:v>66</c:v>
                </c:pt>
                <c:pt idx="64">
                  <c:v>67</c:v>
                </c:pt>
                <c:pt idx="65">
                  <c:v>68</c:v>
                </c:pt>
                <c:pt idx="66">
                  <c:v>69</c:v>
                </c:pt>
                <c:pt idx="67">
                  <c:v>70</c:v>
                </c:pt>
                <c:pt idx="68">
                  <c:v>71</c:v>
                </c:pt>
                <c:pt idx="69">
                  <c:v>72</c:v>
                </c:pt>
                <c:pt idx="70">
                  <c:v>73</c:v>
                </c:pt>
                <c:pt idx="71">
                  <c:v>74</c:v>
                </c:pt>
                <c:pt idx="72">
                  <c:v>75</c:v>
                </c:pt>
                <c:pt idx="73">
                  <c:v>76</c:v>
                </c:pt>
              </c:numCache>
            </c:numRef>
          </c:cat>
          <c:val>
            <c:numRef>
              <c:f>Educ!$O$3:$O$76</c:f>
              <c:numCache>
                <c:formatCode>0</c:formatCode>
                <c:ptCount val="74"/>
                <c:pt idx="0">
                  <c:v>0</c:v>
                </c:pt>
                <c:pt idx="1">
                  <c:v>0</c:v>
                </c:pt>
                <c:pt idx="2">
                  <c:v>0</c:v>
                </c:pt>
                <c:pt idx="3">
                  <c:v>0</c:v>
                </c:pt>
                <c:pt idx="4">
                  <c:v>0</c:v>
                </c:pt>
                <c:pt idx="5">
                  <c:v>0.43</c:v>
                </c:pt>
                <c:pt idx="6">
                  <c:v>0.39</c:v>
                </c:pt>
                <c:pt idx="7">
                  <c:v>3.97</c:v>
                </c:pt>
                <c:pt idx="8">
                  <c:v>13.07</c:v>
                </c:pt>
                <c:pt idx="9">
                  <c:v>24.3</c:v>
                </c:pt>
                <c:pt idx="10">
                  <c:v>35.53</c:v>
                </c:pt>
                <c:pt idx="11">
                  <c:v>41.31</c:v>
                </c:pt>
                <c:pt idx="12">
                  <c:v>37.46</c:v>
                </c:pt>
                <c:pt idx="13">
                  <c:v>28.64</c:v>
                </c:pt>
                <c:pt idx="14">
                  <c:v>18.97</c:v>
                </c:pt>
                <c:pt idx="15">
                  <c:v>18.010000000000002</c:v>
                </c:pt>
                <c:pt idx="16">
                  <c:v>11.21</c:v>
                </c:pt>
                <c:pt idx="17">
                  <c:v>12.95</c:v>
                </c:pt>
                <c:pt idx="18">
                  <c:v>9.89</c:v>
                </c:pt>
                <c:pt idx="19">
                  <c:v>10.26</c:v>
                </c:pt>
                <c:pt idx="20">
                  <c:v>15.65</c:v>
                </c:pt>
                <c:pt idx="21">
                  <c:v>10.34</c:v>
                </c:pt>
                <c:pt idx="22">
                  <c:v>13.14</c:v>
                </c:pt>
                <c:pt idx="23">
                  <c:v>12.9</c:v>
                </c:pt>
                <c:pt idx="24">
                  <c:v>13.22</c:v>
                </c:pt>
                <c:pt idx="25">
                  <c:v>11.72</c:v>
                </c:pt>
                <c:pt idx="26">
                  <c:v>14.81</c:v>
                </c:pt>
                <c:pt idx="27">
                  <c:v>12.71</c:v>
                </c:pt>
                <c:pt idx="28">
                  <c:v>14</c:v>
                </c:pt>
                <c:pt idx="29">
                  <c:v>12.61</c:v>
                </c:pt>
                <c:pt idx="30">
                  <c:v>20</c:v>
                </c:pt>
                <c:pt idx="31">
                  <c:v>7.5</c:v>
                </c:pt>
                <c:pt idx="32">
                  <c:v>11.76</c:v>
                </c:pt>
                <c:pt idx="33">
                  <c:v>16.39</c:v>
                </c:pt>
                <c:pt idx="34">
                  <c:v>11.24</c:v>
                </c:pt>
                <c:pt idx="35">
                  <c:v>8.75</c:v>
                </c:pt>
                <c:pt idx="36">
                  <c:v>7.32</c:v>
                </c:pt>
                <c:pt idx="37">
                  <c:v>11.32</c:v>
                </c:pt>
                <c:pt idx="38">
                  <c:v>15.38</c:v>
                </c:pt>
                <c:pt idx="39">
                  <c:v>13.7</c:v>
                </c:pt>
                <c:pt idx="40">
                  <c:v>7.69</c:v>
                </c:pt>
                <c:pt idx="41">
                  <c:v>10</c:v>
                </c:pt>
                <c:pt idx="42">
                  <c:v>11.18</c:v>
                </c:pt>
                <c:pt idx="43">
                  <c:v>22.22</c:v>
                </c:pt>
                <c:pt idx="44">
                  <c:v>9.09</c:v>
                </c:pt>
                <c:pt idx="45">
                  <c:v>7.89</c:v>
                </c:pt>
                <c:pt idx="46">
                  <c:v>8.6999999999999993</c:v>
                </c:pt>
                <c:pt idx="47">
                  <c:v>10.92</c:v>
                </c:pt>
                <c:pt idx="48">
                  <c:v>20.59</c:v>
                </c:pt>
                <c:pt idx="49">
                  <c:v>15.56</c:v>
                </c:pt>
                <c:pt idx="50">
                  <c:v>11.43</c:v>
                </c:pt>
                <c:pt idx="51">
                  <c:v>13.64</c:v>
                </c:pt>
                <c:pt idx="52">
                  <c:v>8.26</c:v>
                </c:pt>
                <c:pt idx="53">
                  <c:v>27.27</c:v>
                </c:pt>
                <c:pt idx="54">
                  <c:v>28.57</c:v>
                </c:pt>
                <c:pt idx="55">
                  <c:v>22.22</c:v>
                </c:pt>
                <c:pt idx="56">
                  <c:v>0</c:v>
                </c:pt>
                <c:pt idx="57">
                  <c:v>5.41</c:v>
                </c:pt>
                <c:pt idx="58">
                  <c:v>11.11</c:v>
                </c:pt>
                <c:pt idx="59">
                  <c:v>4.17</c:v>
                </c:pt>
                <c:pt idx="60">
                  <c:v>4.17</c:v>
                </c:pt>
                <c:pt idx="61">
                  <c:v>0</c:v>
                </c:pt>
                <c:pt idx="62">
                  <c:v>3.57</c:v>
                </c:pt>
                <c:pt idx="63">
                  <c:v>0</c:v>
                </c:pt>
                <c:pt idx="64">
                  <c:v>11.11</c:v>
                </c:pt>
                <c:pt idx="65">
                  <c:v>7.69</c:v>
                </c:pt>
                <c:pt idx="66">
                  <c:v>25</c:v>
                </c:pt>
                <c:pt idx="67">
                  <c:v>2.08</c:v>
                </c:pt>
                <c:pt idx="68">
                  <c:v>0</c:v>
                </c:pt>
                <c:pt idx="69">
                  <c:v>0</c:v>
                </c:pt>
                <c:pt idx="70">
                  <c:v>14.29</c:v>
                </c:pt>
                <c:pt idx="71">
                  <c:v>0</c:v>
                </c:pt>
                <c:pt idx="72">
                  <c:v>14.29</c:v>
                </c:pt>
                <c:pt idx="73">
                  <c:v>16.670000000000002</c:v>
                </c:pt>
              </c:numCache>
            </c:numRef>
          </c:val>
          <c:extLst>
            <c:ext xmlns:c16="http://schemas.microsoft.com/office/drawing/2014/chart" uri="{C3380CC4-5D6E-409C-BE32-E72D297353CC}">
              <c16:uniqueId val="{00000001-04C2-47CB-B1FD-E366A58A50CF}"/>
            </c:ext>
          </c:extLst>
        </c:ser>
        <c:ser>
          <c:idx val="2"/>
          <c:order val="2"/>
          <c:tx>
            <c:strRef>
              <c:f>Educ!$P$2</c:f>
              <c:strCache>
                <c:ptCount val="1"/>
                <c:pt idx="0">
                  <c:v>Sec</c:v>
                </c:pt>
              </c:strCache>
            </c:strRef>
          </c:tx>
          <c:spPr>
            <a:solidFill>
              <a:srgbClr val="7030A0"/>
            </a:solidFill>
            <a:ln>
              <a:noFill/>
            </a:ln>
            <a:effectLst/>
          </c:spPr>
          <c:invertIfNegative val="0"/>
          <c:cat>
            <c:numRef>
              <c:f>Educ!$A$3:$A$76</c:f>
              <c:numCache>
                <c:formatCode>General</c:formatCode>
                <c:ptCount val="74"/>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pt idx="38">
                  <c:v>41</c:v>
                </c:pt>
                <c:pt idx="39">
                  <c:v>42</c:v>
                </c:pt>
                <c:pt idx="40">
                  <c:v>43</c:v>
                </c:pt>
                <c:pt idx="41">
                  <c:v>44</c:v>
                </c:pt>
                <c:pt idx="42">
                  <c:v>45</c:v>
                </c:pt>
                <c:pt idx="43">
                  <c:v>46</c:v>
                </c:pt>
                <c:pt idx="44">
                  <c:v>47</c:v>
                </c:pt>
                <c:pt idx="45">
                  <c:v>48</c:v>
                </c:pt>
                <c:pt idx="46">
                  <c:v>49</c:v>
                </c:pt>
                <c:pt idx="47">
                  <c:v>50</c:v>
                </c:pt>
                <c:pt idx="48">
                  <c:v>51</c:v>
                </c:pt>
                <c:pt idx="49">
                  <c:v>52</c:v>
                </c:pt>
                <c:pt idx="50">
                  <c:v>53</c:v>
                </c:pt>
                <c:pt idx="51">
                  <c:v>54</c:v>
                </c:pt>
                <c:pt idx="52">
                  <c:v>55</c:v>
                </c:pt>
                <c:pt idx="53">
                  <c:v>56</c:v>
                </c:pt>
                <c:pt idx="54">
                  <c:v>57</c:v>
                </c:pt>
                <c:pt idx="55">
                  <c:v>58</c:v>
                </c:pt>
                <c:pt idx="56">
                  <c:v>59</c:v>
                </c:pt>
                <c:pt idx="57">
                  <c:v>60</c:v>
                </c:pt>
                <c:pt idx="58">
                  <c:v>61</c:v>
                </c:pt>
                <c:pt idx="59">
                  <c:v>62</c:v>
                </c:pt>
                <c:pt idx="60">
                  <c:v>63</c:v>
                </c:pt>
                <c:pt idx="61">
                  <c:v>64</c:v>
                </c:pt>
                <c:pt idx="62">
                  <c:v>65</c:v>
                </c:pt>
                <c:pt idx="63">
                  <c:v>66</c:v>
                </c:pt>
                <c:pt idx="64">
                  <c:v>67</c:v>
                </c:pt>
                <c:pt idx="65">
                  <c:v>68</c:v>
                </c:pt>
                <c:pt idx="66">
                  <c:v>69</c:v>
                </c:pt>
                <c:pt idx="67">
                  <c:v>70</c:v>
                </c:pt>
                <c:pt idx="68">
                  <c:v>71</c:v>
                </c:pt>
                <c:pt idx="69">
                  <c:v>72</c:v>
                </c:pt>
                <c:pt idx="70">
                  <c:v>73</c:v>
                </c:pt>
                <c:pt idx="71">
                  <c:v>74</c:v>
                </c:pt>
                <c:pt idx="72">
                  <c:v>75</c:v>
                </c:pt>
                <c:pt idx="73">
                  <c:v>76</c:v>
                </c:pt>
              </c:numCache>
            </c:numRef>
          </c:cat>
          <c:val>
            <c:numRef>
              <c:f>Educ!$P$3:$P$76</c:f>
              <c:numCache>
                <c:formatCode>0</c:formatCode>
                <c:ptCount val="74"/>
                <c:pt idx="0">
                  <c:v>0</c:v>
                </c:pt>
                <c:pt idx="1">
                  <c:v>0</c:v>
                </c:pt>
                <c:pt idx="2">
                  <c:v>0</c:v>
                </c:pt>
                <c:pt idx="3">
                  <c:v>0</c:v>
                </c:pt>
                <c:pt idx="4">
                  <c:v>0</c:v>
                </c:pt>
                <c:pt idx="5">
                  <c:v>0</c:v>
                </c:pt>
                <c:pt idx="6">
                  <c:v>0</c:v>
                </c:pt>
                <c:pt idx="7">
                  <c:v>0</c:v>
                </c:pt>
                <c:pt idx="8">
                  <c:v>0</c:v>
                </c:pt>
                <c:pt idx="9">
                  <c:v>1.68</c:v>
                </c:pt>
                <c:pt idx="10">
                  <c:v>4.6100000000000003</c:v>
                </c:pt>
                <c:pt idx="11">
                  <c:v>14.29</c:v>
                </c:pt>
                <c:pt idx="12">
                  <c:v>22.34</c:v>
                </c:pt>
                <c:pt idx="13">
                  <c:v>40.200000000000003</c:v>
                </c:pt>
                <c:pt idx="14">
                  <c:v>52.31</c:v>
                </c:pt>
                <c:pt idx="15">
                  <c:v>51.72</c:v>
                </c:pt>
                <c:pt idx="16">
                  <c:v>65.42</c:v>
                </c:pt>
                <c:pt idx="17">
                  <c:v>39.119999999999997</c:v>
                </c:pt>
                <c:pt idx="18">
                  <c:v>50.55</c:v>
                </c:pt>
                <c:pt idx="19">
                  <c:v>42.05</c:v>
                </c:pt>
                <c:pt idx="20">
                  <c:v>46.09</c:v>
                </c:pt>
                <c:pt idx="21">
                  <c:v>40.229999999999997</c:v>
                </c:pt>
                <c:pt idx="22">
                  <c:v>28.21</c:v>
                </c:pt>
                <c:pt idx="23">
                  <c:v>30.11</c:v>
                </c:pt>
                <c:pt idx="24">
                  <c:v>25.62</c:v>
                </c:pt>
                <c:pt idx="25">
                  <c:v>26.21</c:v>
                </c:pt>
                <c:pt idx="26">
                  <c:v>35.19</c:v>
                </c:pt>
                <c:pt idx="27">
                  <c:v>25.09</c:v>
                </c:pt>
                <c:pt idx="28">
                  <c:v>36</c:v>
                </c:pt>
                <c:pt idx="29">
                  <c:v>24.37</c:v>
                </c:pt>
                <c:pt idx="30">
                  <c:v>21.54</c:v>
                </c:pt>
                <c:pt idx="31">
                  <c:v>32.5</c:v>
                </c:pt>
                <c:pt idx="32">
                  <c:v>20.420000000000002</c:v>
                </c:pt>
                <c:pt idx="33">
                  <c:v>27.87</c:v>
                </c:pt>
                <c:pt idx="34">
                  <c:v>28.09</c:v>
                </c:pt>
                <c:pt idx="35">
                  <c:v>22.5</c:v>
                </c:pt>
                <c:pt idx="36">
                  <c:v>29.27</c:v>
                </c:pt>
                <c:pt idx="37">
                  <c:v>16.98</c:v>
                </c:pt>
                <c:pt idx="38">
                  <c:v>12.82</c:v>
                </c:pt>
                <c:pt idx="39">
                  <c:v>15.07</c:v>
                </c:pt>
                <c:pt idx="40">
                  <c:v>17.95</c:v>
                </c:pt>
                <c:pt idx="41">
                  <c:v>35</c:v>
                </c:pt>
                <c:pt idx="42">
                  <c:v>17.059999999999999</c:v>
                </c:pt>
                <c:pt idx="43">
                  <c:v>18.52</c:v>
                </c:pt>
                <c:pt idx="44">
                  <c:v>18.18</c:v>
                </c:pt>
                <c:pt idx="45">
                  <c:v>13.16</c:v>
                </c:pt>
                <c:pt idx="46">
                  <c:v>13.04</c:v>
                </c:pt>
                <c:pt idx="47">
                  <c:v>10.92</c:v>
                </c:pt>
                <c:pt idx="48">
                  <c:v>5.88</c:v>
                </c:pt>
                <c:pt idx="49">
                  <c:v>15.56</c:v>
                </c:pt>
                <c:pt idx="50">
                  <c:v>11.43</c:v>
                </c:pt>
                <c:pt idx="51">
                  <c:v>13.64</c:v>
                </c:pt>
                <c:pt idx="52">
                  <c:v>20.18</c:v>
                </c:pt>
                <c:pt idx="53">
                  <c:v>18.18</c:v>
                </c:pt>
                <c:pt idx="54">
                  <c:v>23.81</c:v>
                </c:pt>
                <c:pt idx="55">
                  <c:v>0</c:v>
                </c:pt>
                <c:pt idx="56">
                  <c:v>11.11</c:v>
                </c:pt>
                <c:pt idx="57">
                  <c:v>12.16</c:v>
                </c:pt>
                <c:pt idx="58">
                  <c:v>0</c:v>
                </c:pt>
                <c:pt idx="59">
                  <c:v>0</c:v>
                </c:pt>
                <c:pt idx="60">
                  <c:v>0</c:v>
                </c:pt>
                <c:pt idx="61">
                  <c:v>14.29</c:v>
                </c:pt>
                <c:pt idx="62">
                  <c:v>5.36</c:v>
                </c:pt>
                <c:pt idx="63">
                  <c:v>0</c:v>
                </c:pt>
                <c:pt idx="64">
                  <c:v>16.670000000000002</c:v>
                </c:pt>
                <c:pt idx="65">
                  <c:v>0</c:v>
                </c:pt>
                <c:pt idx="66">
                  <c:v>0</c:v>
                </c:pt>
                <c:pt idx="67">
                  <c:v>6.25</c:v>
                </c:pt>
                <c:pt idx="68">
                  <c:v>0</c:v>
                </c:pt>
                <c:pt idx="69">
                  <c:v>0</c:v>
                </c:pt>
                <c:pt idx="70">
                  <c:v>0</c:v>
                </c:pt>
                <c:pt idx="71">
                  <c:v>0</c:v>
                </c:pt>
                <c:pt idx="72">
                  <c:v>0</c:v>
                </c:pt>
                <c:pt idx="73">
                  <c:v>0</c:v>
                </c:pt>
              </c:numCache>
            </c:numRef>
          </c:val>
          <c:extLst>
            <c:ext xmlns:c16="http://schemas.microsoft.com/office/drawing/2014/chart" uri="{C3380CC4-5D6E-409C-BE32-E72D297353CC}">
              <c16:uniqueId val="{00000002-04C2-47CB-B1FD-E366A58A50CF}"/>
            </c:ext>
          </c:extLst>
        </c:ser>
        <c:ser>
          <c:idx val="3"/>
          <c:order val="3"/>
          <c:tx>
            <c:strRef>
              <c:f>Educ!$Q$2</c:f>
              <c:strCache>
                <c:ptCount val="1"/>
                <c:pt idx="0">
                  <c:v>Ter</c:v>
                </c:pt>
              </c:strCache>
            </c:strRef>
          </c:tx>
          <c:spPr>
            <a:solidFill>
              <a:schemeClr val="accent1">
                <a:lumMod val="60000"/>
                <a:lumOff val="40000"/>
              </a:schemeClr>
            </a:solidFill>
            <a:ln>
              <a:noFill/>
            </a:ln>
            <a:effectLst/>
          </c:spPr>
          <c:invertIfNegative val="0"/>
          <c:cat>
            <c:numRef>
              <c:f>Educ!$A$3:$A$76</c:f>
              <c:numCache>
                <c:formatCode>General</c:formatCode>
                <c:ptCount val="74"/>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pt idx="38">
                  <c:v>41</c:v>
                </c:pt>
                <c:pt idx="39">
                  <c:v>42</c:v>
                </c:pt>
                <c:pt idx="40">
                  <c:v>43</c:v>
                </c:pt>
                <c:pt idx="41">
                  <c:v>44</c:v>
                </c:pt>
                <c:pt idx="42">
                  <c:v>45</c:v>
                </c:pt>
                <c:pt idx="43">
                  <c:v>46</c:v>
                </c:pt>
                <c:pt idx="44">
                  <c:v>47</c:v>
                </c:pt>
                <c:pt idx="45">
                  <c:v>48</c:v>
                </c:pt>
                <c:pt idx="46">
                  <c:v>49</c:v>
                </c:pt>
                <c:pt idx="47">
                  <c:v>50</c:v>
                </c:pt>
                <c:pt idx="48">
                  <c:v>51</c:v>
                </c:pt>
                <c:pt idx="49">
                  <c:v>52</c:v>
                </c:pt>
                <c:pt idx="50">
                  <c:v>53</c:v>
                </c:pt>
                <c:pt idx="51">
                  <c:v>54</c:v>
                </c:pt>
                <c:pt idx="52">
                  <c:v>55</c:v>
                </c:pt>
                <c:pt idx="53">
                  <c:v>56</c:v>
                </c:pt>
                <c:pt idx="54">
                  <c:v>57</c:v>
                </c:pt>
                <c:pt idx="55">
                  <c:v>58</c:v>
                </c:pt>
                <c:pt idx="56">
                  <c:v>59</c:v>
                </c:pt>
                <c:pt idx="57">
                  <c:v>60</c:v>
                </c:pt>
                <c:pt idx="58">
                  <c:v>61</c:v>
                </c:pt>
                <c:pt idx="59">
                  <c:v>62</c:v>
                </c:pt>
                <c:pt idx="60">
                  <c:v>63</c:v>
                </c:pt>
                <c:pt idx="61">
                  <c:v>64</c:v>
                </c:pt>
                <c:pt idx="62">
                  <c:v>65</c:v>
                </c:pt>
                <c:pt idx="63">
                  <c:v>66</c:v>
                </c:pt>
                <c:pt idx="64">
                  <c:v>67</c:v>
                </c:pt>
                <c:pt idx="65">
                  <c:v>68</c:v>
                </c:pt>
                <c:pt idx="66">
                  <c:v>69</c:v>
                </c:pt>
                <c:pt idx="67">
                  <c:v>70</c:v>
                </c:pt>
                <c:pt idx="68">
                  <c:v>71</c:v>
                </c:pt>
                <c:pt idx="69">
                  <c:v>72</c:v>
                </c:pt>
                <c:pt idx="70">
                  <c:v>73</c:v>
                </c:pt>
                <c:pt idx="71">
                  <c:v>74</c:v>
                </c:pt>
                <c:pt idx="72">
                  <c:v>75</c:v>
                </c:pt>
                <c:pt idx="73">
                  <c:v>76</c:v>
                </c:pt>
              </c:numCache>
            </c:numRef>
          </c:cat>
          <c:val>
            <c:numRef>
              <c:f>Educ!$Q$3:$Q$76</c:f>
              <c:numCache>
                <c:formatCode>0</c:formatCode>
                <c:ptCount val="7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1.1499999999999999</c:v>
                </c:pt>
                <c:pt idx="16">
                  <c:v>0.93</c:v>
                </c:pt>
                <c:pt idx="17">
                  <c:v>1.38</c:v>
                </c:pt>
                <c:pt idx="18">
                  <c:v>1.1000000000000001</c:v>
                </c:pt>
                <c:pt idx="19">
                  <c:v>6.15</c:v>
                </c:pt>
                <c:pt idx="20">
                  <c:v>6.09</c:v>
                </c:pt>
                <c:pt idx="21">
                  <c:v>8.0500000000000007</c:v>
                </c:pt>
                <c:pt idx="22">
                  <c:v>6.09</c:v>
                </c:pt>
                <c:pt idx="23">
                  <c:v>13.98</c:v>
                </c:pt>
                <c:pt idx="24">
                  <c:v>9.92</c:v>
                </c:pt>
                <c:pt idx="25">
                  <c:v>7.59</c:v>
                </c:pt>
                <c:pt idx="26">
                  <c:v>12.96</c:v>
                </c:pt>
                <c:pt idx="27">
                  <c:v>6.87</c:v>
                </c:pt>
                <c:pt idx="28">
                  <c:v>12</c:v>
                </c:pt>
                <c:pt idx="29">
                  <c:v>13.45</c:v>
                </c:pt>
                <c:pt idx="30">
                  <c:v>9.23</c:v>
                </c:pt>
                <c:pt idx="31">
                  <c:v>10</c:v>
                </c:pt>
                <c:pt idx="32">
                  <c:v>6.57</c:v>
                </c:pt>
                <c:pt idx="33">
                  <c:v>9.84</c:v>
                </c:pt>
                <c:pt idx="34">
                  <c:v>12.36</c:v>
                </c:pt>
                <c:pt idx="35">
                  <c:v>13.75</c:v>
                </c:pt>
                <c:pt idx="36">
                  <c:v>9.76</c:v>
                </c:pt>
                <c:pt idx="37">
                  <c:v>5.19</c:v>
                </c:pt>
                <c:pt idx="38">
                  <c:v>10.26</c:v>
                </c:pt>
                <c:pt idx="39">
                  <c:v>9.59</c:v>
                </c:pt>
                <c:pt idx="40">
                  <c:v>10.26</c:v>
                </c:pt>
                <c:pt idx="41">
                  <c:v>10</c:v>
                </c:pt>
                <c:pt idx="42">
                  <c:v>10</c:v>
                </c:pt>
                <c:pt idx="43">
                  <c:v>0</c:v>
                </c:pt>
                <c:pt idx="44">
                  <c:v>18.18</c:v>
                </c:pt>
                <c:pt idx="45">
                  <c:v>18.420000000000002</c:v>
                </c:pt>
                <c:pt idx="46">
                  <c:v>21.74</c:v>
                </c:pt>
                <c:pt idx="47">
                  <c:v>5.04</c:v>
                </c:pt>
                <c:pt idx="48">
                  <c:v>5.88</c:v>
                </c:pt>
                <c:pt idx="49">
                  <c:v>4.4400000000000004</c:v>
                </c:pt>
                <c:pt idx="50">
                  <c:v>11.43</c:v>
                </c:pt>
                <c:pt idx="51">
                  <c:v>9.09</c:v>
                </c:pt>
                <c:pt idx="52">
                  <c:v>11.01</c:v>
                </c:pt>
                <c:pt idx="53">
                  <c:v>13.64</c:v>
                </c:pt>
                <c:pt idx="54">
                  <c:v>4.76</c:v>
                </c:pt>
                <c:pt idx="55">
                  <c:v>3.7</c:v>
                </c:pt>
                <c:pt idx="56">
                  <c:v>33.33</c:v>
                </c:pt>
                <c:pt idx="57">
                  <c:v>10.81</c:v>
                </c:pt>
                <c:pt idx="58">
                  <c:v>11.11</c:v>
                </c:pt>
                <c:pt idx="59">
                  <c:v>8.33</c:v>
                </c:pt>
                <c:pt idx="60">
                  <c:v>20.83</c:v>
                </c:pt>
                <c:pt idx="61">
                  <c:v>14.29</c:v>
                </c:pt>
                <c:pt idx="62">
                  <c:v>3.57</c:v>
                </c:pt>
                <c:pt idx="63">
                  <c:v>0</c:v>
                </c:pt>
                <c:pt idx="64">
                  <c:v>0</c:v>
                </c:pt>
                <c:pt idx="65">
                  <c:v>7.69</c:v>
                </c:pt>
                <c:pt idx="66">
                  <c:v>0</c:v>
                </c:pt>
                <c:pt idx="67">
                  <c:v>4.17</c:v>
                </c:pt>
                <c:pt idx="68">
                  <c:v>0</c:v>
                </c:pt>
                <c:pt idx="69">
                  <c:v>7.69</c:v>
                </c:pt>
                <c:pt idx="70">
                  <c:v>0</c:v>
                </c:pt>
                <c:pt idx="71">
                  <c:v>0</c:v>
                </c:pt>
                <c:pt idx="72">
                  <c:v>4.76</c:v>
                </c:pt>
                <c:pt idx="73">
                  <c:v>0</c:v>
                </c:pt>
              </c:numCache>
            </c:numRef>
          </c:val>
          <c:extLst>
            <c:ext xmlns:c16="http://schemas.microsoft.com/office/drawing/2014/chart" uri="{C3380CC4-5D6E-409C-BE32-E72D297353CC}">
              <c16:uniqueId val="{00000003-04C2-47CB-B1FD-E366A58A50CF}"/>
            </c:ext>
          </c:extLst>
        </c:ser>
        <c:dLbls>
          <c:showLegendKey val="0"/>
          <c:showVal val="0"/>
          <c:showCatName val="0"/>
          <c:showSerName val="0"/>
          <c:showPercent val="0"/>
          <c:showBubbleSize val="0"/>
        </c:dLbls>
        <c:gapWidth val="150"/>
        <c:overlap val="100"/>
        <c:axId val="1897521247"/>
        <c:axId val="1897526047"/>
      </c:barChart>
      <c:catAx>
        <c:axId val="1897521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NG"/>
          </a:p>
        </c:txPr>
        <c:crossAx val="1897526047"/>
        <c:crosses val="autoZero"/>
        <c:auto val="1"/>
        <c:lblAlgn val="ctr"/>
        <c:lblOffset val="100"/>
        <c:noMultiLvlLbl val="0"/>
      </c:catAx>
      <c:valAx>
        <c:axId val="189752604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NG"/>
          </a:p>
        </c:txPr>
        <c:crossAx val="18975212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N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3">
        <a:lumMod val="20000"/>
        <a:lumOff val="80000"/>
      </a:schemeClr>
    </a:solidFill>
    <a:ln>
      <a:noFill/>
    </a:ln>
    <a:effectLst/>
  </c:spPr>
  <c:txPr>
    <a:bodyPr/>
    <a:lstStyle/>
    <a:p>
      <a:pPr>
        <a:defRPr sz="900">
          <a:solidFill>
            <a:schemeClr val="tx1"/>
          </a:solidFill>
          <a:latin typeface="+mn-lt"/>
        </a:defRPr>
      </a:pPr>
      <a:endParaRPr lang="en-NG"/>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chemeClr val="tx1"/>
                </a:solidFill>
                <a:latin typeface="+mn-lt"/>
                <a:ea typeface="+mn-ea"/>
                <a:cs typeface="+mn-cs"/>
              </a:defRPr>
            </a:pPr>
            <a:r>
              <a:rPr lang="en-GB"/>
              <a:t>South West</a:t>
            </a:r>
          </a:p>
        </c:rich>
      </c:tx>
      <c:overlay val="0"/>
      <c:spPr>
        <a:noFill/>
        <a:ln>
          <a:noFill/>
        </a:ln>
        <a:effectLst/>
      </c:spPr>
      <c:txPr>
        <a:bodyPr rot="0" spcFirstLastPara="1" vertOverflow="ellipsis" vert="horz" wrap="square" anchor="ctr" anchorCtr="1"/>
        <a:lstStyle/>
        <a:p>
          <a:pPr>
            <a:defRPr sz="1080" b="0" i="0" u="none" strike="noStrike" kern="1200" spc="0" baseline="0">
              <a:solidFill>
                <a:schemeClr val="tx1"/>
              </a:solidFill>
              <a:latin typeface="+mn-lt"/>
              <a:ea typeface="+mn-ea"/>
              <a:cs typeface="+mn-cs"/>
            </a:defRPr>
          </a:pPr>
          <a:endParaRPr lang="en-NG"/>
        </a:p>
      </c:txPr>
    </c:title>
    <c:autoTitleDeleted val="0"/>
    <c:plotArea>
      <c:layout/>
      <c:barChart>
        <c:barDir val="col"/>
        <c:grouping val="percentStacked"/>
        <c:varyColors val="0"/>
        <c:ser>
          <c:idx val="0"/>
          <c:order val="0"/>
          <c:tx>
            <c:strRef>
              <c:f>Educ!$AF$2</c:f>
              <c:strCache>
                <c:ptCount val="1"/>
                <c:pt idx="0">
                  <c:v>None</c:v>
                </c:pt>
              </c:strCache>
            </c:strRef>
          </c:tx>
          <c:spPr>
            <a:solidFill>
              <a:srgbClr val="FF0000"/>
            </a:solidFill>
            <a:ln>
              <a:noFill/>
            </a:ln>
            <a:effectLst/>
          </c:spPr>
          <c:invertIfNegative val="0"/>
          <c:cat>
            <c:numRef>
              <c:f>Educ!$A$3:$A$76</c:f>
              <c:numCache>
                <c:formatCode>General</c:formatCode>
                <c:ptCount val="74"/>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pt idx="38">
                  <c:v>41</c:v>
                </c:pt>
                <c:pt idx="39">
                  <c:v>42</c:v>
                </c:pt>
                <c:pt idx="40">
                  <c:v>43</c:v>
                </c:pt>
                <c:pt idx="41">
                  <c:v>44</c:v>
                </c:pt>
                <c:pt idx="42">
                  <c:v>45</c:v>
                </c:pt>
                <c:pt idx="43">
                  <c:v>46</c:v>
                </c:pt>
                <c:pt idx="44">
                  <c:v>47</c:v>
                </c:pt>
                <c:pt idx="45">
                  <c:v>48</c:v>
                </c:pt>
                <c:pt idx="46">
                  <c:v>49</c:v>
                </c:pt>
                <c:pt idx="47">
                  <c:v>50</c:v>
                </c:pt>
                <c:pt idx="48">
                  <c:v>51</c:v>
                </c:pt>
                <c:pt idx="49">
                  <c:v>52</c:v>
                </c:pt>
                <c:pt idx="50">
                  <c:v>53</c:v>
                </c:pt>
                <c:pt idx="51">
                  <c:v>54</c:v>
                </c:pt>
                <c:pt idx="52">
                  <c:v>55</c:v>
                </c:pt>
                <c:pt idx="53">
                  <c:v>56</c:v>
                </c:pt>
                <c:pt idx="54">
                  <c:v>57</c:v>
                </c:pt>
                <c:pt idx="55">
                  <c:v>58</c:v>
                </c:pt>
                <c:pt idx="56">
                  <c:v>59</c:v>
                </c:pt>
                <c:pt idx="57">
                  <c:v>60</c:v>
                </c:pt>
                <c:pt idx="58">
                  <c:v>61</c:v>
                </c:pt>
                <c:pt idx="59">
                  <c:v>62</c:v>
                </c:pt>
                <c:pt idx="60">
                  <c:v>63</c:v>
                </c:pt>
                <c:pt idx="61">
                  <c:v>64</c:v>
                </c:pt>
                <c:pt idx="62">
                  <c:v>65</c:v>
                </c:pt>
                <c:pt idx="63">
                  <c:v>66</c:v>
                </c:pt>
                <c:pt idx="64">
                  <c:v>67</c:v>
                </c:pt>
                <c:pt idx="65">
                  <c:v>68</c:v>
                </c:pt>
                <c:pt idx="66">
                  <c:v>69</c:v>
                </c:pt>
                <c:pt idx="67">
                  <c:v>70</c:v>
                </c:pt>
                <c:pt idx="68">
                  <c:v>71</c:v>
                </c:pt>
                <c:pt idx="69">
                  <c:v>72</c:v>
                </c:pt>
                <c:pt idx="70">
                  <c:v>73</c:v>
                </c:pt>
                <c:pt idx="71">
                  <c:v>74</c:v>
                </c:pt>
                <c:pt idx="72">
                  <c:v>75</c:v>
                </c:pt>
                <c:pt idx="73">
                  <c:v>76</c:v>
                </c:pt>
              </c:numCache>
            </c:numRef>
          </c:cat>
          <c:val>
            <c:numRef>
              <c:f>Educ!$AF$3:$AF$76</c:f>
              <c:numCache>
                <c:formatCode>0</c:formatCode>
                <c:ptCount val="74"/>
                <c:pt idx="0">
                  <c:v>100</c:v>
                </c:pt>
                <c:pt idx="1">
                  <c:v>100</c:v>
                </c:pt>
                <c:pt idx="2">
                  <c:v>100</c:v>
                </c:pt>
                <c:pt idx="3">
                  <c:v>100</c:v>
                </c:pt>
                <c:pt idx="4">
                  <c:v>100</c:v>
                </c:pt>
                <c:pt idx="5">
                  <c:v>98.73</c:v>
                </c:pt>
                <c:pt idx="6">
                  <c:v>96.4</c:v>
                </c:pt>
                <c:pt idx="7">
                  <c:v>70.16</c:v>
                </c:pt>
                <c:pt idx="8">
                  <c:v>51.94</c:v>
                </c:pt>
                <c:pt idx="9">
                  <c:v>29.48</c:v>
                </c:pt>
                <c:pt idx="10">
                  <c:v>12.33</c:v>
                </c:pt>
                <c:pt idx="11">
                  <c:v>5</c:v>
                </c:pt>
                <c:pt idx="12">
                  <c:v>2.92</c:v>
                </c:pt>
                <c:pt idx="13">
                  <c:v>3.82</c:v>
                </c:pt>
                <c:pt idx="14">
                  <c:v>2.59</c:v>
                </c:pt>
                <c:pt idx="15">
                  <c:v>0.7</c:v>
                </c:pt>
                <c:pt idx="16">
                  <c:v>0</c:v>
                </c:pt>
                <c:pt idx="17">
                  <c:v>0</c:v>
                </c:pt>
                <c:pt idx="18">
                  <c:v>1.49</c:v>
                </c:pt>
                <c:pt idx="19">
                  <c:v>0</c:v>
                </c:pt>
                <c:pt idx="20">
                  <c:v>1.19</c:v>
                </c:pt>
                <c:pt idx="21">
                  <c:v>0</c:v>
                </c:pt>
                <c:pt idx="22">
                  <c:v>1.08</c:v>
                </c:pt>
                <c:pt idx="23">
                  <c:v>0</c:v>
                </c:pt>
                <c:pt idx="24">
                  <c:v>1.43</c:v>
                </c:pt>
                <c:pt idx="25">
                  <c:v>0</c:v>
                </c:pt>
                <c:pt idx="26">
                  <c:v>1.96</c:v>
                </c:pt>
                <c:pt idx="27">
                  <c:v>3.37</c:v>
                </c:pt>
                <c:pt idx="28">
                  <c:v>2.33</c:v>
                </c:pt>
                <c:pt idx="29">
                  <c:v>4.4000000000000004</c:v>
                </c:pt>
                <c:pt idx="30">
                  <c:v>2.33</c:v>
                </c:pt>
                <c:pt idx="31">
                  <c:v>0</c:v>
                </c:pt>
                <c:pt idx="32">
                  <c:v>3.97</c:v>
                </c:pt>
                <c:pt idx="33">
                  <c:v>0</c:v>
                </c:pt>
                <c:pt idx="34">
                  <c:v>2.08</c:v>
                </c:pt>
                <c:pt idx="35">
                  <c:v>2.78</c:v>
                </c:pt>
                <c:pt idx="36">
                  <c:v>2</c:v>
                </c:pt>
                <c:pt idx="37">
                  <c:v>2.54</c:v>
                </c:pt>
                <c:pt idx="38">
                  <c:v>0</c:v>
                </c:pt>
                <c:pt idx="39">
                  <c:v>3.57</c:v>
                </c:pt>
                <c:pt idx="40">
                  <c:v>0</c:v>
                </c:pt>
                <c:pt idx="41">
                  <c:v>3.03</c:v>
                </c:pt>
                <c:pt idx="42">
                  <c:v>7.26</c:v>
                </c:pt>
                <c:pt idx="43">
                  <c:v>0</c:v>
                </c:pt>
                <c:pt idx="44">
                  <c:v>1.96</c:v>
                </c:pt>
                <c:pt idx="45">
                  <c:v>0</c:v>
                </c:pt>
                <c:pt idx="46">
                  <c:v>3.33</c:v>
                </c:pt>
                <c:pt idx="47">
                  <c:v>5.49</c:v>
                </c:pt>
                <c:pt idx="48">
                  <c:v>0</c:v>
                </c:pt>
                <c:pt idx="49">
                  <c:v>12.5</c:v>
                </c:pt>
                <c:pt idx="50">
                  <c:v>5.56</c:v>
                </c:pt>
                <c:pt idx="51">
                  <c:v>3.33</c:v>
                </c:pt>
                <c:pt idx="52">
                  <c:v>0</c:v>
                </c:pt>
                <c:pt idx="53">
                  <c:v>0</c:v>
                </c:pt>
                <c:pt idx="54">
                  <c:v>4</c:v>
                </c:pt>
                <c:pt idx="55">
                  <c:v>3.33</c:v>
                </c:pt>
                <c:pt idx="56">
                  <c:v>5.88</c:v>
                </c:pt>
                <c:pt idx="57">
                  <c:v>17.5</c:v>
                </c:pt>
                <c:pt idx="58">
                  <c:v>20</c:v>
                </c:pt>
                <c:pt idx="59">
                  <c:v>13.33</c:v>
                </c:pt>
                <c:pt idx="60">
                  <c:v>25</c:v>
                </c:pt>
                <c:pt idx="61">
                  <c:v>0</c:v>
                </c:pt>
                <c:pt idx="62">
                  <c:v>21.95</c:v>
                </c:pt>
                <c:pt idx="63">
                  <c:v>18.18</c:v>
                </c:pt>
                <c:pt idx="64">
                  <c:v>25</c:v>
                </c:pt>
                <c:pt idx="65">
                  <c:v>0</c:v>
                </c:pt>
                <c:pt idx="66">
                  <c:v>0</c:v>
                </c:pt>
                <c:pt idx="67">
                  <c:v>11.11</c:v>
                </c:pt>
                <c:pt idx="68">
                  <c:v>10</c:v>
                </c:pt>
                <c:pt idx="69">
                  <c:v>21.43</c:v>
                </c:pt>
                <c:pt idx="70">
                  <c:v>11.11</c:v>
                </c:pt>
                <c:pt idx="71">
                  <c:v>20</c:v>
                </c:pt>
                <c:pt idx="72">
                  <c:v>18.75</c:v>
                </c:pt>
                <c:pt idx="73">
                  <c:v>0</c:v>
                </c:pt>
              </c:numCache>
            </c:numRef>
          </c:val>
          <c:extLst>
            <c:ext xmlns:c16="http://schemas.microsoft.com/office/drawing/2014/chart" uri="{C3380CC4-5D6E-409C-BE32-E72D297353CC}">
              <c16:uniqueId val="{00000000-1F22-4F80-809D-7F1E02B1434D}"/>
            </c:ext>
          </c:extLst>
        </c:ser>
        <c:ser>
          <c:idx val="1"/>
          <c:order val="1"/>
          <c:tx>
            <c:strRef>
              <c:f>Educ!$AG$2</c:f>
              <c:strCache>
                <c:ptCount val="1"/>
                <c:pt idx="0">
                  <c:v>Pry</c:v>
                </c:pt>
              </c:strCache>
            </c:strRef>
          </c:tx>
          <c:spPr>
            <a:solidFill>
              <a:srgbClr val="00B050"/>
            </a:solidFill>
            <a:ln>
              <a:noFill/>
            </a:ln>
            <a:effectLst/>
          </c:spPr>
          <c:invertIfNegative val="0"/>
          <c:cat>
            <c:numRef>
              <c:f>Educ!$A$3:$A$76</c:f>
              <c:numCache>
                <c:formatCode>General</c:formatCode>
                <c:ptCount val="74"/>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pt idx="38">
                  <c:v>41</c:v>
                </c:pt>
                <c:pt idx="39">
                  <c:v>42</c:v>
                </c:pt>
                <c:pt idx="40">
                  <c:v>43</c:v>
                </c:pt>
                <c:pt idx="41">
                  <c:v>44</c:v>
                </c:pt>
                <c:pt idx="42">
                  <c:v>45</c:v>
                </c:pt>
                <c:pt idx="43">
                  <c:v>46</c:v>
                </c:pt>
                <c:pt idx="44">
                  <c:v>47</c:v>
                </c:pt>
                <c:pt idx="45">
                  <c:v>48</c:v>
                </c:pt>
                <c:pt idx="46">
                  <c:v>49</c:v>
                </c:pt>
                <c:pt idx="47">
                  <c:v>50</c:v>
                </c:pt>
                <c:pt idx="48">
                  <c:v>51</c:v>
                </c:pt>
                <c:pt idx="49">
                  <c:v>52</c:v>
                </c:pt>
                <c:pt idx="50">
                  <c:v>53</c:v>
                </c:pt>
                <c:pt idx="51">
                  <c:v>54</c:v>
                </c:pt>
                <c:pt idx="52">
                  <c:v>55</c:v>
                </c:pt>
                <c:pt idx="53">
                  <c:v>56</c:v>
                </c:pt>
                <c:pt idx="54">
                  <c:v>57</c:v>
                </c:pt>
                <c:pt idx="55">
                  <c:v>58</c:v>
                </c:pt>
                <c:pt idx="56">
                  <c:v>59</c:v>
                </c:pt>
                <c:pt idx="57">
                  <c:v>60</c:v>
                </c:pt>
                <c:pt idx="58">
                  <c:v>61</c:v>
                </c:pt>
                <c:pt idx="59">
                  <c:v>62</c:v>
                </c:pt>
                <c:pt idx="60">
                  <c:v>63</c:v>
                </c:pt>
                <c:pt idx="61">
                  <c:v>64</c:v>
                </c:pt>
                <c:pt idx="62">
                  <c:v>65</c:v>
                </c:pt>
                <c:pt idx="63">
                  <c:v>66</c:v>
                </c:pt>
                <c:pt idx="64">
                  <c:v>67</c:v>
                </c:pt>
                <c:pt idx="65">
                  <c:v>68</c:v>
                </c:pt>
                <c:pt idx="66">
                  <c:v>69</c:v>
                </c:pt>
                <c:pt idx="67">
                  <c:v>70</c:v>
                </c:pt>
                <c:pt idx="68">
                  <c:v>71</c:v>
                </c:pt>
                <c:pt idx="69">
                  <c:v>72</c:v>
                </c:pt>
                <c:pt idx="70">
                  <c:v>73</c:v>
                </c:pt>
                <c:pt idx="71">
                  <c:v>74</c:v>
                </c:pt>
                <c:pt idx="72">
                  <c:v>75</c:v>
                </c:pt>
                <c:pt idx="73">
                  <c:v>76</c:v>
                </c:pt>
              </c:numCache>
            </c:numRef>
          </c:cat>
          <c:val>
            <c:numRef>
              <c:f>Educ!$AG$3:$AG$76</c:f>
              <c:numCache>
                <c:formatCode>0</c:formatCode>
                <c:ptCount val="74"/>
                <c:pt idx="0">
                  <c:v>0</c:v>
                </c:pt>
                <c:pt idx="1">
                  <c:v>0</c:v>
                </c:pt>
                <c:pt idx="2">
                  <c:v>0</c:v>
                </c:pt>
                <c:pt idx="3">
                  <c:v>0</c:v>
                </c:pt>
                <c:pt idx="4">
                  <c:v>0</c:v>
                </c:pt>
                <c:pt idx="5">
                  <c:v>1.27</c:v>
                </c:pt>
                <c:pt idx="6">
                  <c:v>3.6</c:v>
                </c:pt>
                <c:pt idx="7">
                  <c:v>29.84</c:v>
                </c:pt>
                <c:pt idx="8">
                  <c:v>48.06</c:v>
                </c:pt>
                <c:pt idx="9">
                  <c:v>64.16</c:v>
                </c:pt>
                <c:pt idx="10">
                  <c:v>67.81</c:v>
                </c:pt>
                <c:pt idx="11">
                  <c:v>54.29</c:v>
                </c:pt>
                <c:pt idx="12">
                  <c:v>30.41</c:v>
                </c:pt>
                <c:pt idx="13">
                  <c:v>12.98</c:v>
                </c:pt>
                <c:pt idx="14">
                  <c:v>8.6199999999999992</c:v>
                </c:pt>
                <c:pt idx="15">
                  <c:v>5.63</c:v>
                </c:pt>
                <c:pt idx="16">
                  <c:v>4.72</c:v>
                </c:pt>
                <c:pt idx="17">
                  <c:v>9.6300000000000008</c:v>
                </c:pt>
                <c:pt idx="18">
                  <c:v>4.4800000000000004</c:v>
                </c:pt>
                <c:pt idx="19">
                  <c:v>7.08</c:v>
                </c:pt>
                <c:pt idx="20">
                  <c:v>4.76</c:v>
                </c:pt>
                <c:pt idx="21">
                  <c:v>6.49</c:v>
                </c:pt>
                <c:pt idx="22">
                  <c:v>8.6</c:v>
                </c:pt>
                <c:pt idx="23">
                  <c:v>13.33</c:v>
                </c:pt>
                <c:pt idx="24">
                  <c:v>2.86</c:v>
                </c:pt>
                <c:pt idx="25">
                  <c:v>12.96</c:v>
                </c:pt>
                <c:pt idx="26">
                  <c:v>15.69</c:v>
                </c:pt>
                <c:pt idx="27">
                  <c:v>16.850000000000001</c:v>
                </c:pt>
                <c:pt idx="28">
                  <c:v>13.95</c:v>
                </c:pt>
                <c:pt idx="29">
                  <c:v>16.48</c:v>
                </c:pt>
                <c:pt idx="30">
                  <c:v>6.98</c:v>
                </c:pt>
                <c:pt idx="31">
                  <c:v>4.76</c:v>
                </c:pt>
                <c:pt idx="32">
                  <c:v>15.08</c:v>
                </c:pt>
                <c:pt idx="33">
                  <c:v>7.14</c:v>
                </c:pt>
                <c:pt idx="34">
                  <c:v>4.17</c:v>
                </c:pt>
                <c:pt idx="35">
                  <c:v>19.440000000000001</c:v>
                </c:pt>
                <c:pt idx="36">
                  <c:v>12</c:v>
                </c:pt>
                <c:pt idx="37">
                  <c:v>22.03</c:v>
                </c:pt>
                <c:pt idx="38">
                  <c:v>18.37</c:v>
                </c:pt>
                <c:pt idx="39">
                  <c:v>17.86</c:v>
                </c:pt>
                <c:pt idx="40">
                  <c:v>29.41</c:v>
                </c:pt>
                <c:pt idx="41">
                  <c:v>12.12</c:v>
                </c:pt>
                <c:pt idx="42">
                  <c:v>20.16</c:v>
                </c:pt>
                <c:pt idx="43">
                  <c:v>15</c:v>
                </c:pt>
                <c:pt idx="44">
                  <c:v>31.37</c:v>
                </c:pt>
                <c:pt idx="45">
                  <c:v>26.92</c:v>
                </c:pt>
                <c:pt idx="46">
                  <c:v>30</c:v>
                </c:pt>
                <c:pt idx="47">
                  <c:v>34.07</c:v>
                </c:pt>
                <c:pt idx="48">
                  <c:v>11.76</c:v>
                </c:pt>
                <c:pt idx="49">
                  <c:v>25</c:v>
                </c:pt>
                <c:pt idx="50">
                  <c:v>22.22</c:v>
                </c:pt>
                <c:pt idx="51">
                  <c:v>26.67</c:v>
                </c:pt>
                <c:pt idx="52">
                  <c:v>15.38</c:v>
                </c:pt>
                <c:pt idx="53">
                  <c:v>25.81</c:v>
                </c:pt>
                <c:pt idx="54">
                  <c:v>40</c:v>
                </c:pt>
                <c:pt idx="55">
                  <c:v>33.33</c:v>
                </c:pt>
                <c:pt idx="56">
                  <c:v>17.649999999999999</c:v>
                </c:pt>
                <c:pt idx="57">
                  <c:v>35</c:v>
                </c:pt>
                <c:pt idx="58">
                  <c:v>20</c:v>
                </c:pt>
                <c:pt idx="59">
                  <c:v>46.67</c:v>
                </c:pt>
                <c:pt idx="60">
                  <c:v>25</c:v>
                </c:pt>
                <c:pt idx="61">
                  <c:v>38.89</c:v>
                </c:pt>
                <c:pt idx="62">
                  <c:v>39.020000000000003</c:v>
                </c:pt>
                <c:pt idx="63">
                  <c:v>36.36</c:v>
                </c:pt>
                <c:pt idx="64">
                  <c:v>37.5</c:v>
                </c:pt>
                <c:pt idx="65">
                  <c:v>62.5</c:v>
                </c:pt>
                <c:pt idx="66">
                  <c:v>50</c:v>
                </c:pt>
                <c:pt idx="67">
                  <c:v>62.96</c:v>
                </c:pt>
                <c:pt idx="68">
                  <c:v>40</c:v>
                </c:pt>
                <c:pt idx="69">
                  <c:v>35.71</c:v>
                </c:pt>
                <c:pt idx="70">
                  <c:v>55.56</c:v>
                </c:pt>
                <c:pt idx="71">
                  <c:v>30</c:v>
                </c:pt>
                <c:pt idx="72">
                  <c:v>43.75</c:v>
                </c:pt>
                <c:pt idx="73">
                  <c:v>72.73</c:v>
                </c:pt>
              </c:numCache>
            </c:numRef>
          </c:val>
          <c:extLst>
            <c:ext xmlns:c16="http://schemas.microsoft.com/office/drawing/2014/chart" uri="{C3380CC4-5D6E-409C-BE32-E72D297353CC}">
              <c16:uniqueId val="{00000001-1F22-4F80-809D-7F1E02B1434D}"/>
            </c:ext>
          </c:extLst>
        </c:ser>
        <c:ser>
          <c:idx val="2"/>
          <c:order val="2"/>
          <c:tx>
            <c:strRef>
              <c:f>Educ!$AH$2</c:f>
              <c:strCache>
                <c:ptCount val="1"/>
                <c:pt idx="0">
                  <c:v>Sec</c:v>
                </c:pt>
              </c:strCache>
            </c:strRef>
          </c:tx>
          <c:spPr>
            <a:solidFill>
              <a:srgbClr val="7030A0"/>
            </a:solidFill>
            <a:ln>
              <a:noFill/>
            </a:ln>
            <a:effectLst/>
          </c:spPr>
          <c:invertIfNegative val="0"/>
          <c:cat>
            <c:numRef>
              <c:f>Educ!$A$3:$A$76</c:f>
              <c:numCache>
                <c:formatCode>General</c:formatCode>
                <c:ptCount val="74"/>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pt idx="38">
                  <c:v>41</c:v>
                </c:pt>
                <c:pt idx="39">
                  <c:v>42</c:v>
                </c:pt>
                <c:pt idx="40">
                  <c:v>43</c:v>
                </c:pt>
                <c:pt idx="41">
                  <c:v>44</c:v>
                </c:pt>
                <c:pt idx="42">
                  <c:v>45</c:v>
                </c:pt>
                <c:pt idx="43">
                  <c:v>46</c:v>
                </c:pt>
                <c:pt idx="44">
                  <c:v>47</c:v>
                </c:pt>
                <c:pt idx="45">
                  <c:v>48</c:v>
                </c:pt>
                <c:pt idx="46">
                  <c:v>49</c:v>
                </c:pt>
                <c:pt idx="47">
                  <c:v>50</c:v>
                </c:pt>
                <c:pt idx="48">
                  <c:v>51</c:v>
                </c:pt>
                <c:pt idx="49">
                  <c:v>52</c:v>
                </c:pt>
                <c:pt idx="50">
                  <c:v>53</c:v>
                </c:pt>
                <c:pt idx="51">
                  <c:v>54</c:v>
                </c:pt>
                <c:pt idx="52">
                  <c:v>55</c:v>
                </c:pt>
                <c:pt idx="53">
                  <c:v>56</c:v>
                </c:pt>
                <c:pt idx="54">
                  <c:v>57</c:v>
                </c:pt>
                <c:pt idx="55">
                  <c:v>58</c:v>
                </c:pt>
                <c:pt idx="56">
                  <c:v>59</c:v>
                </c:pt>
                <c:pt idx="57">
                  <c:v>60</c:v>
                </c:pt>
                <c:pt idx="58">
                  <c:v>61</c:v>
                </c:pt>
                <c:pt idx="59">
                  <c:v>62</c:v>
                </c:pt>
                <c:pt idx="60">
                  <c:v>63</c:v>
                </c:pt>
                <c:pt idx="61">
                  <c:v>64</c:v>
                </c:pt>
                <c:pt idx="62">
                  <c:v>65</c:v>
                </c:pt>
                <c:pt idx="63">
                  <c:v>66</c:v>
                </c:pt>
                <c:pt idx="64">
                  <c:v>67</c:v>
                </c:pt>
                <c:pt idx="65">
                  <c:v>68</c:v>
                </c:pt>
                <c:pt idx="66">
                  <c:v>69</c:v>
                </c:pt>
                <c:pt idx="67">
                  <c:v>70</c:v>
                </c:pt>
                <c:pt idx="68">
                  <c:v>71</c:v>
                </c:pt>
                <c:pt idx="69">
                  <c:v>72</c:v>
                </c:pt>
                <c:pt idx="70">
                  <c:v>73</c:v>
                </c:pt>
                <c:pt idx="71">
                  <c:v>74</c:v>
                </c:pt>
                <c:pt idx="72">
                  <c:v>75</c:v>
                </c:pt>
                <c:pt idx="73">
                  <c:v>76</c:v>
                </c:pt>
              </c:numCache>
            </c:numRef>
          </c:cat>
          <c:val>
            <c:numRef>
              <c:f>Educ!$AH$3:$AH$76</c:f>
              <c:numCache>
                <c:formatCode>0</c:formatCode>
                <c:ptCount val="74"/>
                <c:pt idx="0">
                  <c:v>0</c:v>
                </c:pt>
                <c:pt idx="1">
                  <c:v>0</c:v>
                </c:pt>
                <c:pt idx="2">
                  <c:v>0</c:v>
                </c:pt>
                <c:pt idx="3">
                  <c:v>0</c:v>
                </c:pt>
                <c:pt idx="4">
                  <c:v>0</c:v>
                </c:pt>
                <c:pt idx="5">
                  <c:v>0</c:v>
                </c:pt>
                <c:pt idx="6">
                  <c:v>0</c:v>
                </c:pt>
                <c:pt idx="7">
                  <c:v>0</c:v>
                </c:pt>
                <c:pt idx="8">
                  <c:v>0</c:v>
                </c:pt>
                <c:pt idx="9">
                  <c:v>6.36</c:v>
                </c:pt>
                <c:pt idx="10">
                  <c:v>19.86</c:v>
                </c:pt>
                <c:pt idx="11">
                  <c:v>40.71</c:v>
                </c:pt>
                <c:pt idx="12">
                  <c:v>66.67</c:v>
                </c:pt>
                <c:pt idx="13">
                  <c:v>82.44</c:v>
                </c:pt>
                <c:pt idx="14">
                  <c:v>87.93</c:v>
                </c:pt>
                <c:pt idx="15">
                  <c:v>92.25</c:v>
                </c:pt>
                <c:pt idx="16">
                  <c:v>90.57</c:v>
                </c:pt>
                <c:pt idx="17">
                  <c:v>84.44</c:v>
                </c:pt>
                <c:pt idx="18">
                  <c:v>86.57</c:v>
                </c:pt>
                <c:pt idx="19">
                  <c:v>81.42</c:v>
                </c:pt>
                <c:pt idx="20">
                  <c:v>75</c:v>
                </c:pt>
                <c:pt idx="21">
                  <c:v>68.83</c:v>
                </c:pt>
                <c:pt idx="22">
                  <c:v>62.37</c:v>
                </c:pt>
                <c:pt idx="23">
                  <c:v>48.33</c:v>
                </c:pt>
                <c:pt idx="24">
                  <c:v>55.71</c:v>
                </c:pt>
                <c:pt idx="25">
                  <c:v>59.26</c:v>
                </c:pt>
                <c:pt idx="26">
                  <c:v>37.25</c:v>
                </c:pt>
                <c:pt idx="27">
                  <c:v>53.93</c:v>
                </c:pt>
                <c:pt idx="28">
                  <c:v>60.47</c:v>
                </c:pt>
                <c:pt idx="29">
                  <c:v>40.659999999999997</c:v>
                </c:pt>
                <c:pt idx="30">
                  <c:v>44.19</c:v>
                </c:pt>
                <c:pt idx="31">
                  <c:v>42.86</c:v>
                </c:pt>
                <c:pt idx="32">
                  <c:v>53.97</c:v>
                </c:pt>
                <c:pt idx="33">
                  <c:v>47.62</c:v>
                </c:pt>
                <c:pt idx="34">
                  <c:v>45.83</c:v>
                </c:pt>
                <c:pt idx="35">
                  <c:v>51.39</c:v>
                </c:pt>
                <c:pt idx="36">
                  <c:v>50</c:v>
                </c:pt>
                <c:pt idx="37">
                  <c:v>55.93</c:v>
                </c:pt>
                <c:pt idx="38">
                  <c:v>44.9</c:v>
                </c:pt>
                <c:pt idx="39">
                  <c:v>51.19</c:v>
                </c:pt>
                <c:pt idx="40">
                  <c:v>43.14</c:v>
                </c:pt>
                <c:pt idx="41">
                  <c:v>51.52</c:v>
                </c:pt>
                <c:pt idx="42">
                  <c:v>48.39</c:v>
                </c:pt>
                <c:pt idx="43">
                  <c:v>60</c:v>
                </c:pt>
                <c:pt idx="44">
                  <c:v>39.22</c:v>
                </c:pt>
                <c:pt idx="45">
                  <c:v>57.69</c:v>
                </c:pt>
                <c:pt idx="46">
                  <c:v>53.33</c:v>
                </c:pt>
                <c:pt idx="47">
                  <c:v>42.86</c:v>
                </c:pt>
                <c:pt idx="48">
                  <c:v>64.709999999999994</c:v>
                </c:pt>
                <c:pt idx="49">
                  <c:v>45.83</c:v>
                </c:pt>
                <c:pt idx="50">
                  <c:v>41.67</c:v>
                </c:pt>
                <c:pt idx="51">
                  <c:v>56.67</c:v>
                </c:pt>
                <c:pt idx="52">
                  <c:v>65.38</c:v>
                </c:pt>
                <c:pt idx="53">
                  <c:v>45.16</c:v>
                </c:pt>
                <c:pt idx="54">
                  <c:v>20</c:v>
                </c:pt>
                <c:pt idx="55">
                  <c:v>46.67</c:v>
                </c:pt>
                <c:pt idx="56">
                  <c:v>41.18</c:v>
                </c:pt>
                <c:pt idx="57">
                  <c:v>25</c:v>
                </c:pt>
                <c:pt idx="58">
                  <c:v>30</c:v>
                </c:pt>
                <c:pt idx="59">
                  <c:v>23.33</c:v>
                </c:pt>
                <c:pt idx="60">
                  <c:v>16.670000000000002</c:v>
                </c:pt>
                <c:pt idx="61">
                  <c:v>27.78</c:v>
                </c:pt>
                <c:pt idx="62">
                  <c:v>17.07</c:v>
                </c:pt>
                <c:pt idx="63">
                  <c:v>18.18</c:v>
                </c:pt>
                <c:pt idx="64">
                  <c:v>25</c:v>
                </c:pt>
                <c:pt idx="65">
                  <c:v>25</c:v>
                </c:pt>
                <c:pt idx="66">
                  <c:v>0</c:v>
                </c:pt>
                <c:pt idx="67">
                  <c:v>14.81</c:v>
                </c:pt>
                <c:pt idx="68">
                  <c:v>20</c:v>
                </c:pt>
                <c:pt idx="69">
                  <c:v>21.43</c:v>
                </c:pt>
                <c:pt idx="70">
                  <c:v>11.11</c:v>
                </c:pt>
                <c:pt idx="71">
                  <c:v>40</c:v>
                </c:pt>
                <c:pt idx="72">
                  <c:v>31.25</c:v>
                </c:pt>
                <c:pt idx="73">
                  <c:v>18.18</c:v>
                </c:pt>
              </c:numCache>
            </c:numRef>
          </c:val>
          <c:extLst>
            <c:ext xmlns:c16="http://schemas.microsoft.com/office/drawing/2014/chart" uri="{C3380CC4-5D6E-409C-BE32-E72D297353CC}">
              <c16:uniqueId val="{00000002-1F22-4F80-809D-7F1E02B1434D}"/>
            </c:ext>
          </c:extLst>
        </c:ser>
        <c:ser>
          <c:idx val="3"/>
          <c:order val="3"/>
          <c:tx>
            <c:strRef>
              <c:f>Educ!$AI$2</c:f>
              <c:strCache>
                <c:ptCount val="1"/>
                <c:pt idx="0">
                  <c:v>Ter</c:v>
                </c:pt>
              </c:strCache>
            </c:strRef>
          </c:tx>
          <c:spPr>
            <a:solidFill>
              <a:schemeClr val="accent1">
                <a:lumMod val="60000"/>
                <a:lumOff val="40000"/>
              </a:schemeClr>
            </a:solidFill>
            <a:ln>
              <a:noFill/>
            </a:ln>
            <a:effectLst/>
          </c:spPr>
          <c:invertIfNegative val="0"/>
          <c:cat>
            <c:numRef>
              <c:f>Educ!$A$3:$A$76</c:f>
              <c:numCache>
                <c:formatCode>General</c:formatCode>
                <c:ptCount val="74"/>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pt idx="38">
                  <c:v>41</c:v>
                </c:pt>
                <c:pt idx="39">
                  <c:v>42</c:v>
                </c:pt>
                <c:pt idx="40">
                  <c:v>43</c:v>
                </c:pt>
                <c:pt idx="41">
                  <c:v>44</c:v>
                </c:pt>
                <c:pt idx="42">
                  <c:v>45</c:v>
                </c:pt>
                <c:pt idx="43">
                  <c:v>46</c:v>
                </c:pt>
                <c:pt idx="44">
                  <c:v>47</c:v>
                </c:pt>
                <c:pt idx="45">
                  <c:v>48</c:v>
                </c:pt>
                <c:pt idx="46">
                  <c:v>49</c:v>
                </c:pt>
                <c:pt idx="47">
                  <c:v>50</c:v>
                </c:pt>
                <c:pt idx="48">
                  <c:v>51</c:v>
                </c:pt>
                <c:pt idx="49">
                  <c:v>52</c:v>
                </c:pt>
                <c:pt idx="50">
                  <c:v>53</c:v>
                </c:pt>
                <c:pt idx="51">
                  <c:v>54</c:v>
                </c:pt>
                <c:pt idx="52">
                  <c:v>55</c:v>
                </c:pt>
                <c:pt idx="53">
                  <c:v>56</c:v>
                </c:pt>
                <c:pt idx="54">
                  <c:v>57</c:v>
                </c:pt>
                <c:pt idx="55">
                  <c:v>58</c:v>
                </c:pt>
                <c:pt idx="56">
                  <c:v>59</c:v>
                </c:pt>
                <c:pt idx="57">
                  <c:v>60</c:v>
                </c:pt>
                <c:pt idx="58">
                  <c:v>61</c:v>
                </c:pt>
                <c:pt idx="59">
                  <c:v>62</c:v>
                </c:pt>
                <c:pt idx="60">
                  <c:v>63</c:v>
                </c:pt>
                <c:pt idx="61">
                  <c:v>64</c:v>
                </c:pt>
                <c:pt idx="62">
                  <c:v>65</c:v>
                </c:pt>
                <c:pt idx="63">
                  <c:v>66</c:v>
                </c:pt>
                <c:pt idx="64">
                  <c:v>67</c:v>
                </c:pt>
                <c:pt idx="65">
                  <c:v>68</c:v>
                </c:pt>
                <c:pt idx="66">
                  <c:v>69</c:v>
                </c:pt>
                <c:pt idx="67">
                  <c:v>70</c:v>
                </c:pt>
                <c:pt idx="68">
                  <c:v>71</c:v>
                </c:pt>
                <c:pt idx="69">
                  <c:v>72</c:v>
                </c:pt>
                <c:pt idx="70">
                  <c:v>73</c:v>
                </c:pt>
                <c:pt idx="71">
                  <c:v>74</c:v>
                </c:pt>
                <c:pt idx="72">
                  <c:v>75</c:v>
                </c:pt>
                <c:pt idx="73">
                  <c:v>76</c:v>
                </c:pt>
              </c:numCache>
            </c:numRef>
          </c:cat>
          <c:val>
            <c:numRef>
              <c:f>Educ!$AI$3:$AI$76</c:f>
              <c:numCache>
                <c:formatCode>0</c:formatCode>
                <c:ptCount val="74"/>
                <c:pt idx="0">
                  <c:v>0</c:v>
                </c:pt>
                <c:pt idx="1">
                  <c:v>0</c:v>
                </c:pt>
                <c:pt idx="2">
                  <c:v>0</c:v>
                </c:pt>
                <c:pt idx="3">
                  <c:v>0</c:v>
                </c:pt>
                <c:pt idx="4">
                  <c:v>0</c:v>
                </c:pt>
                <c:pt idx="5">
                  <c:v>0</c:v>
                </c:pt>
                <c:pt idx="6">
                  <c:v>0</c:v>
                </c:pt>
                <c:pt idx="7">
                  <c:v>0</c:v>
                </c:pt>
                <c:pt idx="8">
                  <c:v>0</c:v>
                </c:pt>
                <c:pt idx="9">
                  <c:v>0</c:v>
                </c:pt>
                <c:pt idx="10">
                  <c:v>0</c:v>
                </c:pt>
                <c:pt idx="11">
                  <c:v>0</c:v>
                </c:pt>
                <c:pt idx="12">
                  <c:v>0</c:v>
                </c:pt>
                <c:pt idx="13">
                  <c:v>0.76</c:v>
                </c:pt>
                <c:pt idx="14">
                  <c:v>0.86</c:v>
                </c:pt>
                <c:pt idx="15">
                  <c:v>1.41</c:v>
                </c:pt>
                <c:pt idx="16">
                  <c:v>4.72</c:v>
                </c:pt>
                <c:pt idx="17">
                  <c:v>5.93</c:v>
                </c:pt>
                <c:pt idx="18">
                  <c:v>7.46</c:v>
                </c:pt>
                <c:pt idx="19">
                  <c:v>11.5</c:v>
                </c:pt>
                <c:pt idx="20">
                  <c:v>19.05</c:v>
                </c:pt>
                <c:pt idx="21">
                  <c:v>24.68</c:v>
                </c:pt>
                <c:pt idx="22">
                  <c:v>27.96</c:v>
                </c:pt>
                <c:pt idx="23">
                  <c:v>38.33</c:v>
                </c:pt>
                <c:pt idx="24">
                  <c:v>40</c:v>
                </c:pt>
                <c:pt idx="25">
                  <c:v>27.78</c:v>
                </c:pt>
                <c:pt idx="26">
                  <c:v>45.1</c:v>
                </c:pt>
                <c:pt idx="27">
                  <c:v>25.84</c:v>
                </c:pt>
                <c:pt idx="28">
                  <c:v>23.26</c:v>
                </c:pt>
                <c:pt idx="29">
                  <c:v>38.46</c:v>
                </c:pt>
                <c:pt idx="30">
                  <c:v>46.51</c:v>
                </c:pt>
                <c:pt idx="31">
                  <c:v>52.38</c:v>
                </c:pt>
                <c:pt idx="32">
                  <c:v>26.98</c:v>
                </c:pt>
                <c:pt idx="33">
                  <c:v>45.24</c:v>
                </c:pt>
                <c:pt idx="34">
                  <c:v>47.92</c:v>
                </c:pt>
                <c:pt idx="35">
                  <c:v>26.39</c:v>
                </c:pt>
                <c:pt idx="36">
                  <c:v>36</c:v>
                </c:pt>
                <c:pt idx="37">
                  <c:v>19.489999999999998</c:v>
                </c:pt>
                <c:pt idx="38">
                  <c:v>36.729999999999997</c:v>
                </c:pt>
                <c:pt idx="39">
                  <c:v>27.38</c:v>
                </c:pt>
                <c:pt idx="40">
                  <c:v>27.45</c:v>
                </c:pt>
                <c:pt idx="41">
                  <c:v>33.33</c:v>
                </c:pt>
                <c:pt idx="42">
                  <c:v>24.19</c:v>
                </c:pt>
                <c:pt idx="43">
                  <c:v>25</c:v>
                </c:pt>
                <c:pt idx="44">
                  <c:v>27.45</c:v>
                </c:pt>
                <c:pt idx="45">
                  <c:v>15.38</c:v>
                </c:pt>
                <c:pt idx="46">
                  <c:v>13.33</c:v>
                </c:pt>
                <c:pt idx="47">
                  <c:v>17.579999999999998</c:v>
                </c:pt>
                <c:pt idx="48">
                  <c:v>23.53</c:v>
                </c:pt>
                <c:pt idx="49">
                  <c:v>16.670000000000002</c:v>
                </c:pt>
                <c:pt idx="50">
                  <c:v>30.56</c:v>
                </c:pt>
                <c:pt idx="51">
                  <c:v>13.33</c:v>
                </c:pt>
                <c:pt idx="52">
                  <c:v>19.23</c:v>
                </c:pt>
                <c:pt idx="53">
                  <c:v>29.03</c:v>
                </c:pt>
                <c:pt idx="54">
                  <c:v>36</c:v>
                </c:pt>
                <c:pt idx="55">
                  <c:v>16.670000000000002</c:v>
                </c:pt>
                <c:pt idx="56">
                  <c:v>35.29</c:v>
                </c:pt>
                <c:pt idx="57">
                  <c:v>22.5</c:v>
                </c:pt>
                <c:pt idx="58">
                  <c:v>30</c:v>
                </c:pt>
                <c:pt idx="59">
                  <c:v>16.670000000000002</c:v>
                </c:pt>
                <c:pt idx="60">
                  <c:v>33.33</c:v>
                </c:pt>
                <c:pt idx="61">
                  <c:v>33.33</c:v>
                </c:pt>
                <c:pt idx="62">
                  <c:v>21.95</c:v>
                </c:pt>
                <c:pt idx="63">
                  <c:v>27.27</c:v>
                </c:pt>
                <c:pt idx="64">
                  <c:v>12.5</c:v>
                </c:pt>
                <c:pt idx="65">
                  <c:v>12.5</c:v>
                </c:pt>
                <c:pt idx="66">
                  <c:v>50</c:v>
                </c:pt>
                <c:pt idx="67">
                  <c:v>11.11</c:v>
                </c:pt>
                <c:pt idx="68">
                  <c:v>30</c:v>
                </c:pt>
                <c:pt idx="69">
                  <c:v>21.43</c:v>
                </c:pt>
                <c:pt idx="70">
                  <c:v>22.22</c:v>
                </c:pt>
                <c:pt idx="71">
                  <c:v>10</c:v>
                </c:pt>
                <c:pt idx="72">
                  <c:v>6.25</c:v>
                </c:pt>
                <c:pt idx="73">
                  <c:v>9.09</c:v>
                </c:pt>
              </c:numCache>
            </c:numRef>
          </c:val>
          <c:extLst>
            <c:ext xmlns:c16="http://schemas.microsoft.com/office/drawing/2014/chart" uri="{C3380CC4-5D6E-409C-BE32-E72D297353CC}">
              <c16:uniqueId val="{00000003-1F22-4F80-809D-7F1E02B1434D}"/>
            </c:ext>
          </c:extLst>
        </c:ser>
        <c:dLbls>
          <c:showLegendKey val="0"/>
          <c:showVal val="0"/>
          <c:showCatName val="0"/>
          <c:showSerName val="0"/>
          <c:showPercent val="0"/>
          <c:showBubbleSize val="0"/>
        </c:dLbls>
        <c:gapWidth val="150"/>
        <c:overlap val="100"/>
        <c:axId val="1897521247"/>
        <c:axId val="1897526047"/>
      </c:barChart>
      <c:catAx>
        <c:axId val="1897521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NG"/>
          </a:p>
        </c:txPr>
        <c:crossAx val="1897526047"/>
        <c:crosses val="autoZero"/>
        <c:auto val="1"/>
        <c:lblAlgn val="ctr"/>
        <c:lblOffset val="100"/>
        <c:noMultiLvlLbl val="0"/>
      </c:catAx>
      <c:valAx>
        <c:axId val="189752604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NG"/>
          </a:p>
        </c:txPr>
        <c:crossAx val="18975212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N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2">
        <a:lumMod val="20000"/>
        <a:lumOff val="80000"/>
      </a:schemeClr>
    </a:solidFill>
    <a:ln>
      <a:noFill/>
    </a:ln>
    <a:effectLst/>
  </c:spPr>
  <c:txPr>
    <a:bodyPr/>
    <a:lstStyle/>
    <a:p>
      <a:pPr>
        <a:defRPr sz="900">
          <a:solidFill>
            <a:schemeClr val="tx1"/>
          </a:solidFill>
          <a:latin typeface="+mn-lt"/>
        </a:defRPr>
      </a:pPr>
      <a:endParaRPr lang="en-NG"/>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chemeClr val="tx1"/>
                </a:solidFill>
                <a:latin typeface="+mn-lt"/>
                <a:ea typeface="+mn-ea"/>
                <a:cs typeface="+mn-cs"/>
              </a:defRPr>
            </a:pPr>
            <a:r>
              <a:rPr lang="en-GB"/>
              <a:t>South South</a:t>
            </a:r>
          </a:p>
        </c:rich>
      </c:tx>
      <c:overlay val="0"/>
      <c:spPr>
        <a:noFill/>
        <a:ln>
          <a:noFill/>
        </a:ln>
        <a:effectLst/>
      </c:spPr>
      <c:txPr>
        <a:bodyPr rot="0" spcFirstLastPara="1" vertOverflow="ellipsis" vert="horz" wrap="square" anchor="ctr" anchorCtr="1"/>
        <a:lstStyle/>
        <a:p>
          <a:pPr>
            <a:defRPr sz="1080" b="0" i="0" u="none" strike="noStrike" kern="1200" spc="0" baseline="0">
              <a:solidFill>
                <a:schemeClr val="tx1"/>
              </a:solidFill>
              <a:latin typeface="+mn-lt"/>
              <a:ea typeface="+mn-ea"/>
              <a:cs typeface="+mn-cs"/>
            </a:defRPr>
          </a:pPr>
          <a:endParaRPr lang="en-NG"/>
        </a:p>
      </c:txPr>
    </c:title>
    <c:autoTitleDeleted val="0"/>
    <c:plotArea>
      <c:layout/>
      <c:barChart>
        <c:barDir val="col"/>
        <c:grouping val="percentStacked"/>
        <c:varyColors val="0"/>
        <c:ser>
          <c:idx val="0"/>
          <c:order val="0"/>
          <c:tx>
            <c:strRef>
              <c:f>Educ!$Z$2</c:f>
              <c:strCache>
                <c:ptCount val="1"/>
                <c:pt idx="0">
                  <c:v>None</c:v>
                </c:pt>
              </c:strCache>
            </c:strRef>
          </c:tx>
          <c:spPr>
            <a:solidFill>
              <a:srgbClr val="FF0000"/>
            </a:solidFill>
            <a:ln>
              <a:noFill/>
            </a:ln>
            <a:effectLst/>
          </c:spPr>
          <c:invertIfNegative val="0"/>
          <c:cat>
            <c:numRef>
              <c:f>Educ!$A$3:$A$76</c:f>
              <c:numCache>
                <c:formatCode>General</c:formatCode>
                <c:ptCount val="74"/>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pt idx="38">
                  <c:v>41</c:v>
                </c:pt>
                <c:pt idx="39">
                  <c:v>42</c:v>
                </c:pt>
                <c:pt idx="40">
                  <c:v>43</c:v>
                </c:pt>
                <c:pt idx="41">
                  <c:v>44</c:v>
                </c:pt>
                <c:pt idx="42">
                  <c:v>45</c:v>
                </c:pt>
                <c:pt idx="43">
                  <c:v>46</c:v>
                </c:pt>
                <c:pt idx="44">
                  <c:v>47</c:v>
                </c:pt>
                <c:pt idx="45">
                  <c:v>48</c:v>
                </c:pt>
                <c:pt idx="46">
                  <c:v>49</c:v>
                </c:pt>
                <c:pt idx="47">
                  <c:v>50</c:v>
                </c:pt>
                <c:pt idx="48">
                  <c:v>51</c:v>
                </c:pt>
                <c:pt idx="49">
                  <c:v>52</c:v>
                </c:pt>
                <c:pt idx="50">
                  <c:v>53</c:v>
                </c:pt>
                <c:pt idx="51">
                  <c:v>54</c:v>
                </c:pt>
                <c:pt idx="52">
                  <c:v>55</c:v>
                </c:pt>
                <c:pt idx="53">
                  <c:v>56</c:v>
                </c:pt>
                <c:pt idx="54">
                  <c:v>57</c:v>
                </c:pt>
                <c:pt idx="55">
                  <c:v>58</c:v>
                </c:pt>
                <c:pt idx="56">
                  <c:v>59</c:v>
                </c:pt>
                <c:pt idx="57">
                  <c:v>60</c:v>
                </c:pt>
                <c:pt idx="58">
                  <c:v>61</c:v>
                </c:pt>
                <c:pt idx="59">
                  <c:v>62</c:v>
                </c:pt>
                <c:pt idx="60">
                  <c:v>63</c:v>
                </c:pt>
                <c:pt idx="61">
                  <c:v>64</c:v>
                </c:pt>
                <c:pt idx="62">
                  <c:v>65</c:v>
                </c:pt>
                <c:pt idx="63">
                  <c:v>66</c:v>
                </c:pt>
                <c:pt idx="64">
                  <c:v>67</c:v>
                </c:pt>
                <c:pt idx="65">
                  <c:v>68</c:v>
                </c:pt>
                <c:pt idx="66">
                  <c:v>69</c:v>
                </c:pt>
                <c:pt idx="67">
                  <c:v>70</c:v>
                </c:pt>
                <c:pt idx="68">
                  <c:v>71</c:v>
                </c:pt>
                <c:pt idx="69">
                  <c:v>72</c:v>
                </c:pt>
                <c:pt idx="70">
                  <c:v>73</c:v>
                </c:pt>
                <c:pt idx="71">
                  <c:v>74</c:v>
                </c:pt>
                <c:pt idx="72">
                  <c:v>75</c:v>
                </c:pt>
                <c:pt idx="73">
                  <c:v>76</c:v>
                </c:pt>
              </c:numCache>
            </c:numRef>
          </c:cat>
          <c:val>
            <c:numRef>
              <c:f>Educ!$Z$3:$Z$76</c:f>
              <c:numCache>
                <c:formatCode>0</c:formatCode>
                <c:ptCount val="74"/>
                <c:pt idx="0">
                  <c:v>100</c:v>
                </c:pt>
                <c:pt idx="1">
                  <c:v>100</c:v>
                </c:pt>
                <c:pt idx="2">
                  <c:v>100</c:v>
                </c:pt>
                <c:pt idx="3">
                  <c:v>100</c:v>
                </c:pt>
                <c:pt idx="4">
                  <c:v>100</c:v>
                </c:pt>
                <c:pt idx="5">
                  <c:v>99.41</c:v>
                </c:pt>
                <c:pt idx="6">
                  <c:v>94.08</c:v>
                </c:pt>
                <c:pt idx="7">
                  <c:v>74.25</c:v>
                </c:pt>
                <c:pt idx="8">
                  <c:v>42.65</c:v>
                </c:pt>
                <c:pt idx="9">
                  <c:v>27.54</c:v>
                </c:pt>
                <c:pt idx="10">
                  <c:v>13.01</c:v>
                </c:pt>
                <c:pt idx="11">
                  <c:v>6.71</c:v>
                </c:pt>
                <c:pt idx="12">
                  <c:v>3.2</c:v>
                </c:pt>
                <c:pt idx="13">
                  <c:v>1.53</c:v>
                </c:pt>
                <c:pt idx="14">
                  <c:v>4.58</c:v>
                </c:pt>
                <c:pt idx="15">
                  <c:v>1.37</c:v>
                </c:pt>
                <c:pt idx="16">
                  <c:v>1.08</c:v>
                </c:pt>
                <c:pt idx="17">
                  <c:v>1.49</c:v>
                </c:pt>
                <c:pt idx="18">
                  <c:v>0</c:v>
                </c:pt>
                <c:pt idx="19">
                  <c:v>2.94</c:v>
                </c:pt>
                <c:pt idx="20">
                  <c:v>1.32</c:v>
                </c:pt>
                <c:pt idx="21">
                  <c:v>3.17</c:v>
                </c:pt>
                <c:pt idx="22">
                  <c:v>0</c:v>
                </c:pt>
                <c:pt idx="23">
                  <c:v>1.3</c:v>
                </c:pt>
                <c:pt idx="24">
                  <c:v>1.33</c:v>
                </c:pt>
                <c:pt idx="25">
                  <c:v>1.08</c:v>
                </c:pt>
                <c:pt idx="26">
                  <c:v>0</c:v>
                </c:pt>
                <c:pt idx="27">
                  <c:v>3.68</c:v>
                </c:pt>
                <c:pt idx="28">
                  <c:v>0</c:v>
                </c:pt>
                <c:pt idx="29">
                  <c:v>1.27</c:v>
                </c:pt>
                <c:pt idx="30">
                  <c:v>2.82</c:v>
                </c:pt>
                <c:pt idx="31">
                  <c:v>2</c:v>
                </c:pt>
                <c:pt idx="32">
                  <c:v>2.86</c:v>
                </c:pt>
                <c:pt idx="33">
                  <c:v>1.69</c:v>
                </c:pt>
                <c:pt idx="34">
                  <c:v>0</c:v>
                </c:pt>
                <c:pt idx="35">
                  <c:v>4.4400000000000004</c:v>
                </c:pt>
                <c:pt idx="36">
                  <c:v>3.33</c:v>
                </c:pt>
                <c:pt idx="37">
                  <c:v>6.72</c:v>
                </c:pt>
                <c:pt idx="38">
                  <c:v>0</c:v>
                </c:pt>
                <c:pt idx="39">
                  <c:v>3.23</c:v>
                </c:pt>
                <c:pt idx="40">
                  <c:v>0</c:v>
                </c:pt>
                <c:pt idx="41">
                  <c:v>5.71</c:v>
                </c:pt>
                <c:pt idx="42">
                  <c:v>5.08</c:v>
                </c:pt>
                <c:pt idx="43">
                  <c:v>0</c:v>
                </c:pt>
                <c:pt idx="44">
                  <c:v>6.52</c:v>
                </c:pt>
                <c:pt idx="45">
                  <c:v>13.21</c:v>
                </c:pt>
                <c:pt idx="46">
                  <c:v>4.3499999999999996</c:v>
                </c:pt>
                <c:pt idx="47">
                  <c:v>6.41</c:v>
                </c:pt>
                <c:pt idx="48">
                  <c:v>0</c:v>
                </c:pt>
                <c:pt idx="49">
                  <c:v>3.92</c:v>
                </c:pt>
                <c:pt idx="50">
                  <c:v>4</c:v>
                </c:pt>
                <c:pt idx="51">
                  <c:v>3.23</c:v>
                </c:pt>
                <c:pt idx="52">
                  <c:v>0</c:v>
                </c:pt>
                <c:pt idx="53">
                  <c:v>0</c:v>
                </c:pt>
                <c:pt idx="54">
                  <c:v>7.14</c:v>
                </c:pt>
                <c:pt idx="55">
                  <c:v>9.3000000000000007</c:v>
                </c:pt>
                <c:pt idx="56">
                  <c:v>17.649999999999999</c:v>
                </c:pt>
                <c:pt idx="57">
                  <c:v>19.440000000000001</c:v>
                </c:pt>
                <c:pt idx="58">
                  <c:v>0</c:v>
                </c:pt>
                <c:pt idx="59">
                  <c:v>7.14</c:v>
                </c:pt>
                <c:pt idx="60">
                  <c:v>8.33</c:v>
                </c:pt>
                <c:pt idx="61">
                  <c:v>6.67</c:v>
                </c:pt>
                <c:pt idx="62">
                  <c:v>16.670000000000002</c:v>
                </c:pt>
                <c:pt idx="63">
                  <c:v>7.14</c:v>
                </c:pt>
                <c:pt idx="64">
                  <c:v>14.29</c:v>
                </c:pt>
                <c:pt idx="65">
                  <c:v>21.05</c:v>
                </c:pt>
                <c:pt idx="66">
                  <c:v>11.11</c:v>
                </c:pt>
                <c:pt idx="67">
                  <c:v>23.81</c:v>
                </c:pt>
                <c:pt idx="68">
                  <c:v>16.670000000000002</c:v>
                </c:pt>
                <c:pt idx="69">
                  <c:v>12.5</c:v>
                </c:pt>
                <c:pt idx="70">
                  <c:v>9.09</c:v>
                </c:pt>
                <c:pt idx="71">
                  <c:v>50</c:v>
                </c:pt>
                <c:pt idx="72">
                  <c:v>30.77</c:v>
                </c:pt>
                <c:pt idx="73">
                  <c:v>37.5</c:v>
                </c:pt>
              </c:numCache>
            </c:numRef>
          </c:val>
          <c:extLst>
            <c:ext xmlns:c16="http://schemas.microsoft.com/office/drawing/2014/chart" uri="{C3380CC4-5D6E-409C-BE32-E72D297353CC}">
              <c16:uniqueId val="{00000000-A06E-4080-871A-F8D903C661EA}"/>
            </c:ext>
          </c:extLst>
        </c:ser>
        <c:ser>
          <c:idx val="1"/>
          <c:order val="1"/>
          <c:tx>
            <c:strRef>
              <c:f>Educ!$AA$2</c:f>
              <c:strCache>
                <c:ptCount val="1"/>
                <c:pt idx="0">
                  <c:v>Pry</c:v>
                </c:pt>
              </c:strCache>
            </c:strRef>
          </c:tx>
          <c:spPr>
            <a:solidFill>
              <a:srgbClr val="00B050"/>
            </a:solidFill>
            <a:ln>
              <a:noFill/>
            </a:ln>
            <a:effectLst/>
          </c:spPr>
          <c:invertIfNegative val="0"/>
          <c:cat>
            <c:numRef>
              <c:f>Educ!$A$3:$A$76</c:f>
              <c:numCache>
                <c:formatCode>General</c:formatCode>
                <c:ptCount val="74"/>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pt idx="38">
                  <c:v>41</c:v>
                </c:pt>
                <c:pt idx="39">
                  <c:v>42</c:v>
                </c:pt>
                <c:pt idx="40">
                  <c:v>43</c:v>
                </c:pt>
                <c:pt idx="41">
                  <c:v>44</c:v>
                </c:pt>
                <c:pt idx="42">
                  <c:v>45</c:v>
                </c:pt>
                <c:pt idx="43">
                  <c:v>46</c:v>
                </c:pt>
                <c:pt idx="44">
                  <c:v>47</c:v>
                </c:pt>
                <c:pt idx="45">
                  <c:v>48</c:v>
                </c:pt>
                <c:pt idx="46">
                  <c:v>49</c:v>
                </c:pt>
                <c:pt idx="47">
                  <c:v>50</c:v>
                </c:pt>
                <c:pt idx="48">
                  <c:v>51</c:v>
                </c:pt>
                <c:pt idx="49">
                  <c:v>52</c:v>
                </c:pt>
                <c:pt idx="50">
                  <c:v>53</c:v>
                </c:pt>
                <c:pt idx="51">
                  <c:v>54</c:v>
                </c:pt>
                <c:pt idx="52">
                  <c:v>55</c:v>
                </c:pt>
                <c:pt idx="53">
                  <c:v>56</c:v>
                </c:pt>
                <c:pt idx="54">
                  <c:v>57</c:v>
                </c:pt>
                <c:pt idx="55">
                  <c:v>58</c:v>
                </c:pt>
                <c:pt idx="56">
                  <c:v>59</c:v>
                </c:pt>
                <c:pt idx="57">
                  <c:v>60</c:v>
                </c:pt>
                <c:pt idx="58">
                  <c:v>61</c:v>
                </c:pt>
                <c:pt idx="59">
                  <c:v>62</c:v>
                </c:pt>
                <c:pt idx="60">
                  <c:v>63</c:v>
                </c:pt>
                <c:pt idx="61">
                  <c:v>64</c:v>
                </c:pt>
                <c:pt idx="62">
                  <c:v>65</c:v>
                </c:pt>
                <c:pt idx="63">
                  <c:v>66</c:v>
                </c:pt>
                <c:pt idx="64">
                  <c:v>67</c:v>
                </c:pt>
                <c:pt idx="65">
                  <c:v>68</c:v>
                </c:pt>
                <c:pt idx="66">
                  <c:v>69</c:v>
                </c:pt>
                <c:pt idx="67">
                  <c:v>70</c:v>
                </c:pt>
                <c:pt idx="68">
                  <c:v>71</c:v>
                </c:pt>
                <c:pt idx="69">
                  <c:v>72</c:v>
                </c:pt>
                <c:pt idx="70">
                  <c:v>73</c:v>
                </c:pt>
                <c:pt idx="71">
                  <c:v>74</c:v>
                </c:pt>
                <c:pt idx="72">
                  <c:v>75</c:v>
                </c:pt>
                <c:pt idx="73">
                  <c:v>76</c:v>
                </c:pt>
              </c:numCache>
            </c:numRef>
          </c:cat>
          <c:val>
            <c:numRef>
              <c:f>Educ!$AA$3:$AA$76</c:f>
              <c:numCache>
                <c:formatCode>0</c:formatCode>
                <c:ptCount val="74"/>
                <c:pt idx="0">
                  <c:v>0</c:v>
                </c:pt>
                <c:pt idx="1">
                  <c:v>0</c:v>
                </c:pt>
                <c:pt idx="2">
                  <c:v>0</c:v>
                </c:pt>
                <c:pt idx="3">
                  <c:v>0</c:v>
                </c:pt>
                <c:pt idx="4">
                  <c:v>0</c:v>
                </c:pt>
                <c:pt idx="5">
                  <c:v>0.59</c:v>
                </c:pt>
                <c:pt idx="6">
                  <c:v>5.92</c:v>
                </c:pt>
                <c:pt idx="7">
                  <c:v>25.75</c:v>
                </c:pt>
                <c:pt idx="8">
                  <c:v>57.35</c:v>
                </c:pt>
                <c:pt idx="9">
                  <c:v>65.87</c:v>
                </c:pt>
                <c:pt idx="10">
                  <c:v>66.44</c:v>
                </c:pt>
                <c:pt idx="11">
                  <c:v>44.51</c:v>
                </c:pt>
                <c:pt idx="12">
                  <c:v>24.8</c:v>
                </c:pt>
                <c:pt idx="13">
                  <c:v>11.45</c:v>
                </c:pt>
                <c:pt idx="14">
                  <c:v>4.58</c:v>
                </c:pt>
                <c:pt idx="15">
                  <c:v>6.16</c:v>
                </c:pt>
                <c:pt idx="16">
                  <c:v>6.45</c:v>
                </c:pt>
                <c:pt idx="17">
                  <c:v>5.22</c:v>
                </c:pt>
                <c:pt idx="18">
                  <c:v>8.4499999999999993</c:v>
                </c:pt>
                <c:pt idx="19">
                  <c:v>6.86</c:v>
                </c:pt>
                <c:pt idx="20">
                  <c:v>3.95</c:v>
                </c:pt>
                <c:pt idx="21">
                  <c:v>4.76</c:v>
                </c:pt>
                <c:pt idx="22">
                  <c:v>8.4700000000000006</c:v>
                </c:pt>
                <c:pt idx="23">
                  <c:v>10.39</c:v>
                </c:pt>
                <c:pt idx="24">
                  <c:v>6.67</c:v>
                </c:pt>
                <c:pt idx="25">
                  <c:v>7.53</c:v>
                </c:pt>
                <c:pt idx="26">
                  <c:v>6</c:v>
                </c:pt>
                <c:pt idx="27">
                  <c:v>16.18</c:v>
                </c:pt>
                <c:pt idx="28">
                  <c:v>8.57</c:v>
                </c:pt>
                <c:pt idx="29">
                  <c:v>7.59</c:v>
                </c:pt>
                <c:pt idx="30">
                  <c:v>11.27</c:v>
                </c:pt>
                <c:pt idx="31">
                  <c:v>6</c:v>
                </c:pt>
                <c:pt idx="32">
                  <c:v>21.9</c:v>
                </c:pt>
                <c:pt idx="33">
                  <c:v>18.64</c:v>
                </c:pt>
                <c:pt idx="34">
                  <c:v>10.45</c:v>
                </c:pt>
                <c:pt idx="35">
                  <c:v>12.22</c:v>
                </c:pt>
                <c:pt idx="36">
                  <c:v>13.33</c:v>
                </c:pt>
                <c:pt idx="37">
                  <c:v>21.85</c:v>
                </c:pt>
                <c:pt idx="38">
                  <c:v>19.510000000000002</c:v>
                </c:pt>
                <c:pt idx="39">
                  <c:v>23.66</c:v>
                </c:pt>
                <c:pt idx="40">
                  <c:v>25.58</c:v>
                </c:pt>
                <c:pt idx="41">
                  <c:v>5.71</c:v>
                </c:pt>
                <c:pt idx="42">
                  <c:v>27.12</c:v>
                </c:pt>
                <c:pt idx="43">
                  <c:v>18.18</c:v>
                </c:pt>
                <c:pt idx="44">
                  <c:v>17.39</c:v>
                </c:pt>
                <c:pt idx="45">
                  <c:v>30.19</c:v>
                </c:pt>
                <c:pt idx="46">
                  <c:v>19.57</c:v>
                </c:pt>
                <c:pt idx="47">
                  <c:v>28.21</c:v>
                </c:pt>
                <c:pt idx="48">
                  <c:v>26.32</c:v>
                </c:pt>
                <c:pt idx="49">
                  <c:v>31.37</c:v>
                </c:pt>
                <c:pt idx="50">
                  <c:v>40</c:v>
                </c:pt>
                <c:pt idx="51">
                  <c:v>29.03</c:v>
                </c:pt>
                <c:pt idx="52">
                  <c:v>43.24</c:v>
                </c:pt>
                <c:pt idx="53">
                  <c:v>43.33</c:v>
                </c:pt>
                <c:pt idx="54">
                  <c:v>7.14</c:v>
                </c:pt>
                <c:pt idx="55">
                  <c:v>25.58</c:v>
                </c:pt>
                <c:pt idx="56">
                  <c:v>5.88</c:v>
                </c:pt>
                <c:pt idx="57">
                  <c:v>50</c:v>
                </c:pt>
                <c:pt idx="58">
                  <c:v>33.33</c:v>
                </c:pt>
                <c:pt idx="59">
                  <c:v>42.86</c:v>
                </c:pt>
                <c:pt idx="60">
                  <c:v>29.17</c:v>
                </c:pt>
                <c:pt idx="61">
                  <c:v>60</c:v>
                </c:pt>
                <c:pt idx="62">
                  <c:v>38.89</c:v>
                </c:pt>
                <c:pt idx="63">
                  <c:v>42.86</c:v>
                </c:pt>
                <c:pt idx="64">
                  <c:v>28.57</c:v>
                </c:pt>
                <c:pt idx="65">
                  <c:v>47.37</c:v>
                </c:pt>
                <c:pt idx="66">
                  <c:v>0</c:v>
                </c:pt>
                <c:pt idx="67">
                  <c:v>38.1</c:v>
                </c:pt>
                <c:pt idx="68">
                  <c:v>33.33</c:v>
                </c:pt>
                <c:pt idx="69">
                  <c:v>31.25</c:v>
                </c:pt>
                <c:pt idx="70">
                  <c:v>72.73</c:v>
                </c:pt>
                <c:pt idx="71">
                  <c:v>50</c:v>
                </c:pt>
                <c:pt idx="72">
                  <c:v>46.15</c:v>
                </c:pt>
                <c:pt idx="73">
                  <c:v>37.5</c:v>
                </c:pt>
              </c:numCache>
            </c:numRef>
          </c:val>
          <c:extLst>
            <c:ext xmlns:c16="http://schemas.microsoft.com/office/drawing/2014/chart" uri="{C3380CC4-5D6E-409C-BE32-E72D297353CC}">
              <c16:uniqueId val="{00000001-A06E-4080-871A-F8D903C661EA}"/>
            </c:ext>
          </c:extLst>
        </c:ser>
        <c:ser>
          <c:idx val="2"/>
          <c:order val="2"/>
          <c:tx>
            <c:strRef>
              <c:f>Educ!$AB$2</c:f>
              <c:strCache>
                <c:ptCount val="1"/>
                <c:pt idx="0">
                  <c:v>Sec</c:v>
                </c:pt>
              </c:strCache>
            </c:strRef>
          </c:tx>
          <c:spPr>
            <a:solidFill>
              <a:srgbClr val="7030A0"/>
            </a:solidFill>
            <a:ln>
              <a:noFill/>
            </a:ln>
            <a:effectLst/>
          </c:spPr>
          <c:invertIfNegative val="0"/>
          <c:cat>
            <c:numRef>
              <c:f>Educ!$A$3:$A$76</c:f>
              <c:numCache>
                <c:formatCode>General</c:formatCode>
                <c:ptCount val="74"/>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pt idx="38">
                  <c:v>41</c:v>
                </c:pt>
                <c:pt idx="39">
                  <c:v>42</c:v>
                </c:pt>
                <c:pt idx="40">
                  <c:v>43</c:v>
                </c:pt>
                <c:pt idx="41">
                  <c:v>44</c:v>
                </c:pt>
                <c:pt idx="42">
                  <c:v>45</c:v>
                </c:pt>
                <c:pt idx="43">
                  <c:v>46</c:v>
                </c:pt>
                <c:pt idx="44">
                  <c:v>47</c:v>
                </c:pt>
                <c:pt idx="45">
                  <c:v>48</c:v>
                </c:pt>
                <c:pt idx="46">
                  <c:v>49</c:v>
                </c:pt>
                <c:pt idx="47">
                  <c:v>50</c:v>
                </c:pt>
                <c:pt idx="48">
                  <c:v>51</c:v>
                </c:pt>
                <c:pt idx="49">
                  <c:v>52</c:v>
                </c:pt>
                <c:pt idx="50">
                  <c:v>53</c:v>
                </c:pt>
                <c:pt idx="51">
                  <c:v>54</c:v>
                </c:pt>
                <c:pt idx="52">
                  <c:v>55</c:v>
                </c:pt>
                <c:pt idx="53">
                  <c:v>56</c:v>
                </c:pt>
                <c:pt idx="54">
                  <c:v>57</c:v>
                </c:pt>
                <c:pt idx="55">
                  <c:v>58</c:v>
                </c:pt>
                <c:pt idx="56">
                  <c:v>59</c:v>
                </c:pt>
                <c:pt idx="57">
                  <c:v>60</c:v>
                </c:pt>
                <c:pt idx="58">
                  <c:v>61</c:v>
                </c:pt>
                <c:pt idx="59">
                  <c:v>62</c:v>
                </c:pt>
                <c:pt idx="60">
                  <c:v>63</c:v>
                </c:pt>
                <c:pt idx="61">
                  <c:v>64</c:v>
                </c:pt>
                <c:pt idx="62">
                  <c:v>65</c:v>
                </c:pt>
                <c:pt idx="63">
                  <c:v>66</c:v>
                </c:pt>
                <c:pt idx="64">
                  <c:v>67</c:v>
                </c:pt>
                <c:pt idx="65">
                  <c:v>68</c:v>
                </c:pt>
                <c:pt idx="66">
                  <c:v>69</c:v>
                </c:pt>
                <c:pt idx="67">
                  <c:v>70</c:v>
                </c:pt>
                <c:pt idx="68">
                  <c:v>71</c:v>
                </c:pt>
                <c:pt idx="69">
                  <c:v>72</c:v>
                </c:pt>
                <c:pt idx="70">
                  <c:v>73</c:v>
                </c:pt>
                <c:pt idx="71">
                  <c:v>74</c:v>
                </c:pt>
                <c:pt idx="72">
                  <c:v>75</c:v>
                </c:pt>
                <c:pt idx="73">
                  <c:v>76</c:v>
                </c:pt>
              </c:numCache>
            </c:numRef>
          </c:cat>
          <c:val>
            <c:numRef>
              <c:f>Educ!$AB$3:$AB$76</c:f>
              <c:numCache>
                <c:formatCode>0</c:formatCode>
                <c:ptCount val="74"/>
                <c:pt idx="0">
                  <c:v>0</c:v>
                </c:pt>
                <c:pt idx="1">
                  <c:v>0</c:v>
                </c:pt>
                <c:pt idx="2">
                  <c:v>0</c:v>
                </c:pt>
                <c:pt idx="3">
                  <c:v>0</c:v>
                </c:pt>
                <c:pt idx="4">
                  <c:v>0</c:v>
                </c:pt>
                <c:pt idx="5">
                  <c:v>0</c:v>
                </c:pt>
                <c:pt idx="6">
                  <c:v>0</c:v>
                </c:pt>
                <c:pt idx="7">
                  <c:v>0</c:v>
                </c:pt>
                <c:pt idx="8">
                  <c:v>0</c:v>
                </c:pt>
                <c:pt idx="9">
                  <c:v>6.59</c:v>
                </c:pt>
                <c:pt idx="10">
                  <c:v>20.55</c:v>
                </c:pt>
                <c:pt idx="11">
                  <c:v>48.78</c:v>
                </c:pt>
                <c:pt idx="12">
                  <c:v>72</c:v>
                </c:pt>
                <c:pt idx="13">
                  <c:v>87.02</c:v>
                </c:pt>
                <c:pt idx="14">
                  <c:v>90.84</c:v>
                </c:pt>
                <c:pt idx="15">
                  <c:v>91.78</c:v>
                </c:pt>
                <c:pt idx="16">
                  <c:v>91.4</c:v>
                </c:pt>
                <c:pt idx="17">
                  <c:v>88.81</c:v>
                </c:pt>
                <c:pt idx="18">
                  <c:v>85.92</c:v>
                </c:pt>
                <c:pt idx="19">
                  <c:v>83.33</c:v>
                </c:pt>
                <c:pt idx="20">
                  <c:v>85.53</c:v>
                </c:pt>
                <c:pt idx="21">
                  <c:v>82.54</c:v>
                </c:pt>
                <c:pt idx="22">
                  <c:v>76.27</c:v>
                </c:pt>
                <c:pt idx="23">
                  <c:v>63.64</c:v>
                </c:pt>
                <c:pt idx="24">
                  <c:v>64</c:v>
                </c:pt>
                <c:pt idx="25">
                  <c:v>66.67</c:v>
                </c:pt>
                <c:pt idx="26">
                  <c:v>72</c:v>
                </c:pt>
                <c:pt idx="27">
                  <c:v>58.09</c:v>
                </c:pt>
                <c:pt idx="28">
                  <c:v>57.14</c:v>
                </c:pt>
                <c:pt idx="29">
                  <c:v>54.43</c:v>
                </c:pt>
                <c:pt idx="30">
                  <c:v>53.52</c:v>
                </c:pt>
                <c:pt idx="31">
                  <c:v>60</c:v>
                </c:pt>
                <c:pt idx="32">
                  <c:v>49.52</c:v>
                </c:pt>
                <c:pt idx="33">
                  <c:v>57.63</c:v>
                </c:pt>
                <c:pt idx="34">
                  <c:v>55.22</c:v>
                </c:pt>
                <c:pt idx="35">
                  <c:v>61.11</c:v>
                </c:pt>
                <c:pt idx="36">
                  <c:v>53.33</c:v>
                </c:pt>
                <c:pt idx="37">
                  <c:v>47.9</c:v>
                </c:pt>
                <c:pt idx="38">
                  <c:v>46.34</c:v>
                </c:pt>
                <c:pt idx="39">
                  <c:v>47.31</c:v>
                </c:pt>
                <c:pt idx="40">
                  <c:v>46.51</c:v>
                </c:pt>
                <c:pt idx="41">
                  <c:v>68.569999999999993</c:v>
                </c:pt>
                <c:pt idx="42">
                  <c:v>44.07</c:v>
                </c:pt>
                <c:pt idx="43">
                  <c:v>54.55</c:v>
                </c:pt>
                <c:pt idx="44">
                  <c:v>52.17</c:v>
                </c:pt>
                <c:pt idx="45">
                  <c:v>35.85</c:v>
                </c:pt>
                <c:pt idx="46">
                  <c:v>56.52</c:v>
                </c:pt>
                <c:pt idx="47">
                  <c:v>47.44</c:v>
                </c:pt>
                <c:pt idx="48">
                  <c:v>63.16</c:v>
                </c:pt>
                <c:pt idx="49">
                  <c:v>37.25</c:v>
                </c:pt>
                <c:pt idx="50">
                  <c:v>36</c:v>
                </c:pt>
                <c:pt idx="51">
                  <c:v>38.71</c:v>
                </c:pt>
                <c:pt idx="52">
                  <c:v>18.920000000000002</c:v>
                </c:pt>
                <c:pt idx="53">
                  <c:v>40</c:v>
                </c:pt>
                <c:pt idx="54">
                  <c:v>57.14</c:v>
                </c:pt>
                <c:pt idx="55">
                  <c:v>34.880000000000003</c:v>
                </c:pt>
                <c:pt idx="56">
                  <c:v>23.53</c:v>
                </c:pt>
                <c:pt idx="57">
                  <c:v>11.11</c:v>
                </c:pt>
                <c:pt idx="58">
                  <c:v>50</c:v>
                </c:pt>
                <c:pt idx="59">
                  <c:v>28.57</c:v>
                </c:pt>
                <c:pt idx="60">
                  <c:v>16.670000000000002</c:v>
                </c:pt>
                <c:pt idx="61">
                  <c:v>20</c:v>
                </c:pt>
                <c:pt idx="62">
                  <c:v>19.440000000000001</c:v>
                </c:pt>
                <c:pt idx="63">
                  <c:v>35.71</c:v>
                </c:pt>
                <c:pt idx="64">
                  <c:v>42.86</c:v>
                </c:pt>
                <c:pt idx="65">
                  <c:v>21.05</c:v>
                </c:pt>
                <c:pt idx="66">
                  <c:v>44.44</c:v>
                </c:pt>
                <c:pt idx="67">
                  <c:v>14.29</c:v>
                </c:pt>
                <c:pt idx="68">
                  <c:v>50</c:v>
                </c:pt>
                <c:pt idx="69">
                  <c:v>25</c:v>
                </c:pt>
                <c:pt idx="70">
                  <c:v>9.09</c:v>
                </c:pt>
                <c:pt idx="71">
                  <c:v>0</c:v>
                </c:pt>
                <c:pt idx="72">
                  <c:v>7.69</c:v>
                </c:pt>
                <c:pt idx="73">
                  <c:v>25</c:v>
                </c:pt>
              </c:numCache>
            </c:numRef>
          </c:val>
          <c:extLst>
            <c:ext xmlns:c16="http://schemas.microsoft.com/office/drawing/2014/chart" uri="{C3380CC4-5D6E-409C-BE32-E72D297353CC}">
              <c16:uniqueId val="{00000002-A06E-4080-871A-F8D903C661EA}"/>
            </c:ext>
          </c:extLst>
        </c:ser>
        <c:ser>
          <c:idx val="3"/>
          <c:order val="3"/>
          <c:tx>
            <c:strRef>
              <c:f>Educ!$AC$2</c:f>
              <c:strCache>
                <c:ptCount val="1"/>
                <c:pt idx="0">
                  <c:v>Ter</c:v>
                </c:pt>
              </c:strCache>
            </c:strRef>
          </c:tx>
          <c:spPr>
            <a:solidFill>
              <a:schemeClr val="accent1">
                <a:lumMod val="60000"/>
                <a:lumOff val="40000"/>
              </a:schemeClr>
            </a:solidFill>
            <a:ln>
              <a:noFill/>
            </a:ln>
            <a:effectLst/>
          </c:spPr>
          <c:invertIfNegative val="0"/>
          <c:cat>
            <c:numRef>
              <c:f>Educ!$A$3:$A$76</c:f>
              <c:numCache>
                <c:formatCode>General</c:formatCode>
                <c:ptCount val="74"/>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pt idx="38">
                  <c:v>41</c:v>
                </c:pt>
                <c:pt idx="39">
                  <c:v>42</c:v>
                </c:pt>
                <c:pt idx="40">
                  <c:v>43</c:v>
                </c:pt>
                <c:pt idx="41">
                  <c:v>44</c:v>
                </c:pt>
                <c:pt idx="42">
                  <c:v>45</c:v>
                </c:pt>
                <c:pt idx="43">
                  <c:v>46</c:v>
                </c:pt>
                <c:pt idx="44">
                  <c:v>47</c:v>
                </c:pt>
                <c:pt idx="45">
                  <c:v>48</c:v>
                </c:pt>
                <c:pt idx="46">
                  <c:v>49</c:v>
                </c:pt>
                <c:pt idx="47">
                  <c:v>50</c:v>
                </c:pt>
                <c:pt idx="48">
                  <c:v>51</c:v>
                </c:pt>
                <c:pt idx="49">
                  <c:v>52</c:v>
                </c:pt>
                <c:pt idx="50">
                  <c:v>53</c:v>
                </c:pt>
                <c:pt idx="51">
                  <c:v>54</c:v>
                </c:pt>
                <c:pt idx="52">
                  <c:v>55</c:v>
                </c:pt>
                <c:pt idx="53">
                  <c:v>56</c:v>
                </c:pt>
                <c:pt idx="54">
                  <c:v>57</c:v>
                </c:pt>
                <c:pt idx="55">
                  <c:v>58</c:v>
                </c:pt>
                <c:pt idx="56">
                  <c:v>59</c:v>
                </c:pt>
                <c:pt idx="57">
                  <c:v>60</c:v>
                </c:pt>
                <c:pt idx="58">
                  <c:v>61</c:v>
                </c:pt>
                <c:pt idx="59">
                  <c:v>62</c:v>
                </c:pt>
                <c:pt idx="60">
                  <c:v>63</c:v>
                </c:pt>
                <c:pt idx="61">
                  <c:v>64</c:v>
                </c:pt>
                <c:pt idx="62">
                  <c:v>65</c:v>
                </c:pt>
                <c:pt idx="63">
                  <c:v>66</c:v>
                </c:pt>
                <c:pt idx="64">
                  <c:v>67</c:v>
                </c:pt>
                <c:pt idx="65">
                  <c:v>68</c:v>
                </c:pt>
                <c:pt idx="66">
                  <c:v>69</c:v>
                </c:pt>
                <c:pt idx="67">
                  <c:v>70</c:v>
                </c:pt>
                <c:pt idx="68">
                  <c:v>71</c:v>
                </c:pt>
                <c:pt idx="69">
                  <c:v>72</c:v>
                </c:pt>
                <c:pt idx="70">
                  <c:v>73</c:v>
                </c:pt>
                <c:pt idx="71">
                  <c:v>74</c:v>
                </c:pt>
                <c:pt idx="72">
                  <c:v>75</c:v>
                </c:pt>
                <c:pt idx="73">
                  <c:v>76</c:v>
                </c:pt>
              </c:numCache>
            </c:numRef>
          </c:cat>
          <c:val>
            <c:numRef>
              <c:f>Educ!$AC$3:$AC$76</c:f>
              <c:numCache>
                <c:formatCode>0</c:formatCode>
                <c:ptCount val="7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0.68</c:v>
                </c:pt>
                <c:pt idx="16">
                  <c:v>1.08</c:v>
                </c:pt>
                <c:pt idx="17">
                  <c:v>4.4800000000000004</c:v>
                </c:pt>
                <c:pt idx="18">
                  <c:v>5.63</c:v>
                </c:pt>
                <c:pt idx="19">
                  <c:v>6.86</c:v>
                </c:pt>
                <c:pt idx="20">
                  <c:v>9.2100000000000009</c:v>
                </c:pt>
                <c:pt idx="21">
                  <c:v>9.52</c:v>
                </c:pt>
                <c:pt idx="22">
                  <c:v>15.25</c:v>
                </c:pt>
                <c:pt idx="23">
                  <c:v>24.68</c:v>
                </c:pt>
                <c:pt idx="24">
                  <c:v>28</c:v>
                </c:pt>
                <c:pt idx="25">
                  <c:v>24.73</c:v>
                </c:pt>
                <c:pt idx="26">
                  <c:v>22</c:v>
                </c:pt>
                <c:pt idx="27">
                  <c:v>22.06</c:v>
                </c:pt>
                <c:pt idx="28">
                  <c:v>34.29</c:v>
                </c:pt>
                <c:pt idx="29">
                  <c:v>36.71</c:v>
                </c:pt>
                <c:pt idx="30">
                  <c:v>32.39</c:v>
                </c:pt>
                <c:pt idx="31">
                  <c:v>32</c:v>
                </c:pt>
                <c:pt idx="32">
                  <c:v>25.71</c:v>
                </c:pt>
                <c:pt idx="33">
                  <c:v>22.03</c:v>
                </c:pt>
                <c:pt idx="34">
                  <c:v>34.33</c:v>
                </c:pt>
                <c:pt idx="35">
                  <c:v>22.22</c:v>
                </c:pt>
                <c:pt idx="36">
                  <c:v>30</c:v>
                </c:pt>
                <c:pt idx="37">
                  <c:v>23.53</c:v>
                </c:pt>
                <c:pt idx="38">
                  <c:v>34.15</c:v>
                </c:pt>
                <c:pt idx="39">
                  <c:v>25.81</c:v>
                </c:pt>
                <c:pt idx="40">
                  <c:v>27.91</c:v>
                </c:pt>
                <c:pt idx="41">
                  <c:v>20</c:v>
                </c:pt>
                <c:pt idx="42">
                  <c:v>23.73</c:v>
                </c:pt>
                <c:pt idx="43">
                  <c:v>27.27</c:v>
                </c:pt>
                <c:pt idx="44">
                  <c:v>23.91</c:v>
                </c:pt>
                <c:pt idx="45">
                  <c:v>20.75</c:v>
                </c:pt>
                <c:pt idx="46">
                  <c:v>19.57</c:v>
                </c:pt>
                <c:pt idx="47">
                  <c:v>17.95</c:v>
                </c:pt>
                <c:pt idx="48">
                  <c:v>10.53</c:v>
                </c:pt>
                <c:pt idx="49">
                  <c:v>27.45</c:v>
                </c:pt>
                <c:pt idx="50">
                  <c:v>20</c:v>
                </c:pt>
                <c:pt idx="51">
                  <c:v>29.03</c:v>
                </c:pt>
                <c:pt idx="52">
                  <c:v>37.840000000000003</c:v>
                </c:pt>
                <c:pt idx="53">
                  <c:v>16.670000000000002</c:v>
                </c:pt>
                <c:pt idx="54">
                  <c:v>28.57</c:v>
                </c:pt>
                <c:pt idx="55">
                  <c:v>30.23</c:v>
                </c:pt>
                <c:pt idx="56">
                  <c:v>52.94</c:v>
                </c:pt>
                <c:pt idx="57">
                  <c:v>19.440000000000001</c:v>
                </c:pt>
                <c:pt idx="58">
                  <c:v>16.670000000000002</c:v>
                </c:pt>
                <c:pt idx="59">
                  <c:v>21.43</c:v>
                </c:pt>
                <c:pt idx="60">
                  <c:v>45.83</c:v>
                </c:pt>
                <c:pt idx="61">
                  <c:v>13.33</c:v>
                </c:pt>
                <c:pt idx="62">
                  <c:v>25</c:v>
                </c:pt>
                <c:pt idx="63">
                  <c:v>14.29</c:v>
                </c:pt>
                <c:pt idx="64">
                  <c:v>14.29</c:v>
                </c:pt>
                <c:pt idx="65">
                  <c:v>10.53</c:v>
                </c:pt>
                <c:pt idx="66">
                  <c:v>44.44</c:v>
                </c:pt>
                <c:pt idx="67">
                  <c:v>23.81</c:v>
                </c:pt>
                <c:pt idx="68">
                  <c:v>0</c:v>
                </c:pt>
                <c:pt idx="69">
                  <c:v>31.25</c:v>
                </c:pt>
                <c:pt idx="70">
                  <c:v>9.09</c:v>
                </c:pt>
                <c:pt idx="71">
                  <c:v>0</c:v>
                </c:pt>
                <c:pt idx="72">
                  <c:v>15.38</c:v>
                </c:pt>
                <c:pt idx="73">
                  <c:v>0</c:v>
                </c:pt>
              </c:numCache>
            </c:numRef>
          </c:val>
          <c:extLst>
            <c:ext xmlns:c16="http://schemas.microsoft.com/office/drawing/2014/chart" uri="{C3380CC4-5D6E-409C-BE32-E72D297353CC}">
              <c16:uniqueId val="{00000003-A06E-4080-871A-F8D903C661EA}"/>
            </c:ext>
          </c:extLst>
        </c:ser>
        <c:dLbls>
          <c:showLegendKey val="0"/>
          <c:showVal val="0"/>
          <c:showCatName val="0"/>
          <c:showSerName val="0"/>
          <c:showPercent val="0"/>
          <c:showBubbleSize val="0"/>
        </c:dLbls>
        <c:gapWidth val="150"/>
        <c:overlap val="100"/>
        <c:axId val="1897521247"/>
        <c:axId val="1897526047"/>
      </c:barChart>
      <c:catAx>
        <c:axId val="1897521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NG"/>
          </a:p>
        </c:txPr>
        <c:crossAx val="1897526047"/>
        <c:crosses val="autoZero"/>
        <c:auto val="1"/>
        <c:lblAlgn val="ctr"/>
        <c:lblOffset val="100"/>
        <c:noMultiLvlLbl val="0"/>
      </c:catAx>
      <c:valAx>
        <c:axId val="189752604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NG"/>
          </a:p>
        </c:txPr>
        <c:crossAx val="1897521247"/>
        <c:crosses val="autoZero"/>
        <c:crossBetween val="between"/>
      </c:valAx>
      <c:spPr>
        <a:noFill/>
        <a:ln>
          <a:noFill/>
        </a:ln>
        <a:effectLst/>
      </c:spPr>
    </c:plotArea>
    <c:legend>
      <c:legendPos val="b"/>
      <c:overlay val="0"/>
      <c:spPr>
        <a:solidFill>
          <a:schemeClr val="accent1">
            <a:lumMod val="20000"/>
            <a:lumOff val="80000"/>
          </a:schemeClr>
        </a:solid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N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3">
        <a:lumMod val="20000"/>
        <a:lumOff val="80000"/>
      </a:schemeClr>
    </a:solidFill>
    <a:ln>
      <a:noFill/>
    </a:ln>
    <a:effectLst/>
  </c:spPr>
  <c:txPr>
    <a:bodyPr/>
    <a:lstStyle/>
    <a:p>
      <a:pPr>
        <a:defRPr sz="900">
          <a:solidFill>
            <a:schemeClr val="tx1"/>
          </a:solidFill>
          <a:latin typeface="+mn-lt"/>
        </a:defRPr>
      </a:pPr>
      <a:endParaRPr lang="en-NG"/>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chemeClr val="tx1"/>
                </a:solidFill>
                <a:latin typeface="+mn-lt"/>
                <a:ea typeface="+mn-ea"/>
                <a:cs typeface="+mn-cs"/>
              </a:defRPr>
            </a:pPr>
            <a:r>
              <a:rPr lang="en-GB"/>
              <a:t>South West</a:t>
            </a:r>
          </a:p>
        </c:rich>
      </c:tx>
      <c:overlay val="0"/>
      <c:spPr>
        <a:noFill/>
        <a:ln>
          <a:noFill/>
        </a:ln>
        <a:effectLst/>
      </c:spPr>
      <c:txPr>
        <a:bodyPr rot="0" spcFirstLastPara="1" vertOverflow="ellipsis" vert="horz" wrap="square" anchor="ctr" anchorCtr="1"/>
        <a:lstStyle/>
        <a:p>
          <a:pPr>
            <a:defRPr sz="1080" b="0" i="0" u="none" strike="noStrike" kern="1200" spc="0" baseline="0">
              <a:solidFill>
                <a:schemeClr val="tx1"/>
              </a:solidFill>
              <a:latin typeface="+mn-lt"/>
              <a:ea typeface="+mn-ea"/>
              <a:cs typeface="+mn-cs"/>
            </a:defRPr>
          </a:pPr>
          <a:endParaRPr lang="en-NG"/>
        </a:p>
      </c:txPr>
    </c:title>
    <c:autoTitleDeleted val="0"/>
    <c:plotArea>
      <c:layout/>
      <c:barChart>
        <c:barDir val="col"/>
        <c:grouping val="percentStacked"/>
        <c:varyColors val="0"/>
        <c:ser>
          <c:idx val="0"/>
          <c:order val="0"/>
          <c:tx>
            <c:strRef>
              <c:f>Educ!$AF$2</c:f>
              <c:strCache>
                <c:ptCount val="1"/>
                <c:pt idx="0">
                  <c:v>None</c:v>
                </c:pt>
              </c:strCache>
            </c:strRef>
          </c:tx>
          <c:spPr>
            <a:solidFill>
              <a:srgbClr val="FF0000"/>
            </a:solidFill>
            <a:ln>
              <a:noFill/>
            </a:ln>
            <a:effectLst/>
          </c:spPr>
          <c:invertIfNegative val="0"/>
          <c:cat>
            <c:numRef>
              <c:f>Educ!$A$3:$A$76</c:f>
              <c:numCache>
                <c:formatCode>General</c:formatCode>
                <c:ptCount val="74"/>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pt idx="38">
                  <c:v>41</c:v>
                </c:pt>
                <c:pt idx="39">
                  <c:v>42</c:v>
                </c:pt>
                <c:pt idx="40">
                  <c:v>43</c:v>
                </c:pt>
                <c:pt idx="41">
                  <c:v>44</c:v>
                </c:pt>
                <c:pt idx="42">
                  <c:v>45</c:v>
                </c:pt>
                <c:pt idx="43">
                  <c:v>46</c:v>
                </c:pt>
                <c:pt idx="44">
                  <c:v>47</c:v>
                </c:pt>
                <c:pt idx="45">
                  <c:v>48</c:v>
                </c:pt>
                <c:pt idx="46">
                  <c:v>49</c:v>
                </c:pt>
                <c:pt idx="47">
                  <c:v>50</c:v>
                </c:pt>
                <c:pt idx="48">
                  <c:v>51</c:v>
                </c:pt>
                <c:pt idx="49">
                  <c:v>52</c:v>
                </c:pt>
                <c:pt idx="50">
                  <c:v>53</c:v>
                </c:pt>
                <c:pt idx="51">
                  <c:v>54</c:v>
                </c:pt>
                <c:pt idx="52">
                  <c:v>55</c:v>
                </c:pt>
                <c:pt idx="53">
                  <c:v>56</c:v>
                </c:pt>
                <c:pt idx="54">
                  <c:v>57</c:v>
                </c:pt>
                <c:pt idx="55">
                  <c:v>58</c:v>
                </c:pt>
                <c:pt idx="56">
                  <c:v>59</c:v>
                </c:pt>
                <c:pt idx="57">
                  <c:v>60</c:v>
                </c:pt>
                <c:pt idx="58">
                  <c:v>61</c:v>
                </c:pt>
                <c:pt idx="59">
                  <c:v>62</c:v>
                </c:pt>
                <c:pt idx="60">
                  <c:v>63</c:v>
                </c:pt>
                <c:pt idx="61">
                  <c:v>64</c:v>
                </c:pt>
                <c:pt idx="62">
                  <c:v>65</c:v>
                </c:pt>
                <c:pt idx="63">
                  <c:v>66</c:v>
                </c:pt>
                <c:pt idx="64">
                  <c:v>67</c:v>
                </c:pt>
                <c:pt idx="65">
                  <c:v>68</c:v>
                </c:pt>
                <c:pt idx="66">
                  <c:v>69</c:v>
                </c:pt>
                <c:pt idx="67">
                  <c:v>70</c:v>
                </c:pt>
                <c:pt idx="68">
                  <c:v>71</c:v>
                </c:pt>
                <c:pt idx="69">
                  <c:v>72</c:v>
                </c:pt>
                <c:pt idx="70">
                  <c:v>73</c:v>
                </c:pt>
                <c:pt idx="71">
                  <c:v>74</c:v>
                </c:pt>
                <c:pt idx="72">
                  <c:v>75</c:v>
                </c:pt>
                <c:pt idx="73">
                  <c:v>76</c:v>
                </c:pt>
              </c:numCache>
            </c:numRef>
          </c:cat>
          <c:val>
            <c:numRef>
              <c:f>Educ!$AF$3:$AF$76</c:f>
              <c:numCache>
                <c:formatCode>0</c:formatCode>
                <c:ptCount val="74"/>
                <c:pt idx="0">
                  <c:v>100</c:v>
                </c:pt>
                <c:pt idx="1">
                  <c:v>100</c:v>
                </c:pt>
                <c:pt idx="2">
                  <c:v>100</c:v>
                </c:pt>
                <c:pt idx="3">
                  <c:v>100</c:v>
                </c:pt>
                <c:pt idx="4">
                  <c:v>100</c:v>
                </c:pt>
                <c:pt idx="5">
                  <c:v>98.73</c:v>
                </c:pt>
                <c:pt idx="6">
                  <c:v>96.4</c:v>
                </c:pt>
                <c:pt idx="7">
                  <c:v>70.16</c:v>
                </c:pt>
                <c:pt idx="8">
                  <c:v>51.94</c:v>
                </c:pt>
                <c:pt idx="9">
                  <c:v>29.48</c:v>
                </c:pt>
                <c:pt idx="10">
                  <c:v>12.33</c:v>
                </c:pt>
                <c:pt idx="11">
                  <c:v>5</c:v>
                </c:pt>
                <c:pt idx="12">
                  <c:v>2.92</c:v>
                </c:pt>
                <c:pt idx="13">
                  <c:v>3.82</c:v>
                </c:pt>
                <c:pt idx="14">
                  <c:v>2.59</c:v>
                </c:pt>
                <c:pt idx="15">
                  <c:v>0.7</c:v>
                </c:pt>
                <c:pt idx="16">
                  <c:v>0</c:v>
                </c:pt>
                <c:pt idx="17">
                  <c:v>0</c:v>
                </c:pt>
                <c:pt idx="18">
                  <c:v>1.49</c:v>
                </c:pt>
                <c:pt idx="19">
                  <c:v>0</c:v>
                </c:pt>
                <c:pt idx="20">
                  <c:v>1.19</c:v>
                </c:pt>
                <c:pt idx="21">
                  <c:v>0</c:v>
                </c:pt>
                <c:pt idx="22">
                  <c:v>1.08</c:v>
                </c:pt>
                <c:pt idx="23">
                  <c:v>0</c:v>
                </c:pt>
                <c:pt idx="24">
                  <c:v>1.43</c:v>
                </c:pt>
                <c:pt idx="25">
                  <c:v>0</c:v>
                </c:pt>
                <c:pt idx="26">
                  <c:v>1.96</c:v>
                </c:pt>
                <c:pt idx="27">
                  <c:v>3.37</c:v>
                </c:pt>
                <c:pt idx="28">
                  <c:v>2.33</c:v>
                </c:pt>
                <c:pt idx="29">
                  <c:v>4.4000000000000004</c:v>
                </c:pt>
                <c:pt idx="30">
                  <c:v>2.33</c:v>
                </c:pt>
                <c:pt idx="31">
                  <c:v>0</c:v>
                </c:pt>
                <c:pt idx="32">
                  <c:v>3.97</c:v>
                </c:pt>
                <c:pt idx="33">
                  <c:v>0</c:v>
                </c:pt>
                <c:pt idx="34">
                  <c:v>2.08</c:v>
                </c:pt>
                <c:pt idx="35">
                  <c:v>2.78</c:v>
                </c:pt>
                <c:pt idx="36">
                  <c:v>2</c:v>
                </c:pt>
                <c:pt idx="37">
                  <c:v>2.54</c:v>
                </c:pt>
                <c:pt idx="38">
                  <c:v>0</c:v>
                </c:pt>
                <c:pt idx="39">
                  <c:v>3.57</c:v>
                </c:pt>
                <c:pt idx="40">
                  <c:v>0</c:v>
                </c:pt>
                <c:pt idx="41">
                  <c:v>3.03</c:v>
                </c:pt>
                <c:pt idx="42">
                  <c:v>7.26</c:v>
                </c:pt>
                <c:pt idx="43">
                  <c:v>0</c:v>
                </c:pt>
                <c:pt idx="44">
                  <c:v>1.96</c:v>
                </c:pt>
                <c:pt idx="45">
                  <c:v>0</c:v>
                </c:pt>
                <c:pt idx="46">
                  <c:v>3.33</c:v>
                </c:pt>
                <c:pt idx="47">
                  <c:v>5.49</c:v>
                </c:pt>
                <c:pt idx="48">
                  <c:v>0</c:v>
                </c:pt>
                <c:pt idx="49">
                  <c:v>12.5</c:v>
                </c:pt>
                <c:pt idx="50">
                  <c:v>5.56</c:v>
                </c:pt>
                <c:pt idx="51">
                  <c:v>3.33</c:v>
                </c:pt>
                <c:pt idx="52">
                  <c:v>0</c:v>
                </c:pt>
                <c:pt idx="53">
                  <c:v>0</c:v>
                </c:pt>
                <c:pt idx="54">
                  <c:v>4</c:v>
                </c:pt>
                <c:pt idx="55">
                  <c:v>3.33</c:v>
                </c:pt>
                <c:pt idx="56">
                  <c:v>5.88</c:v>
                </c:pt>
                <c:pt idx="57">
                  <c:v>17.5</c:v>
                </c:pt>
                <c:pt idx="58">
                  <c:v>20</c:v>
                </c:pt>
                <c:pt idx="59">
                  <c:v>13.33</c:v>
                </c:pt>
                <c:pt idx="60">
                  <c:v>25</c:v>
                </c:pt>
                <c:pt idx="61">
                  <c:v>0</c:v>
                </c:pt>
                <c:pt idx="62">
                  <c:v>21.95</c:v>
                </c:pt>
                <c:pt idx="63">
                  <c:v>18.18</c:v>
                </c:pt>
                <c:pt idx="64">
                  <c:v>25</c:v>
                </c:pt>
                <c:pt idx="65">
                  <c:v>0</c:v>
                </c:pt>
                <c:pt idx="66">
                  <c:v>0</c:v>
                </c:pt>
                <c:pt idx="67">
                  <c:v>11.11</c:v>
                </c:pt>
                <c:pt idx="68">
                  <c:v>10</c:v>
                </c:pt>
                <c:pt idx="69">
                  <c:v>21.43</c:v>
                </c:pt>
                <c:pt idx="70">
                  <c:v>11.11</c:v>
                </c:pt>
                <c:pt idx="71">
                  <c:v>20</c:v>
                </c:pt>
                <c:pt idx="72">
                  <c:v>18.75</c:v>
                </c:pt>
                <c:pt idx="73">
                  <c:v>0</c:v>
                </c:pt>
              </c:numCache>
            </c:numRef>
          </c:val>
          <c:extLst>
            <c:ext xmlns:c16="http://schemas.microsoft.com/office/drawing/2014/chart" uri="{C3380CC4-5D6E-409C-BE32-E72D297353CC}">
              <c16:uniqueId val="{00000000-5523-449A-9FE7-B03CBF9EB08C}"/>
            </c:ext>
          </c:extLst>
        </c:ser>
        <c:ser>
          <c:idx val="1"/>
          <c:order val="1"/>
          <c:tx>
            <c:strRef>
              <c:f>Educ!$AG$2</c:f>
              <c:strCache>
                <c:ptCount val="1"/>
                <c:pt idx="0">
                  <c:v>Pry</c:v>
                </c:pt>
              </c:strCache>
            </c:strRef>
          </c:tx>
          <c:spPr>
            <a:solidFill>
              <a:srgbClr val="00B050"/>
            </a:solidFill>
            <a:ln>
              <a:noFill/>
            </a:ln>
            <a:effectLst/>
          </c:spPr>
          <c:invertIfNegative val="0"/>
          <c:cat>
            <c:numRef>
              <c:f>Educ!$A$3:$A$76</c:f>
              <c:numCache>
                <c:formatCode>General</c:formatCode>
                <c:ptCount val="74"/>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pt idx="38">
                  <c:v>41</c:v>
                </c:pt>
                <c:pt idx="39">
                  <c:v>42</c:v>
                </c:pt>
                <c:pt idx="40">
                  <c:v>43</c:v>
                </c:pt>
                <c:pt idx="41">
                  <c:v>44</c:v>
                </c:pt>
                <c:pt idx="42">
                  <c:v>45</c:v>
                </c:pt>
                <c:pt idx="43">
                  <c:v>46</c:v>
                </c:pt>
                <c:pt idx="44">
                  <c:v>47</c:v>
                </c:pt>
                <c:pt idx="45">
                  <c:v>48</c:v>
                </c:pt>
                <c:pt idx="46">
                  <c:v>49</c:v>
                </c:pt>
                <c:pt idx="47">
                  <c:v>50</c:v>
                </c:pt>
                <c:pt idx="48">
                  <c:v>51</c:v>
                </c:pt>
                <c:pt idx="49">
                  <c:v>52</c:v>
                </c:pt>
                <c:pt idx="50">
                  <c:v>53</c:v>
                </c:pt>
                <c:pt idx="51">
                  <c:v>54</c:v>
                </c:pt>
                <c:pt idx="52">
                  <c:v>55</c:v>
                </c:pt>
                <c:pt idx="53">
                  <c:v>56</c:v>
                </c:pt>
                <c:pt idx="54">
                  <c:v>57</c:v>
                </c:pt>
                <c:pt idx="55">
                  <c:v>58</c:v>
                </c:pt>
                <c:pt idx="56">
                  <c:v>59</c:v>
                </c:pt>
                <c:pt idx="57">
                  <c:v>60</c:v>
                </c:pt>
                <c:pt idx="58">
                  <c:v>61</c:v>
                </c:pt>
                <c:pt idx="59">
                  <c:v>62</c:v>
                </c:pt>
                <c:pt idx="60">
                  <c:v>63</c:v>
                </c:pt>
                <c:pt idx="61">
                  <c:v>64</c:v>
                </c:pt>
                <c:pt idx="62">
                  <c:v>65</c:v>
                </c:pt>
                <c:pt idx="63">
                  <c:v>66</c:v>
                </c:pt>
                <c:pt idx="64">
                  <c:v>67</c:v>
                </c:pt>
                <c:pt idx="65">
                  <c:v>68</c:v>
                </c:pt>
                <c:pt idx="66">
                  <c:v>69</c:v>
                </c:pt>
                <c:pt idx="67">
                  <c:v>70</c:v>
                </c:pt>
                <c:pt idx="68">
                  <c:v>71</c:v>
                </c:pt>
                <c:pt idx="69">
                  <c:v>72</c:v>
                </c:pt>
                <c:pt idx="70">
                  <c:v>73</c:v>
                </c:pt>
                <c:pt idx="71">
                  <c:v>74</c:v>
                </c:pt>
                <c:pt idx="72">
                  <c:v>75</c:v>
                </c:pt>
                <c:pt idx="73">
                  <c:v>76</c:v>
                </c:pt>
              </c:numCache>
            </c:numRef>
          </c:cat>
          <c:val>
            <c:numRef>
              <c:f>Educ!$AG$3:$AG$76</c:f>
              <c:numCache>
                <c:formatCode>0</c:formatCode>
                <c:ptCount val="74"/>
                <c:pt idx="0">
                  <c:v>0</c:v>
                </c:pt>
                <c:pt idx="1">
                  <c:v>0</c:v>
                </c:pt>
                <c:pt idx="2">
                  <c:v>0</c:v>
                </c:pt>
                <c:pt idx="3">
                  <c:v>0</c:v>
                </c:pt>
                <c:pt idx="4">
                  <c:v>0</c:v>
                </c:pt>
                <c:pt idx="5">
                  <c:v>1.27</c:v>
                </c:pt>
                <c:pt idx="6">
                  <c:v>3.6</c:v>
                </c:pt>
                <c:pt idx="7">
                  <c:v>29.84</c:v>
                </c:pt>
                <c:pt idx="8">
                  <c:v>48.06</c:v>
                </c:pt>
                <c:pt idx="9">
                  <c:v>64.16</c:v>
                </c:pt>
                <c:pt idx="10">
                  <c:v>67.81</c:v>
                </c:pt>
                <c:pt idx="11">
                  <c:v>54.29</c:v>
                </c:pt>
                <c:pt idx="12">
                  <c:v>30.41</c:v>
                </c:pt>
                <c:pt idx="13">
                  <c:v>12.98</c:v>
                </c:pt>
                <c:pt idx="14">
                  <c:v>8.6199999999999992</c:v>
                </c:pt>
                <c:pt idx="15">
                  <c:v>5.63</c:v>
                </c:pt>
                <c:pt idx="16">
                  <c:v>4.72</c:v>
                </c:pt>
                <c:pt idx="17">
                  <c:v>9.6300000000000008</c:v>
                </c:pt>
                <c:pt idx="18">
                  <c:v>4.4800000000000004</c:v>
                </c:pt>
                <c:pt idx="19">
                  <c:v>7.08</c:v>
                </c:pt>
                <c:pt idx="20">
                  <c:v>4.76</c:v>
                </c:pt>
                <c:pt idx="21">
                  <c:v>6.49</c:v>
                </c:pt>
                <c:pt idx="22">
                  <c:v>8.6</c:v>
                </c:pt>
                <c:pt idx="23">
                  <c:v>13.33</c:v>
                </c:pt>
                <c:pt idx="24">
                  <c:v>2.86</c:v>
                </c:pt>
                <c:pt idx="25">
                  <c:v>12.96</c:v>
                </c:pt>
                <c:pt idx="26">
                  <c:v>15.69</c:v>
                </c:pt>
                <c:pt idx="27">
                  <c:v>16.850000000000001</c:v>
                </c:pt>
                <c:pt idx="28">
                  <c:v>13.95</c:v>
                </c:pt>
                <c:pt idx="29">
                  <c:v>16.48</c:v>
                </c:pt>
                <c:pt idx="30">
                  <c:v>6.98</c:v>
                </c:pt>
                <c:pt idx="31">
                  <c:v>4.76</c:v>
                </c:pt>
                <c:pt idx="32">
                  <c:v>15.08</c:v>
                </c:pt>
                <c:pt idx="33">
                  <c:v>7.14</c:v>
                </c:pt>
                <c:pt idx="34">
                  <c:v>4.17</c:v>
                </c:pt>
                <c:pt idx="35">
                  <c:v>19.440000000000001</c:v>
                </c:pt>
                <c:pt idx="36">
                  <c:v>12</c:v>
                </c:pt>
                <c:pt idx="37">
                  <c:v>22.03</c:v>
                </c:pt>
                <c:pt idx="38">
                  <c:v>18.37</c:v>
                </c:pt>
                <c:pt idx="39">
                  <c:v>17.86</c:v>
                </c:pt>
                <c:pt idx="40">
                  <c:v>29.41</c:v>
                </c:pt>
                <c:pt idx="41">
                  <c:v>12.12</c:v>
                </c:pt>
                <c:pt idx="42">
                  <c:v>20.16</c:v>
                </c:pt>
                <c:pt idx="43">
                  <c:v>15</c:v>
                </c:pt>
                <c:pt idx="44">
                  <c:v>31.37</c:v>
                </c:pt>
                <c:pt idx="45">
                  <c:v>26.92</c:v>
                </c:pt>
                <c:pt idx="46">
                  <c:v>30</c:v>
                </c:pt>
                <c:pt idx="47">
                  <c:v>34.07</c:v>
                </c:pt>
                <c:pt idx="48">
                  <c:v>11.76</c:v>
                </c:pt>
                <c:pt idx="49">
                  <c:v>25</c:v>
                </c:pt>
                <c:pt idx="50">
                  <c:v>22.22</c:v>
                </c:pt>
                <c:pt idx="51">
                  <c:v>26.67</c:v>
                </c:pt>
                <c:pt idx="52">
                  <c:v>15.38</c:v>
                </c:pt>
                <c:pt idx="53">
                  <c:v>25.81</c:v>
                </c:pt>
                <c:pt idx="54">
                  <c:v>40</c:v>
                </c:pt>
                <c:pt idx="55">
                  <c:v>33.33</c:v>
                </c:pt>
                <c:pt idx="56">
                  <c:v>17.649999999999999</c:v>
                </c:pt>
                <c:pt idx="57">
                  <c:v>35</c:v>
                </c:pt>
                <c:pt idx="58">
                  <c:v>20</c:v>
                </c:pt>
                <c:pt idx="59">
                  <c:v>46.67</c:v>
                </c:pt>
                <c:pt idx="60">
                  <c:v>25</c:v>
                </c:pt>
                <c:pt idx="61">
                  <c:v>38.89</c:v>
                </c:pt>
                <c:pt idx="62">
                  <c:v>39.020000000000003</c:v>
                </c:pt>
                <c:pt idx="63">
                  <c:v>36.36</c:v>
                </c:pt>
                <c:pt idx="64">
                  <c:v>37.5</c:v>
                </c:pt>
                <c:pt idx="65">
                  <c:v>62.5</c:v>
                </c:pt>
                <c:pt idx="66">
                  <c:v>50</c:v>
                </c:pt>
                <c:pt idx="67">
                  <c:v>62.96</c:v>
                </c:pt>
                <c:pt idx="68">
                  <c:v>40</c:v>
                </c:pt>
                <c:pt idx="69">
                  <c:v>35.71</c:v>
                </c:pt>
                <c:pt idx="70">
                  <c:v>55.56</c:v>
                </c:pt>
                <c:pt idx="71">
                  <c:v>30</c:v>
                </c:pt>
                <c:pt idx="72">
                  <c:v>43.75</c:v>
                </c:pt>
                <c:pt idx="73">
                  <c:v>72.73</c:v>
                </c:pt>
              </c:numCache>
            </c:numRef>
          </c:val>
          <c:extLst>
            <c:ext xmlns:c16="http://schemas.microsoft.com/office/drawing/2014/chart" uri="{C3380CC4-5D6E-409C-BE32-E72D297353CC}">
              <c16:uniqueId val="{00000001-5523-449A-9FE7-B03CBF9EB08C}"/>
            </c:ext>
          </c:extLst>
        </c:ser>
        <c:ser>
          <c:idx val="2"/>
          <c:order val="2"/>
          <c:tx>
            <c:strRef>
              <c:f>Educ!$AH$2</c:f>
              <c:strCache>
                <c:ptCount val="1"/>
                <c:pt idx="0">
                  <c:v>Sec</c:v>
                </c:pt>
              </c:strCache>
            </c:strRef>
          </c:tx>
          <c:spPr>
            <a:solidFill>
              <a:srgbClr val="7030A0"/>
            </a:solidFill>
            <a:ln>
              <a:noFill/>
            </a:ln>
            <a:effectLst/>
          </c:spPr>
          <c:invertIfNegative val="0"/>
          <c:cat>
            <c:numRef>
              <c:f>Educ!$A$3:$A$76</c:f>
              <c:numCache>
                <c:formatCode>General</c:formatCode>
                <c:ptCount val="74"/>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pt idx="38">
                  <c:v>41</c:v>
                </c:pt>
                <c:pt idx="39">
                  <c:v>42</c:v>
                </c:pt>
                <c:pt idx="40">
                  <c:v>43</c:v>
                </c:pt>
                <c:pt idx="41">
                  <c:v>44</c:v>
                </c:pt>
                <c:pt idx="42">
                  <c:v>45</c:v>
                </c:pt>
                <c:pt idx="43">
                  <c:v>46</c:v>
                </c:pt>
                <c:pt idx="44">
                  <c:v>47</c:v>
                </c:pt>
                <c:pt idx="45">
                  <c:v>48</c:v>
                </c:pt>
                <c:pt idx="46">
                  <c:v>49</c:v>
                </c:pt>
                <c:pt idx="47">
                  <c:v>50</c:v>
                </c:pt>
                <c:pt idx="48">
                  <c:v>51</c:v>
                </c:pt>
                <c:pt idx="49">
                  <c:v>52</c:v>
                </c:pt>
                <c:pt idx="50">
                  <c:v>53</c:v>
                </c:pt>
                <c:pt idx="51">
                  <c:v>54</c:v>
                </c:pt>
                <c:pt idx="52">
                  <c:v>55</c:v>
                </c:pt>
                <c:pt idx="53">
                  <c:v>56</c:v>
                </c:pt>
                <c:pt idx="54">
                  <c:v>57</c:v>
                </c:pt>
                <c:pt idx="55">
                  <c:v>58</c:v>
                </c:pt>
                <c:pt idx="56">
                  <c:v>59</c:v>
                </c:pt>
                <c:pt idx="57">
                  <c:v>60</c:v>
                </c:pt>
                <c:pt idx="58">
                  <c:v>61</c:v>
                </c:pt>
                <c:pt idx="59">
                  <c:v>62</c:v>
                </c:pt>
                <c:pt idx="60">
                  <c:v>63</c:v>
                </c:pt>
                <c:pt idx="61">
                  <c:v>64</c:v>
                </c:pt>
                <c:pt idx="62">
                  <c:v>65</c:v>
                </c:pt>
                <c:pt idx="63">
                  <c:v>66</c:v>
                </c:pt>
                <c:pt idx="64">
                  <c:v>67</c:v>
                </c:pt>
                <c:pt idx="65">
                  <c:v>68</c:v>
                </c:pt>
                <c:pt idx="66">
                  <c:v>69</c:v>
                </c:pt>
                <c:pt idx="67">
                  <c:v>70</c:v>
                </c:pt>
                <c:pt idx="68">
                  <c:v>71</c:v>
                </c:pt>
                <c:pt idx="69">
                  <c:v>72</c:v>
                </c:pt>
                <c:pt idx="70">
                  <c:v>73</c:v>
                </c:pt>
                <c:pt idx="71">
                  <c:v>74</c:v>
                </c:pt>
                <c:pt idx="72">
                  <c:v>75</c:v>
                </c:pt>
                <c:pt idx="73">
                  <c:v>76</c:v>
                </c:pt>
              </c:numCache>
            </c:numRef>
          </c:cat>
          <c:val>
            <c:numRef>
              <c:f>Educ!$AH$3:$AH$76</c:f>
              <c:numCache>
                <c:formatCode>0</c:formatCode>
                <c:ptCount val="74"/>
                <c:pt idx="0">
                  <c:v>0</c:v>
                </c:pt>
                <c:pt idx="1">
                  <c:v>0</c:v>
                </c:pt>
                <c:pt idx="2">
                  <c:v>0</c:v>
                </c:pt>
                <c:pt idx="3">
                  <c:v>0</c:v>
                </c:pt>
                <c:pt idx="4">
                  <c:v>0</c:v>
                </c:pt>
                <c:pt idx="5">
                  <c:v>0</c:v>
                </c:pt>
                <c:pt idx="6">
                  <c:v>0</c:v>
                </c:pt>
                <c:pt idx="7">
                  <c:v>0</c:v>
                </c:pt>
                <c:pt idx="8">
                  <c:v>0</c:v>
                </c:pt>
                <c:pt idx="9">
                  <c:v>6.36</c:v>
                </c:pt>
                <c:pt idx="10">
                  <c:v>19.86</c:v>
                </c:pt>
                <c:pt idx="11">
                  <c:v>40.71</c:v>
                </c:pt>
                <c:pt idx="12">
                  <c:v>66.67</c:v>
                </c:pt>
                <c:pt idx="13">
                  <c:v>82.44</c:v>
                </c:pt>
                <c:pt idx="14">
                  <c:v>87.93</c:v>
                </c:pt>
                <c:pt idx="15">
                  <c:v>92.25</c:v>
                </c:pt>
                <c:pt idx="16">
                  <c:v>90.57</c:v>
                </c:pt>
                <c:pt idx="17">
                  <c:v>84.44</c:v>
                </c:pt>
                <c:pt idx="18">
                  <c:v>86.57</c:v>
                </c:pt>
                <c:pt idx="19">
                  <c:v>81.42</c:v>
                </c:pt>
                <c:pt idx="20">
                  <c:v>75</c:v>
                </c:pt>
                <c:pt idx="21">
                  <c:v>68.83</c:v>
                </c:pt>
                <c:pt idx="22">
                  <c:v>62.37</c:v>
                </c:pt>
                <c:pt idx="23">
                  <c:v>48.33</c:v>
                </c:pt>
                <c:pt idx="24">
                  <c:v>55.71</c:v>
                </c:pt>
                <c:pt idx="25">
                  <c:v>59.26</c:v>
                </c:pt>
                <c:pt idx="26">
                  <c:v>37.25</c:v>
                </c:pt>
                <c:pt idx="27">
                  <c:v>53.93</c:v>
                </c:pt>
                <c:pt idx="28">
                  <c:v>60.47</c:v>
                </c:pt>
                <c:pt idx="29">
                  <c:v>40.659999999999997</c:v>
                </c:pt>
                <c:pt idx="30">
                  <c:v>44.19</c:v>
                </c:pt>
                <c:pt idx="31">
                  <c:v>42.86</c:v>
                </c:pt>
                <c:pt idx="32">
                  <c:v>53.97</c:v>
                </c:pt>
                <c:pt idx="33">
                  <c:v>47.62</c:v>
                </c:pt>
                <c:pt idx="34">
                  <c:v>45.83</c:v>
                </c:pt>
                <c:pt idx="35">
                  <c:v>51.39</c:v>
                </c:pt>
                <c:pt idx="36">
                  <c:v>50</c:v>
                </c:pt>
                <c:pt idx="37">
                  <c:v>55.93</c:v>
                </c:pt>
                <c:pt idx="38">
                  <c:v>44.9</c:v>
                </c:pt>
                <c:pt idx="39">
                  <c:v>51.19</c:v>
                </c:pt>
                <c:pt idx="40">
                  <c:v>43.14</c:v>
                </c:pt>
                <c:pt idx="41">
                  <c:v>51.52</c:v>
                </c:pt>
                <c:pt idx="42">
                  <c:v>48.39</c:v>
                </c:pt>
                <c:pt idx="43">
                  <c:v>60</c:v>
                </c:pt>
                <c:pt idx="44">
                  <c:v>39.22</c:v>
                </c:pt>
                <c:pt idx="45">
                  <c:v>57.69</c:v>
                </c:pt>
                <c:pt idx="46">
                  <c:v>53.33</c:v>
                </c:pt>
                <c:pt idx="47">
                  <c:v>42.86</c:v>
                </c:pt>
                <c:pt idx="48">
                  <c:v>64.709999999999994</c:v>
                </c:pt>
                <c:pt idx="49">
                  <c:v>45.83</c:v>
                </c:pt>
                <c:pt idx="50">
                  <c:v>41.67</c:v>
                </c:pt>
                <c:pt idx="51">
                  <c:v>56.67</c:v>
                </c:pt>
                <c:pt idx="52">
                  <c:v>65.38</c:v>
                </c:pt>
                <c:pt idx="53">
                  <c:v>45.16</c:v>
                </c:pt>
                <c:pt idx="54">
                  <c:v>20</c:v>
                </c:pt>
                <c:pt idx="55">
                  <c:v>46.67</c:v>
                </c:pt>
                <c:pt idx="56">
                  <c:v>41.18</c:v>
                </c:pt>
                <c:pt idx="57">
                  <c:v>25</c:v>
                </c:pt>
                <c:pt idx="58">
                  <c:v>30</c:v>
                </c:pt>
                <c:pt idx="59">
                  <c:v>23.33</c:v>
                </c:pt>
                <c:pt idx="60">
                  <c:v>16.670000000000002</c:v>
                </c:pt>
                <c:pt idx="61">
                  <c:v>27.78</c:v>
                </c:pt>
                <c:pt idx="62">
                  <c:v>17.07</c:v>
                </c:pt>
                <c:pt idx="63">
                  <c:v>18.18</c:v>
                </c:pt>
                <c:pt idx="64">
                  <c:v>25</c:v>
                </c:pt>
                <c:pt idx="65">
                  <c:v>25</c:v>
                </c:pt>
                <c:pt idx="66">
                  <c:v>0</c:v>
                </c:pt>
                <c:pt idx="67">
                  <c:v>14.81</c:v>
                </c:pt>
                <c:pt idx="68">
                  <c:v>20</c:v>
                </c:pt>
                <c:pt idx="69">
                  <c:v>21.43</c:v>
                </c:pt>
                <c:pt idx="70">
                  <c:v>11.11</c:v>
                </c:pt>
                <c:pt idx="71">
                  <c:v>40</c:v>
                </c:pt>
                <c:pt idx="72">
                  <c:v>31.25</c:v>
                </c:pt>
                <c:pt idx="73">
                  <c:v>18.18</c:v>
                </c:pt>
              </c:numCache>
            </c:numRef>
          </c:val>
          <c:extLst>
            <c:ext xmlns:c16="http://schemas.microsoft.com/office/drawing/2014/chart" uri="{C3380CC4-5D6E-409C-BE32-E72D297353CC}">
              <c16:uniqueId val="{00000002-5523-449A-9FE7-B03CBF9EB08C}"/>
            </c:ext>
          </c:extLst>
        </c:ser>
        <c:ser>
          <c:idx val="3"/>
          <c:order val="3"/>
          <c:tx>
            <c:strRef>
              <c:f>Educ!$AI$2</c:f>
              <c:strCache>
                <c:ptCount val="1"/>
                <c:pt idx="0">
                  <c:v>Ter</c:v>
                </c:pt>
              </c:strCache>
            </c:strRef>
          </c:tx>
          <c:spPr>
            <a:solidFill>
              <a:schemeClr val="accent1">
                <a:lumMod val="60000"/>
                <a:lumOff val="40000"/>
              </a:schemeClr>
            </a:solidFill>
            <a:ln>
              <a:noFill/>
            </a:ln>
            <a:effectLst/>
          </c:spPr>
          <c:invertIfNegative val="0"/>
          <c:cat>
            <c:numRef>
              <c:f>Educ!$A$3:$A$76</c:f>
              <c:numCache>
                <c:formatCode>General</c:formatCode>
                <c:ptCount val="74"/>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pt idx="38">
                  <c:v>41</c:v>
                </c:pt>
                <c:pt idx="39">
                  <c:v>42</c:v>
                </c:pt>
                <c:pt idx="40">
                  <c:v>43</c:v>
                </c:pt>
                <c:pt idx="41">
                  <c:v>44</c:v>
                </c:pt>
                <c:pt idx="42">
                  <c:v>45</c:v>
                </c:pt>
                <c:pt idx="43">
                  <c:v>46</c:v>
                </c:pt>
                <c:pt idx="44">
                  <c:v>47</c:v>
                </c:pt>
                <c:pt idx="45">
                  <c:v>48</c:v>
                </c:pt>
                <c:pt idx="46">
                  <c:v>49</c:v>
                </c:pt>
                <c:pt idx="47">
                  <c:v>50</c:v>
                </c:pt>
                <c:pt idx="48">
                  <c:v>51</c:v>
                </c:pt>
                <c:pt idx="49">
                  <c:v>52</c:v>
                </c:pt>
                <c:pt idx="50">
                  <c:v>53</c:v>
                </c:pt>
                <c:pt idx="51">
                  <c:v>54</c:v>
                </c:pt>
                <c:pt idx="52">
                  <c:v>55</c:v>
                </c:pt>
                <c:pt idx="53">
                  <c:v>56</c:v>
                </c:pt>
                <c:pt idx="54">
                  <c:v>57</c:v>
                </c:pt>
                <c:pt idx="55">
                  <c:v>58</c:v>
                </c:pt>
                <c:pt idx="56">
                  <c:v>59</c:v>
                </c:pt>
                <c:pt idx="57">
                  <c:v>60</c:v>
                </c:pt>
                <c:pt idx="58">
                  <c:v>61</c:v>
                </c:pt>
                <c:pt idx="59">
                  <c:v>62</c:v>
                </c:pt>
                <c:pt idx="60">
                  <c:v>63</c:v>
                </c:pt>
                <c:pt idx="61">
                  <c:v>64</c:v>
                </c:pt>
                <c:pt idx="62">
                  <c:v>65</c:v>
                </c:pt>
                <c:pt idx="63">
                  <c:v>66</c:v>
                </c:pt>
                <c:pt idx="64">
                  <c:v>67</c:v>
                </c:pt>
                <c:pt idx="65">
                  <c:v>68</c:v>
                </c:pt>
                <c:pt idx="66">
                  <c:v>69</c:v>
                </c:pt>
                <c:pt idx="67">
                  <c:v>70</c:v>
                </c:pt>
                <c:pt idx="68">
                  <c:v>71</c:v>
                </c:pt>
                <c:pt idx="69">
                  <c:v>72</c:v>
                </c:pt>
                <c:pt idx="70">
                  <c:v>73</c:v>
                </c:pt>
                <c:pt idx="71">
                  <c:v>74</c:v>
                </c:pt>
                <c:pt idx="72">
                  <c:v>75</c:v>
                </c:pt>
                <c:pt idx="73">
                  <c:v>76</c:v>
                </c:pt>
              </c:numCache>
            </c:numRef>
          </c:cat>
          <c:val>
            <c:numRef>
              <c:f>Educ!$AI$3:$AI$76</c:f>
              <c:numCache>
                <c:formatCode>0</c:formatCode>
                <c:ptCount val="74"/>
                <c:pt idx="0">
                  <c:v>0</c:v>
                </c:pt>
                <c:pt idx="1">
                  <c:v>0</c:v>
                </c:pt>
                <c:pt idx="2">
                  <c:v>0</c:v>
                </c:pt>
                <c:pt idx="3">
                  <c:v>0</c:v>
                </c:pt>
                <c:pt idx="4">
                  <c:v>0</c:v>
                </c:pt>
                <c:pt idx="5">
                  <c:v>0</c:v>
                </c:pt>
                <c:pt idx="6">
                  <c:v>0</c:v>
                </c:pt>
                <c:pt idx="7">
                  <c:v>0</c:v>
                </c:pt>
                <c:pt idx="8">
                  <c:v>0</c:v>
                </c:pt>
                <c:pt idx="9">
                  <c:v>0</c:v>
                </c:pt>
                <c:pt idx="10">
                  <c:v>0</c:v>
                </c:pt>
                <c:pt idx="11">
                  <c:v>0</c:v>
                </c:pt>
                <c:pt idx="12">
                  <c:v>0</c:v>
                </c:pt>
                <c:pt idx="13">
                  <c:v>0.76</c:v>
                </c:pt>
                <c:pt idx="14">
                  <c:v>0.86</c:v>
                </c:pt>
                <c:pt idx="15">
                  <c:v>1.41</c:v>
                </c:pt>
                <c:pt idx="16">
                  <c:v>4.72</c:v>
                </c:pt>
                <c:pt idx="17">
                  <c:v>5.93</c:v>
                </c:pt>
                <c:pt idx="18">
                  <c:v>7.46</c:v>
                </c:pt>
                <c:pt idx="19">
                  <c:v>11.5</c:v>
                </c:pt>
                <c:pt idx="20">
                  <c:v>19.05</c:v>
                </c:pt>
                <c:pt idx="21">
                  <c:v>24.68</c:v>
                </c:pt>
                <c:pt idx="22">
                  <c:v>27.96</c:v>
                </c:pt>
                <c:pt idx="23">
                  <c:v>38.33</c:v>
                </c:pt>
                <c:pt idx="24">
                  <c:v>40</c:v>
                </c:pt>
                <c:pt idx="25">
                  <c:v>27.78</c:v>
                </c:pt>
                <c:pt idx="26">
                  <c:v>45.1</c:v>
                </c:pt>
                <c:pt idx="27">
                  <c:v>25.84</c:v>
                </c:pt>
                <c:pt idx="28">
                  <c:v>23.26</c:v>
                </c:pt>
                <c:pt idx="29">
                  <c:v>38.46</c:v>
                </c:pt>
                <c:pt idx="30">
                  <c:v>46.51</c:v>
                </c:pt>
                <c:pt idx="31">
                  <c:v>52.38</c:v>
                </c:pt>
                <c:pt idx="32">
                  <c:v>26.98</c:v>
                </c:pt>
                <c:pt idx="33">
                  <c:v>45.24</c:v>
                </c:pt>
                <c:pt idx="34">
                  <c:v>47.92</c:v>
                </c:pt>
                <c:pt idx="35">
                  <c:v>26.39</c:v>
                </c:pt>
                <c:pt idx="36">
                  <c:v>36</c:v>
                </c:pt>
                <c:pt idx="37">
                  <c:v>19.489999999999998</c:v>
                </c:pt>
                <c:pt idx="38">
                  <c:v>36.729999999999997</c:v>
                </c:pt>
                <c:pt idx="39">
                  <c:v>27.38</c:v>
                </c:pt>
                <c:pt idx="40">
                  <c:v>27.45</c:v>
                </c:pt>
                <c:pt idx="41">
                  <c:v>33.33</c:v>
                </c:pt>
                <c:pt idx="42">
                  <c:v>24.19</c:v>
                </c:pt>
                <c:pt idx="43">
                  <c:v>25</c:v>
                </c:pt>
                <c:pt idx="44">
                  <c:v>27.45</c:v>
                </c:pt>
                <c:pt idx="45">
                  <c:v>15.38</c:v>
                </c:pt>
                <c:pt idx="46">
                  <c:v>13.33</c:v>
                </c:pt>
                <c:pt idx="47">
                  <c:v>17.579999999999998</c:v>
                </c:pt>
                <c:pt idx="48">
                  <c:v>23.53</c:v>
                </c:pt>
                <c:pt idx="49">
                  <c:v>16.670000000000002</c:v>
                </c:pt>
                <c:pt idx="50">
                  <c:v>30.56</c:v>
                </c:pt>
                <c:pt idx="51">
                  <c:v>13.33</c:v>
                </c:pt>
                <c:pt idx="52">
                  <c:v>19.23</c:v>
                </c:pt>
                <c:pt idx="53">
                  <c:v>29.03</c:v>
                </c:pt>
                <c:pt idx="54">
                  <c:v>36</c:v>
                </c:pt>
                <c:pt idx="55">
                  <c:v>16.670000000000002</c:v>
                </c:pt>
                <c:pt idx="56">
                  <c:v>35.29</c:v>
                </c:pt>
                <c:pt idx="57">
                  <c:v>22.5</c:v>
                </c:pt>
                <c:pt idx="58">
                  <c:v>30</c:v>
                </c:pt>
                <c:pt idx="59">
                  <c:v>16.670000000000002</c:v>
                </c:pt>
                <c:pt idx="60">
                  <c:v>33.33</c:v>
                </c:pt>
                <c:pt idx="61">
                  <c:v>33.33</c:v>
                </c:pt>
                <c:pt idx="62">
                  <c:v>21.95</c:v>
                </c:pt>
                <c:pt idx="63">
                  <c:v>27.27</c:v>
                </c:pt>
                <c:pt idx="64">
                  <c:v>12.5</c:v>
                </c:pt>
                <c:pt idx="65">
                  <c:v>12.5</c:v>
                </c:pt>
                <c:pt idx="66">
                  <c:v>50</c:v>
                </c:pt>
                <c:pt idx="67">
                  <c:v>11.11</c:v>
                </c:pt>
                <c:pt idx="68">
                  <c:v>30</c:v>
                </c:pt>
                <c:pt idx="69">
                  <c:v>21.43</c:v>
                </c:pt>
                <c:pt idx="70">
                  <c:v>22.22</c:v>
                </c:pt>
                <c:pt idx="71">
                  <c:v>10</c:v>
                </c:pt>
                <c:pt idx="72">
                  <c:v>6.25</c:v>
                </c:pt>
                <c:pt idx="73">
                  <c:v>9.09</c:v>
                </c:pt>
              </c:numCache>
            </c:numRef>
          </c:val>
          <c:extLst>
            <c:ext xmlns:c16="http://schemas.microsoft.com/office/drawing/2014/chart" uri="{C3380CC4-5D6E-409C-BE32-E72D297353CC}">
              <c16:uniqueId val="{00000003-5523-449A-9FE7-B03CBF9EB08C}"/>
            </c:ext>
          </c:extLst>
        </c:ser>
        <c:dLbls>
          <c:showLegendKey val="0"/>
          <c:showVal val="0"/>
          <c:showCatName val="0"/>
          <c:showSerName val="0"/>
          <c:showPercent val="0"/>
          <c:showBubbleSize val="0"/>
        </c:dLbls>
        <c:gapWidth val="150"/>
        <c:overlap val="100"/>
        <c:axId val="1897521247"/>
        <c:axId val="1897526047"/>
      </c:barChart>
      <c:catAx>
        <c:axId val="1897521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NG"/>
          </a:p>
        </c:txPr>
        <c:crossAx val="1897526047"/>
        <c:crosses val="autoZero"/>
        <c:auto val="1"/>
        <c:lblAlgn val="ctr"/>
        <c:lblOffset val="100"/>
        <c:noMultiLvlLbl val="0"/>
      </c:catAx>
      <c:valAx>
        <c:axId val="189752604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NG"/>
          </a:p>
        </c:txPr>
        <c:crossAx val="18975212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N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2">
        <a:lumMod val="20000"/>
        <a:lumOff val="80000"/>
      </a:schemeClr>
    </a:solidFill>
    <a:ln>
      <a:noFill/>
    </a:ln>
    <a:effectLst/>
  </c:spPr>
  <c:txPr>
    <a:bodyPr/>
    <a:lstStyle/>
    <a:p>
      <a:pPr>
        <a:defRPr sz="900">
          <a:solidFill>
            <a:schemeClr val="tx1"/>
          </a:solidFill>
          <a:latin typeface="+mn-lt"/>
        </a:defRPr>
      </a:pPr>
      <a:endParaRPr lang="en-NG"/>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GB" b="1" dirty="0">
                <a:solidFill>
                  <a:schemeClr val="tx1"/>
                </a:solidFill>
              </a:rPr>
              <a:t>Total Fertility Rates in Selected Countries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NG"/>
        </a:p>
      </c:txPr>
    </c:title>
    <c:autoTitleDeleted val="0"/>
    <c:plotArea>
      <c:layout>
        <c:manualLayout>
          <c:layoutTarget val="inner"/>
          <c:xMode val="edge"/>
          <c:yMode val="edge"/>
          <c:x val="7.3912188009684229E-2"/>
          <c:y val="0.13467584977390445"/>
          <c:w val="0.90695796581353871"/>
          <c:h val="0.60355648100480919"/>
        </c:manualLayout>
      </c:layout>
      <c:barChart>
        <c:barDir val="col"/>
        <c:grouping val="clustered"/>
        <c:varyColors val="0"/>
        <c:ser>
          <c:idx val="0"/>
          <c:order val="0"/>
          <c:tx>
            <c:strRef>
              <c:f>Sheet9!$D$21</c:f>
              <c:strCache>
                <c:ptCount val="1"/>
                <c:pt idx="0">
                  <c:v>1960-1965</c:v>
                </c:pt>
              </c:strCache>
            </c:strRef>
          </c:tx>
          <c:spPr>
            <a:solidFill>
              <a:schemeClr val="accent5">
                <a:lumMod val="50000"/>
              </a:schemeClr>
            </a:solidFill>
            <a:ln>
              <a:noFill/>
            </a:ln>
            <a:effectLst/>
          </c:spPr>
          <c:invertIfNegative val="0"/>
          <c:dPt>
            <c:idx val="7"/>
            <c:invertIfNegative val="0"/>
            <c:bubble3D val="0"/>
            <c:spPr>
              <a:solidFill>
                <a:srgbClr val="00B050"/>
              </a:solidFill>
              <a:ln>
                <a:noFill/>
              </a:ln>
              <a:effectLst/>
            </c:spPr>
            <c:extLst>
              <c:ext xmlns:c16="http://schemas.microsoft.com/office/drawing/2014/chart" uri="{C3380CC4-5D6E-409C-BE32-E72D297353CC}">
                <c16:uniqueId val="{00000001-AAC7-494F-A7B4-5E32A0F3C150}"/>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Sheet9!$C$22:$C$32</c:f>
              <c:strCache>
                <c:ptCount val="11"/>
                <c:pt idx="0">
                  <c:v>Singapore</c:v>
                </c:pt>
                <c:pt idx="1">
                  <c:v>Republic of Korea</c:v>
                </c:pt>
                <c:pt idx="2">
                  <c:v>Indonesia</c:v>
                </c:pt>
                <c:pt idx="3">
                  <c:v>India</c:v>
                </c:pt>
                <c:pt idx="4">
                  <c:v>Brazil</c:v>
                </c:pt>
                <c:pt idx="5">
                  <c:v>Myanmar</c:v>
                </c:pt>
                <c:pt idx="6">
                  <c:v>China</c:v>
                </c:pt>
                <c:pt idx="7">
                  <c:v>Nigeria</c:v>
                </c:pt>
                <c:pt idx="8">
                  <c:v>Malaysia</c:v>
                </c:pt>
                <c:pt idx="9">
                  <c:v>Mexico</c:v>
                </c:pt>
                <c:pt idx="10">
                  <c:v>Philippines</c:v>
                </c:pt>
              </c:strCache>
            </c:strRef>
          </c:cat>
          <c:val>
            <c:numRef>
              <c:f>Sheet9!$D$22:$D$32</c:f>
              <c:numCache>
                <c:formatCode>##0.00;\-##0.00;0</c:formatCode>
                <c:ptCount val="11"/>
                <c:pt idx="0">
                  <c:v>5.12</c:v>
                </c:pt>
                <c:pt idx="1">
                  <c:v>5.6</c:v>
                </c:pt>
                <c:pt idx="2">
                  <c:v>5.62</c:v>
                </c:pt>
                <c:pt idx="3">
                  <c:v>5.89</c:v>
                </c:pt>
                <c:pt idx="4">
                  <c:v>5.97</c:v>
                </c:pt>
                <c:pt idx="5">
                  <c:v>6.1</c:v>
                </c:pt>
                <c:pt idx="6">
                  <c:v>6.15</c:v>
                </c:pt>
                <c:pt idx="7">
                  <c:v>6.3544</c:v>
                </c:pt>
                <c:pt idx="8">
                  <c:v>6.3650000000000002</c:v>
                </c:pt>
                <c:pt idx="9">
                  <c:v>6.75</c:v>
                </c:pt>
                <c:pt idx="10">
                  <c:v>6.9806999999999997</c:v>
                </c:pt>
              </c:numCache>
            </c:numRef>
          </c:val>
          <c:extLst>
            <c:ext xmlns:c16="http://schemas.microsoft.com/office/drawing/2014/chart" uri="{C3380CC4-5D6E-409C-BE32-E72D297353CC}">
              <c16:uniqueId val="{00000002-AAC7-494F-A7B4-5E32A0F3C150}"/>
            </c:ext>
          </c:extLst>
        </c:ser>
        <c:ser>
          <c:idx val="1"/>
          <c:order val="1"/>
          <c:tx>
            <c:strRef>
              <c:f>Sheet9!$E$21</c:f>
              <c:strCache>
                <c:ptCount val="1"/>
                <c:pt idx="0">
                  <c:v>2015-2020</c:v>
                </c:pt>
              </c:strCache>
            </c:strRef>
          </c:tx>
          <c:spPr>
            <a:solidFill>
              <a:srgbClr val="0070C0"/>
            </a:solidFill>
            <a:ln>
              <a:noFill/>
            </a:ln>
            <a:effectLst/>
          </c:spPr>
          <c:invertIfNegative val="0"/>
          <c:dPt>
            <c:idx val="7"/>
            <c:invertIfNegative val="0"/>
            <c:bubble3D val="0"/>
            <c:spPr>
              <a:solidFill>
                <a:schemeClr val="accent2"/>
              </a:solidFill>
              <a:ln>
                <a:noFill/>
              </a:ln>
              <a:effectLst/>
            </c:spPr>
            <c:extLst>
              <c:ext xmlns:c16="http://schemas.microsoft.com/office/drawing/2014/chart" uri="{C3380CC4-5D6E-409C-BE32-E72D297353CC}">
                <c16:uniqueId val="{0000000A-AAC7-494F-A7B4-5E32A0F3C150}"/>
              </c:ext>
            </c:extLst>
          </c:dPt>
          <c:dLbls>
            <c:dLbl>
              <c:idx val="0"/>
              <c:layout>
                <c:manualLayout>
                  <c:x val="1.0710774592254727E-2"/>
                  <c:y val="-2.03170808418253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C7-494F-A7B4-5E32A0F3C150}"/>
                </c:ext>
              </c:extLst>
            </c:dLbl>
            <c:dLbl>
              <c:idx val="1"/>
              <c:layout>
                <c:manualLayout>
                  <c:x val="1.0710774592254727E-2"/>
                  <c:y val="-7.449510251290922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AC7-494F-A7B4-5E32A0F3C150}"/>
                </c:ext>
              </c:extLst>
            </c:dLbl>
            <c:dLbl>
              <c:idx val="2"/>
              <c:layout>
                <c:manualLayout>
                  <c:x val="6.4264647553528365E-3"/>
                  <c:y val="-2.03170808418246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C7-494F-A7B4-5E32A0F3C150}"/>
                </c:ext>
              </c:extLst>
            </c:dLbl>
            <c:dLbl>
              <c:idx val="3"/>
              <c:layout>
                <c:manualLayout>
                  <c:x val="1.071077459225472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AC7-494F-A7B4-5E32A0F3C150}"/>
                </c:ext>
              </c:extLst>
            </c:dLbl>
            <c:dLbl>
              <c:idx val="4"/>
              <c:layout>
                <c:manualLayout>
                  <c:x val="1.0710774592254727E-2"/>
                  <c:y val="-4.0634161683649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AC7-494F-A7B4-5E32A0F3C150}"/>
                </c:ext>
              </c:extLst>
            </c:dLbl>
            <c:dLbl>
              <c:idx val="5"/>
              <c:layout>
                <c:manualLayout>
                  <c:x val="1.1781852051480199E-2"/>
                  <c:y val="-2.03170808418246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AC7-494F-A7B4-5E32A0F3C150}"/>
                </c:ext>
              </c:extLst>
            </c:dLbl>
            <c:dLbl>
              <c:idx val="6"/>
              <c:layout>
                <c:manualLayout>
                  <c:x val="1.0710774592254727E-2"/>
                  <c:y val="-6.0951242525473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AC7-494F-A7B4-5E32A0F3C150}"/>
                </c:ext>
              </c:extLst>
            </c:dLbl>
            <c:dLbl>
              <c:idx val="7"/>
              <c:layout>
                <c:manualLayout>
                  <c:x val="9.6396971330291754E-3"/>
                  <c:y val="-2.0317080841825018E-3"/>
                </c:manualLayout>
              </c:layout>
              <c:showLegendKey val="0"/>
              <c:showVal val="1"/>
              <c:showCatName val="0"/>
              <c:showSerName val="0"/>
              <c:showPercent val="0"/>
              <c:showBubbleSize val="0"/>
              <c:extLst>
                <c:ext xmlns:c15="http://schemas.microsoft.com/office/drawing/2012/chart" uri="{CE6537A1-D6FC-4f65-9D91-7224C49458BB}">
                  <c15:layout>
                    <c:manualLayout>
                      <c:w val="4.381777885691409E-2"/>
                      <c:h val="5.0934921670454388E-2"/>
                    </c:manualLayout>
                  </c15:layout>
                </c:ext>
                <c:ext xmlns:c16="http://schemas.microsoft.com/office/drawing/2014/chart" uri="{C3380CC4-5D6E-409C-BE32-E72D297353CC}">
                  <c16:uniqueId val="{0000000A-AAC7-494F-A7B4-5E32A0F3C150}"/>
                </c:ext>
              </c:extLst>
            </c:dLbl>
            <c:dLbl>
              <c:idx val="8"/>
              <c:layout>
                <c:manualLayout>
                  <c:x val="1.178185205148019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AC7-494F-A7B4-5E32A0F3C150}"/>
                </c:ext>
              </c:extLst>
            </c:dLbl>
            <c:dLbl>
              <c:idx val="9"/>
              <c:layout>
                <c:manualLayout>
                  <c:x val="1.0710774592254727E-2"/>
                  <c:y val="2.03170808418239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AC7-494F-A7B4-5E32A0F3C150}"/>
                </c:ext>
              </c:extLst>
            </c:dLbl>
            <c:dLbl>
              <c:idx val="10"/>
              <c:layout>
                <c:manualLayout>
                  <c:x val="7.497542214578308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AC7-494F-A7B4-5E32A0F3C150}"/>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Sheet9!$C$22:$C$32</c:f>
              <c:strCache>
                <c:ptCount val="11"/>
                <c:pt idx="0">
                  <c:v>Singapore</c:v>
                </c:pt>
                <c:pt idx="1">
                  <c:v>Republic of Korea</c:v>
                </c:pt>
                <c:pt idx="2">
                  <c:v>Indonesia</c:v>
                </c:pt>
                <c:pt idx="3">
                  <c:v>India</c:v>
                </c:pt>
                <c:pt idx="4">
                  <c:v>Brazil</c:v>
                </c:pt>
                <c:pt idx="5">
                  <c:v>Myanmar</c:v>
                </c:pt>
                <c:pt idx="6">
                  <c:v>China</c:v>
                </c:pt>
                <c:pt idx="7">
                  <c:v>Nigeria</c:v>
                </c:pt>
                <c:pt idx="8">
                  <c:v>Malaysia</c:v>
                </c:pt>
                <c:pt idx="9">
                  <c:v>Mexico</c:v>
                </c:pt>
                <c:pt idx="10">
                  <c:v>Philippines</c:v>
                </c:pt>
              </c:strCache>
            </c:strRef>
          </c:cat>
          <c:val>
            <c:numRef>
              <c:f>Sheet9!$E$22:$E$32</c:f>
              <c:numCache>
                <c:formatCode>##0.00;\-##0.00;0</c:formatCode>
                <c:ptCount val="11"/>
                <c:pt idx="0">
                  <c:v>1.2090000000000001</c:v>
                </c:pt>
                <c:pt idx="1">
                  <c:v>1.1100000000000001</c:v>
                </c:pt>
                <c:pt idx="2">
                  <c:v>2.3195000000000001</c:v>
                </c:pt>
                <c:pt idx="3">
                  <c:v>2.2402000000000002</c:v>
                </c:pt>
                <c:pt idx="4">
                  <c:v>1.74</c:v>
                </c:pt>
                <c:pt idx="5">
                  <c:v>2.17</c:v>
                </c:pt>
                <c:pt idx="6">
                  <c:v>1.69</c:v>
                </c:pt>
                <c:pt idx="7">
                  <c:v>5.4168000000000003</c:v>
                </c:pt>
                <c:pt idx="8">
                  <c:v>2.0105</c:v>
                </c:pt>
                <c:pt idx="9">
                  <c:v>2.14</c:v>
                </c:pt>
                <c:pt idx="10">
                  <c:v>2.58</c:v>
                </c:pt>
              </c:numCache>
            </c:numRef>
          </c:val>
          <c:extLst>
            <c:ext xmlns:c16="http://schemas.microsoft.com/office/drawing/2014/chart" uri="{C3380CC4-5D6E-409C-BE32-E72D297353CC}">
              <c16:uniqueId val="{0000000E-AAC7-494F-A7B4-5E32A0F3C150}"/>
            </c:ext>
          </c:extLst>
        </c:ser>
        <c:dLbls>
          <c:showLegendKey val="0"/>
          <c:showVal val="0"/>
          <c:showCatName val="0"/>
          <c:showSerName val="0"/>
          <c:showPercent val="0"/>
          <c:showBubbleSize val="0"/>
        </c:dLbls>
        <c:gapWidth val="219"/>
        <c:overlap val="-27"/>
        <c:axId val="425620336"/>
        <c:axId val="425621120"/>
      </c:barChart>
      <c:catAx>
        <c:axId val="425620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800" b="0" i="0" u="none" strike="noStrike" kern="1200" baseline="0">
                <a:solidFill>
                  <a:schemeClr val="tx1"/>
                </a:solidFill>
                <a:latin typeface="+mn-lt"/>
                <a:ea typeface="+mn-ea"/>
                <a:cs typeface="+mn-cs"/>
              </a:defRPr>
            </a:pPr>
            <a:endParaRPr lang="en-NG"/>
          </a:p>
        </c:txPr>
        <c:crossAx val="425621120"/>
        <c:crosses val="autoZero"/>
        <c:auto val="1"/>
        <c:lblAlgn val="ctr"/>
        <c:lblOffset val="100"/>
        <c:noMultiLvlLbl val="0"/>
      </c:catAx>
      <c:valAx>
        <c:axId val="425621120"/>
        <c:scaling>
          <c:orientation val="minMax"/>
        </c:scaling>
        <c:delete val="0"/>
        <c:axPos val="l"/>
        <c:majorGridlines>
          <c:spPr>
            <a:ln w="9525" cap="flat" cmpd="sng" algn="ctr">
              <a:solidFill>
                <a:schemeClr val="tx1">
                  <a:lumMod val="15000"/>
                  <a:lumOff val="85000"/>
                </a:schemeClr>
              </a:solidFill>
              <a:round/>
            </a:ln>
            <a:effectLst/>
          </c:spPr>
        </c:majorGridlines>
        <c:numFmt formatCode="##0.00;\-##0.0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NG"/>
          </a:p>
        </c:txPr>
        <c:crossAx val="425620336"/>
        <c:crosses val="autoZero"/>
        <c:crossBetween val="between"/>
      </c:valAx>
      <c:spPr>
        <a:noFill/>
        <a:ln>
          <a:noFill/>
        </a:ln>
        <a:effectLst/>
      </c:spPr>
    </c:plotArea>
    <c:legend>
      <c:legendPos val="b"/>
      <c:layout>
        <c:manualLayout>
          <c:xMode val="edge"/>
          <c:yMode val="edge"/>
          <c:x val="0.36986160076827457"/>
          <c:y val="0.92796954933515152"/>
          <c:w val="0.27955619272950932"/>
          <c:h val="7.2030450664848478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NG"/>
        </a:p>
      </c:txPr>
    </c:legend>
    <c:plotVisOnly val="1"/>
    <c:dispBlanksAs val="gap"/>
    <c:showDLblsOverMax val="0"/>
  </c:chart>
  <c:spPr>
    <a:solidFill>
      <a:schemeClr val="accent5">
        <a:lumMod val="20000"/>
        <a:lumOff val="80000"/>
      </a:schemeClr>
    </a:solidFill>
    <a:ln>
      <a:noFill/>
    </a:ln>
    <a:effectLst/>
  </c:spPr>
  <c:txPr>
    <a:bodyPr/>
    <a:lstStyle/>
    <a:p>
      <a:pPr>
        <a:defRPr sz="2000"/>
      </a:pPr>
      <a:endParaRPr lang="en-NG"/>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r>
              <a:rPr lang="en-GB" sz="2400" b="1">
                <a:solidFill>
                  <a:schemeClr val="tx1"/>
                </a:solidFill>
              </a:rPr>
              <a:t>People Who Require Decent Jobs by State, 2022</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endParaRPr lang="en-GB"/>
        </a:p>
      </c:txPr>
    </c:title>
    <c:autoTitleDeleted val="0"/>
    <c:plotArea>
      <c:layout>
        <c:manualLayout>
          <c:layoutTarget val="inner"/>
          <c:xMode val="edge"/>
          <c:yMode val="edge"/>
          <c:x val="8.4645549264163206E-2"/>
          <c:y val="0.11078107146859978"/>
          <c:w val="0.90673840261690408"/>
          <c:h val="0.66899463794053915"/>
        </c:manualLayout>
      </c:layout>
      <c:barChart>
        <c:barDir val="col"/>
        <c:grouping val="clustered"/>
        <c:varyColors val="0"/>
        <c:ser>
          <c:idx val="0"/>
          <c:order val="0"/>
          <c:spPr>
            <a:solidFill>
              <a:srgbClr val="00B05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N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EconSta!$V$14:$V$50</c:f>
              <c:strCache>
                <c:ptCount val="37"/>
                <c:pt idx="0">
                  <c:v>NASARAWA</c:v>
                </c:pt>
                <c:pt idx="1">
                  <c:v>OSUN</c:v>
                </c:pt>
                <c:pt idx="2">
                  <c:v>EKITI</c:v>
                </c:pt>
                <c:pt idx="3">
                  <c:v>ONDO</c:v>
                </c:pt>
                <c:pt idx="4">
                  <c:v>OGUN</c:v>
                </c:pt>
                <c:pt idx="5">
                  <c:v>ADAMAWA</c:v>
                </c:pt>
                <c:pt idx="6">
                  <c:v>BAYELSA</c:v>
                </c:pt>
                <c:pt idx="7">
                  <c:v>ENUGU</c:v>
                </c:pt>
                <c:pt idx="8">
                  <c:v>FCT</c:v>
                </c:pt>
                <c:pt idx="9">
                  <c:v>EDO</c:v>
                </c:pt>
                <c:pt idx="10">
                  <c:v>SOKOTO</c:v>
                </c:pt>
                <c:pt idx="11">
                  <c:v>EBONYI</c:v>
                </c:pt>
                <c:pt idx="12">
                  <c:v>OYO</c:v>
                </c:pt>
                <c:pt idx="13">
                  <c:v>BENUE</c:v>
                </c:pt>
                <c:pt idx="14">
                  <c:v>ANAMBRA</c:v>
                </c:pt>
                <c:pt idx="15">
                  <c:v>CROSS RIVER</c:v>
                </c:pt>
                <c:pt idx="16">
                  <c:v>KWARA</c:v>
                </c:pt>
                <c:pt idx="17">
                  <c:v>ABIA</c:v>
                </c:pt>
                <c:pt idx="18">
                  <c:v>JIGAWA</c:v>
                </c:pt>
                <c:pt idx="19">
                  <c:v>GOMBE</c:v>
                </c:pt>
                <c:pt idx="20">
                  <c:v>TARABA</c:v>
                </c:pt>
                <c:pt idx="21">
                  <c:v>KEBBI</c:v>
                </c:pt>
                <c:pt idx="22">
                  <c:v>AKWA IBOM</c:v>
                </c:pt>
                <c:pt idx="23">
                  <c:v>LAGOS</c:v>
                </c:pt>
                <c:pt idx="24">
                  <c:v>KOGI</c:v>
                </c:pt>
                <c:pt idx="25">
                  <c:v>DELTA</c:v>
                </c:pt>
                <c:pt idx="26">
                  <c:v>NIGER</c:v>
                </c:pt>
                <c:pt idx="27">
                  <c:v>RIVERS</c:v>
                </c:pt>
                <c:pt idx="28">
                  <c:v>IMO</c:v>
                </c:pt>
                <c:pt idx="29">
                  <c:v>YOBE</c:v>
                </c:pt>
                <c:pt idx="30">
                  <c:v>ZAMFARA</c:v>
                </c:pt>
                <c:pt idx="31">
                  <c:v>KATSINA</c:v>
                </c:pt>
                <c:pt idx="32">
                  <c:v>PLATEAU</c:v>
                </c:pt>
                <c:pt idx="33">
                  <c:v>BORNO</c:v>
                </c:pt>
                <c:pt idx="34">
                  <c:v>BAUCHI</c:v>
                </c:pt>
                <c:pt idx="35">
                  <c:v>KADUNA</c:v>
                </c:pt>
                <c:pt idx="36">
                  <c:v>KANO</c:v>
                </c:pt>
              </c:strCache>
            </c:strRef>
          </c:cat>
          <c:val>
            <c:numRef>
              <c:f>EconSta!$W$14:$W$50</c:f>
              <c:numCache>
                <c:formatCode>#,##0</c:formatCode>
                <c:ptCount val="37"/>
                <c:pt idx="0">
                  <c:v>22882.631200000003</c:v>
                </c:pt>
                <c:pt idx="1">
                  <c:v>148325.89049999998</c:v>
                </c:pt>
                <c:pt idx="2">
                  <c:v>171493.10639999999</c:v>
                </c:pt>
                <c:pt idx="3">
                  <c:v>213785.32799999998</c:v>
                </c:pt>
                <c:pt idx="4">
                  <c:v>222021.40410000004</c:v>
                </c:pt>
                <c:pt idx="5">
                  <c:v>227683.12709999998</c:v>
                </c:pt>
                <c:pt idx="6">
                  <c:v>241367.42339999997</c:v>
                </c:pt>
                <c:pt idx="7">
                  <c:v>246852.576</c:v>
                </c:pt>
                <c:pt idx="8">
                  <c:v>252677.69900000002</c:v>
                </c:pt>
                <c:pt idx="9">
                  <c:v>267580.7316</c:v>
                </c:pt>
                <c:pt idx="10">
                  <c:v>274691.9817</c:v>
                </c:pt>
                <c:pt idx="11">
                  <c:v>279270.66599999997</c:v>
                </c:pt>
                <c:pt idx="12">
                  <c:v>313642.8603</c:v>
                </c:pt>
                <c:pt idx="13">
                  <c:v>335866.86180000001</c:v>
                </c:pt>
                <c:pt idx="14">
                  <c:v>343535.71840000001</c:v>
                </c:pt>
                <c:pt idx="15">
                  <c:v>391941.88769999996</c:v>
                </c:pt>
                <c:pt idx="16">
                  <c:v>400311.75329999998</c:v>
                </c:pt>
                <c:pt idx="17">
                  <c:v>406639.48710000003</c:v>
                </c:pt>
                <c:pt idx="18">
                  <c:v>407547.65519999998</c:v>
                </c:pt>
                <c:pt idx="19">
                  <c:v>410095.52639999997</c:v>
                </c:pt>
                <c:pt idx="20">
                  <c:v>429868.97460000007</c:v>
                </c:pt>
                <c:pt idx="21">
                  <c:v>437953.34460000001</c:v>
                </c:pt>
                <c:pt idx="22">
                  <c:v>438660.1188</c:v>
                </c:pt>
                <c:pt idx="23">
                  <c:v>559091.23550000007</c:v>
                </c:pt>
                <c:pt idx="24">
                  <c:v>592941.76260000002</c:v>
                </c:pt>
                <c:pt idx="25">
                  <c:v>600954.71039999998</c:v>
                </c:pt>
                <c:pt idx="26">
                  <c:v>679601.42859999998</c:v>
                </c:pt>
                <c:pt idx="27">
                  <c:v>693999.902</c:v>
                </c:pt>
                <c:pt idx="28">
                  <c:v>755335.91879999998</c:v>
                </c:pt>
                <c:pt idx="29">
                  <c:v>796236.65159999998</c:v>
                </c:pt>
                <c:pt idx="30">
                  <c:v>805412.42479999992</c:v>
                </c:pt>
                <c:pt idx="31">
                  <c:v>1013597.8219999999</c:v>
                </c:pt>
                <c:pt idx="32">
                  <c:v>1213162.9685999998</c:v>
                </c:pt>
                <c:pt idx="33">
                  <c:v>1398369.4835000001</c:v>
                </c:pt>
                <c:pt idx="34">
                  <c:v>1705182.5092</c:v>
                </c:pt>
                <c:pt idx="35">
                  <c:v>1976624.172</c:v>
                </c:pt>
                <c:pt idx="36">
                  <c:v>2200509.648</c:v>
                </c:pt>
              </c:numCache>
            </c:numRef>
          </c:val>
          <c:extLst>
            <c:ext xmlns:c16="http://schemas.microsoft.com/office/drawing/2014/chart" uri="{C3380CC4-5D6E-409C-BE32-E72D297353CC}">
              <c16:uniqueId val="{00000000-64D3-4973-B286-8157A142B4F0}"/>
            </c:ext>
          </c:extLst>
        </c:ser>
        <c:dLbls>
          <c:showLegendKey val="0"/>
          <c:showVal val="0"/>
          <c:showCatName val="0"/>
          <c:showSerName val="0"/>
          <c:showPercent val="0"/>
          <c:showBubbleSize val="0"/>
        </c:dLbls>
        <c:gapWidth val="150"/>
        <c:axId val="1136449951"/>
        <c:axId val="1136450431"/>
      </c:barChart>
      <c:catAx>
        <c:axId val="1136449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solidFill>
                <a:latin typeface="+mn-lt"/>
                <a:ea typeface="+mn-ea"/>
                <a:cs typeface="+mn-cs"/>
              </a:defRPr>
            </a:pPr>
            <a:endParaRPr lang="en-NG"/>
          </a:p>
        </c:txPr>
        <c:crossAx val="1136450431"/>
        <c:crosses val="autoZero"/>
        <c:auto val="1"/>
        <c:lblAlgn val="ctr"/>
        <c:lblOffset val="100"/>
        <c:noMultiLvlLbl val="0"/>
      </c:catAx>
      <c:valAx>
        <c:axId val="113645043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NG"/>
          </a:p>
        </c:txPr>
        <c:crossAx val="11364499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a:noFill/>
    </a:ln>
    <a:effectLst/>
  </c:spPr>
  <c:txPr>
    <a:bodyPr/>
    <a:lstStyle/>
    <a:p>
      <a:pPr>
        <a:defRPr sz="1400">
          <a:solidFill>
            <a:schemeClr val="tx1"/>
          </a:solidFill>
        </a:defRPr>
      </a:pPr>
      <a:endParaRPr lang="en-NG"/>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Sheet19!$E$5</c:f>
              <c:strCache>
                <c:ptCount val="1"/>
                <c:pt idx="0">
                  <c:v>Urban population</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Sheet19!$F$2:$I$2</c:f>
              <c:strCache>
                <c:ptCount val="4"/>
                <c:pt idx="0">
                  <c:v>1950</c:v>
                </c:pt>
                <c:pt idx="1">
                  <c:v>1980</c:v>
                </c:pt>
                <c:pt idx="2">
                  <c:v>2010</c:v>
                </c:pt>
                <c:pt idx="3">
                  <c:v>2020</c:v>
                </c:pt>
              </c:strCache>
            </c:strRef>
          </c:cat>
          <c:val>
            <c:numRef>
              <c:f>Sheet19!$F$5:$I$5</c:f>
              <c:numCache>
                <c:formatCode>_(* #,##0.00_);_(* \(#,##0.00\);_(* "-"??_);_(@_)</c:formatCode>
                <c:ptCount val="4"/>
                <c:pt idx="0">
                  <c:v>3558.8164999999999</c:v>
                </c:pt>
                <c:pt idx="1">
                  <c:v>16153.202119999998</c:v>
                </c:pt>
                <c:pt idx="2">
                  <c:v>68948.893305000005</c:v>
                </c:pt>
                <c:pt idx="3">
                  <c:v>107192.58524</c:v>
                </c:pt>
              </c:numCache>
            </c:numRef>
          </c:val>
          <c:extLst>
            <c:ext xmlns:c16="http://schemas.microsoft.com/office/drawing/2014/chart" uri="{C3380CC4-5D6E-409C-BE32-E72D297353CC}">
              <c16:uniqueId val="{00000000-E4C3-478A-8F2E-762C50A959E9}"/>
            </c:ext>
          </c:extLst>
        </c:ser>
        <c:ser>
          <c:idx val="1"/>
          <c:order val="1"/>
          <c:tx>
            <c:strRef>
              <c:f>Sheet19!$E$6</c:f>
              <c:strCache>
                <c:ptCount val="1"/>
                <c:pt idx="0">
                  <c:v>Rural Population</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Sheet19!$F$2:$I$2</c:f>
              <c:strCache>
                <c:ptCount val="4"/>
                <c:pt idx="0">
                  <c:v>1950</c:v>
                </c:pt>
                <c:pt idx="1">
                  <c:v>1980</c:v>
                </c:pt>
                <c:pt idx="2">
                  <c:v>2010</c:v>
                </c:pt>
                <c:pt idx="3">
                  <c:v>2020</c:v>
                </c:pt>
              </c:strCache>
            </c:strRef>
          </c:cat>
          <c:val>
            <c:numRef>
              <c:f>Sheet19!$F$6:$I$6</c:f>
              <c:numCache>
                <c:formatCode>_-* #,##0_-;\-* #,##0_-;_-* "-"??_-;_-@_-</c:formatCode>
                <c:ptCount val="4"/>
                <c:pt idx="0">
                  <c:v>34300.933499999999</c:v>
                </c:pt>
                <c:pt idx="1">
                  <c:v>57270.443879999992</c:v>
                </c:pt>
                <c:pt idx="2">
                  <c:v>89554.309695000004</c:v>
                </c:pt>
                <c:pt idx="3">
                  <c:v>98947.001759999999</c:v>
                </c:pt>
              </c:numCache>
            </c:numRef>
          </c:val>
          <c:extLst>
            <c:ext xmlns:c16="http://schemas.microsoft.com/office/drawing/2014/chart" uri="{C3380CC4-5D6E-409C-BE32-E72D297353CC}">
              <c16:uniqueId val="{00000001-E4C3-478A-8F2E-762C50A959E9}"/>
            </c:ext>
          </c:extLst>
        </c:ser>
        <c:dLbls>
          <c:showLegendKey val="0"/>
          <c:showVal val="0"/>
          <c:showCatName val="0"/>
          <c:showSerName val="0"/>
          <c:showPercent val="0"/>
          <c:showBubbleSize val="0"/>
        </c:dLbls>
        <c:gapWidth val="150"/>
        <c:overlap val="100"/>
        <c:axId val="425555264"/>
        <c:axId val="425551344"/>
      </c:barChart>
      <c:catAx>
        <c:axId val="4255552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NG"/>
          </a:p>
        </c:txPr>
        <c:crossAx val="425551344"/>
        <c:crosses val="autoZero"/>
        <c:auto val="1"/>
        <c:lblAlgn val="ctr"/>
        <c:lblOffset val="100"/>
        <c:noMultiLvlLbl val="0"/>
      </c:catAx>
      <c:valAx>
        <c:axId val="4255513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NG"/>
          </a:p>
        </c:txPr>
        <c:crossAx val="425555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NG"/>
        </a:p>
      </c:txPr>
    </c:legend>
    <c:plotVisOnly val="1"/>
    <c:dispBlanksAs val="gap"/>
    <c:showDLblsOverMax val="0"/>
  </c:chart>
  <c:spPr>
    <a:solidFill>
      <a:schemeClr val="accent4">
        <a:lumMod val="20000"/>
        <a:lumOff val="80000"/>
      </a:schemeClr>
    </a:solidFill>
    <a:ln>
      <a:noFill/>
    </a:ln>
    <a:effectLst/>
  </c:spPr>
  <c:txPr>
    <a:bodyPr/>
    <a:lstStyle/>
    <a:p>
      <a:pPr>
        <a:defRPr sz="2000"/>
      </a:pPr>
      <a:endParaRPr lang="en-NG"/>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GB" b="1"/>
              <a:t>Distribution of Residents in Selected States of Nigeria</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NG"/>
        </a:p>
      </c:txPr>
    </c:title>
    <c:autoTitleDeleted val="0"/>
    <c:plotArea>
      <c:layout/>
      <c:barChart>
        <c:barDir val="col"/>
        <c:grouping val="percentStacked"/>
        <c:varyColors val="0"/>
        <c:ser>
          <c:idx val="0"/>
          <c:order val="0"/>
          <c:tx>
            <c:strRef>
              <c:f>Sheet1!$B$3</c:f>
              <c:strCache>
                <c:ptCount val="1"/>
                <c:pt idx="0">
                  <c:v>State of Origin</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7030A0"/>
                    </a:solidFill>
                    <a:latin typeface="+mn-lt"/>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Sheet1!$A$4:$A$7</c:f>
              <c:strCache>
                <c:ptCount val="4"/>
                <c:pt idx="0">
                  <c:v>Delta state</c:v>
                </c:pt>
                <c:pt idx="1">
                  <c:v>Edo state</c:v>
                </c:pt>
                <c:pt idx="2">
                  <c:v>Imo state</c:v>
                </c:pt>
                <c:pt idx="3">
                  <c:v>Lagos state</c:v>
                </c:pt>
              </c:strCache>
            </c:strRef>
          </c:cat>
          <c:val>
            <c:numRef>
              <c:f>Sheet1!$B$4:$B$7</c:f>
              <c:numCache>
                <c:formatCode>_(* #,##0.00_);_(* \(#,##0.00\);_(* "-"??_);_(@_)</c:formatCode>
                <c:ptCount val="4"/>
                <c:pt idx="0">
                  <c:v>92.54</c:v>
                </c:pt>
                <c:pt idx="1">
                  <c:v>85.09</c:v>
                </c:pt>
                <c:pt idx="2">
                  <c:v>97.6</c:v>
                </c:pt>
                <c:pt idx="3">
                  <c:v>19.16</c:v>
                </c:pt>
              </c:numCache>
            </c:numRef>
          </c:val>
          <c:extLst>
            <c:ext xmlns:c16="http://schemas.microsoft.com/office/drawing/2014/chart" uri="{C3380CC4-5D6E-409C-BE32-E72D297353CC}">
              <c16:uniqueId val="{00000000-ADD2-41CC-A26D-A0FC08DC37D6}"/>
            </c:ext>
          </c:extLst>
        </c:ser>
        <c:ser>
          <c:idx val="1"/>
          <c:order val="1"/>
          <c:tx>
            <c:strRef>
              <c:f>Sheet1!$C$3</c:f>
              <c:strCache>
                <c:ptCount val="1"/>
                <c:pt idx="0">
                  <c:v>State of Residence</c:v>
                </c:pt>
              </c:strCache>
            </c:strRef>
          </c:tx>
          <c:spPr>
            <a:solidFill>
              <a:schemeClr val="accent2">
                <a:lumMod val="75000"/>
              </a:schemeClr>
            </a:solidFill>
            <a:ln>
              <a:noFill/>
            </a:ln>
            <a:effectLst/>
          </c:spPr>
          <c:invertIfNegative val="0"/>
          <c:cat>
            <c:strRef>
              <c:f>Sheet1!$A$4:$A$7</c:f>
              <c:strCache>
                <c:ptCount val="4"/>
                <c:pt idx="0">
                  <c:v>Delta state</c:v>
                </c:pt>
                <c:pt idx="1">
                  <c:v>Edo state</c:v>
                </c:pt>
                <c:pt idx="2">
                  <c:v>Imo state</c:v>
                </c:pt>
                <c:pt idx="3">
                  <c:v>Lagos state</c:v>
                </c:pt>
              </c:strCache>
            </c:strRef>
          </c:cat>
          <c:val>
            <c:numRef>
              <c:f>Sheet1!$C$4:$C$7</c:f>
              <c:numCache>
                <c:formatCode>_(* #,##0.00_);_(* \(#,##0.00\);_(* "-"??_);_(@_)</c:formatCode>
                <c:ptCount val="4"/>
                <c:pt idx="0">
                  <c:v>7.46</c:v>
                </c:pt>
                <c:pt idx="1">
                  <c:v>14.91</c:v>
                </c:pt>
                <c:pt idx="2">
                  <c:v>2.4</c:v>
                </c:pt>
                <c:pt idx="3">
                  <c:v>80.84</c:v>
                </c:pt>
              </c:numCache>
            </c:numRef>
          </c:val>
          <c:extLst>
            <c:ext xmlns:c16="http://schemas.microsoft.com/office/drawing/2014/chart" uri="{C3380CC4-5D6E-409C-BE32-E72D297353CC}">
              <c16:uniqueId val="{00000001-ADD2-41CC-A26D-A0FC08DC37D6}"/>
            </c:ext>
          </c:extLst>
        </c:ser>
        <c:dLbls>
          <c:showLegendKey val="0"/>
          <c:showVal val="0"/>
          <c:showCatName val="0"/>
          <c:showSerName val="0"/>
          <c:showPercent val="0"/>
          <c:showBubbleSize val="0"/>
        </c:dLbls>
        <c:gapWidth val="150"/>
        <c:overlap val="100"/>
        <c:axId val="1236132928"/>
        <c:axId val="1236132096"/>
      </c:barChart>
      <c:catAx>
        <c:axId val="1236132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NG"/>
          </a:p>
        </c:txPr>
        <c:crossAx val="1236132096"/>
        <c:crosses val="autoZero"/>
        <c:auto val="1"/>
        <c:lblAlgn val="ctr"/>
        <c:lblOffset val="100"/>
        <c:noMultiLvlLbl val="0"/>
      </c:catAx>
      <c:valAx>
        <c:axId val="12361320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NG"/>
          </a:p>
        </c:txPr>
        <c:crossAx val="1236132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N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3">
        <a:lumMod val="20000"/>
        <a:lumOff val="80000"/>
      </a:schemeClr>
    </a:solidFill>
    <a:ln>
      <a:noFill/>
    </a:ln>
    <a:effectLst/>
  </c:spPr>
  <c:txPr>
    <a:bodyPr/>
    <a:lstStyle/>
    <a:p>
      <a:pPr>
        <a:defRPr sz="2000"/>
      </a:pPr>
      <a:endParaRPr lang="en-NG"/>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Migration!$X$1</c:f>
              <c:strCache>
                <c:ptCount val="1"/>
                <c:pt idx="0">
                  <c:v>Those born in their current location</c:v>
                </c:pt>
              </c:strCache>
            </c:strRef>
          </c:tx>
          <c:spPr>
            <a:solidFill>
              <a:schemeClr val="accent6">
                <a:lumMod val="75000"/>
              </a:schemeClr>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D08E-42C6-93FC-11A2ECF9D1A6}"/>
              </c:ext>
            </c:extLst>
          </c:dPt>
          <c:dPt>
            <c:idx val="17"/>
            <c:invertIfNegative val="0"/>
            <c:bubble3D val="0"/>
            <c:spPr>
              <a:solidFill>
                <a:srgbClr val="00B050"/>
              </a:solidFill>
              <a:ln>
                <a:noFill/>
              </a:ln>
              <a:effectLst/>
            </c:spPr>
            <c:extLst>
              <c:ext xmlns:c16="http://schemas.microsoft.com/office/drawing/2014/chart" uri="{C3380CC4-5D6E-409C-BE32-E72D297353CC}">
                <c16:uniqueId val="{00000012-D08E-42C6-93FC-11A2ECF9D1A6}"/>
              </c:ext>
            </c:extLst>
          </c:dPt>
          <c:dLbls>
            <c:dLbl>
              <c:idx val="0"/>
              <c:spPr>
                <a:noFill/>
                <a:ln>
                  <a:noFill/>
                </a:ln>
                <a:effectLst/>
              </c:spPr>
              <c:txPr>
                <a:bodyPr rot="-5400000" spcFirstLastPara="1" vertOverflow="ellipsis" wrap="square" anchor="ctr" anchorCtr="1"/>
                <a:lstStyle/>
                <a:p>
                  <a:pPr>
                    <a:defRPr sz="1800" b="0" i="0" u="none" strike="noStrike" kern="1200" baseline="0">
                      <a:solidFill>
                        <a:srgbClr val="FF0000"/>
                      </a:solidFill>
                      <a:latin typeface="+mn-lt"/>
                      <a:ea typeface="+mn-ea"/>
                      <a:cs typeface="+mn-cs"/>
                    </a:defRPr>
                  </a:pPr>
                  <a:endParaRPr lang="en-NG"/>
                </a:p>
              </c:txPr>
              <c:dLblPos val="outEnd"/>
              <c:showLegendKey val="0"/>
              <c:showVal val="1"/>
              <c:showCatName val="0"/>
              <c:showSerName val="0"/>
              <c:showPercent val="0"/>
              <c:showBubbleSize val="0"/>
              <c:extLst>
                <c:ext xmlns:c16="http://schemas.microsoft.com/office/drawing/2014/chart" uri="{C3380CC4-5D6E-409C-BE32-E72D297353CC}">
                  <c16:uniqueId val="{00000001-D08E-42C6-93FC-11A2ECF9D1A6}"/>
                </c:ext>
              </c:extLst>
            </c:dLbl>
            <c:dLbl>
              <c:idx val="17"/>
              <c:spPr>
                <a:noFill/>
                <a:ln>
                  <a:noFill/>
                </a:ln>
                <a:effectLst/>
              </c:spPr>
              <c:txPr>
                <a:bodyPr rot="-5400000" spcFirstLastPara="1" vertOverflow="ellipsis" wrap="square" anchor="ctr" anchorCtr="1"/>
                <a:lstStyle/>
                <a:p>
                  <a:pPr>
                    <a:defRPr sz="1800" b="0" i="0" u="none" strike="noStrike" kern="1200" baseline="0">
                      <a:solidFill>
                        <a:srgbClr val="00B050"/>
                      </a:solidFill>
                      <a:latin typeface="+mn-lt"/>
                      <a:ea typeface="+mn-ea"/>
                      <a:cs typeface="+mn-cs"/>
                    </a:defRPr>
                  </a:pPr>
                  <a:endParaRPr lang="en-NG"/>
                </a:p>
              </c:txPr>
              <c:dLblPos val="outEnd"/>
              <c:showLegendKey val="0"/>
              <c:showVal val="1"/>
              <c:showCatName val="0"/>
              <c:showSerName val="0"/>
              <c:showPercent val="0"/>
              <c:showBubbleSize val="0"/>
              <c:extLst>
                <c:ext xmlns:c16="http://schemas.microsoft.com/office/drawing/2014/chart" uri="{C3380CC4-5D6E-409C-BE32-E72D297353CC}">
                  <c16:uniqueId val="{00000012-D08E-42C6-93FC-11A2ECF9D1A6}"/>
                </c:ext>
              </c:extLst>
            </c:dLbl>
            <c:spPr>
              <a:noFill/>
              <a:ln>
                <a:noFill/>
              </a:ln>
              <a:effectLst/>
            </c:spPr>
            <c:txPr>
              <a:bodyPr rot="-5400000" spcFirstLastPara="1" vertOverflow="ellipsis" wrap="square" anchor="ctr" anchorCtr="1"/>
              <a:lstStyle/>
              <a:p>
                <a:pPr>
                  <a:defRPr sz="1800" b="0" i="0" u="none" strike="noStrike" kern="1200" baseline="0">
                    <a:solidFill>
                      <a:schemeClr val="tx1"/>
                    </a:solidFill>
                    <a:latin typeface="+mn-lt"/>
                    <a:ea typeface="+mn-ea"/>
                    <a:cs typeface="+mn-cs"/>
                  </a:defRPr>
                </a:pPr>
                <a:endParaRPr lang="en-N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Migration!$W$2:$W$38</c:f>
              <c:strCache>
                <c:ptCount val="37"/>
                <c:pt idx="0">
                  <c:v>Lagos</c:v>
                </c:pt>
                <c:pt idx="1">
                  <c:v>Ogun</c:v>
                </c:pt>
                <c:pt idx="2">
                  <c:v>Oyo</c:v>
                </c:pt>
                <c:pt idx="3">
                  <c:v>Anambra</c:v>
                </c:pt>
                <c:pt idx="4">
                  <c:v>Osun</c:v>
                </c:pt>
                <c:pt idx="5">
                  <c:v>Ondo</c:v>
                </c:pt>
                <c:pt idx="6">
                  <c:v>Edo</c:v>
                </c:pt>
                <c:pt idx="7">
                  <c:v>Delta</c:v>
                </c:pt>
                <c:pt idx="8">
                  <c:v>Ekiti</c:v>
                </c:pt>
                <c:pt idx="9">
                  <c:v>Rivers</c:v>
                </c:pt>
                <c:pt idx="10">
                  <c:v>Imo</c:v>
                </c:pt>
                <c:pt idx="11">
                  <c:v>FCT</c:v>
                </c:pt>
                <c:pt idx="12">
                  <c:v>Akwa Ibom</c:v>
                </c:pt>
                <c:pt idx="13">
                  <c:v>Abia</c:v>
                </c:pt>
                <c:pt idx="14">
                  <c:v>Kogi</c:v>
                </c:pt>
                <c:pt idx="15">
                  <c:v>Kwara</c:v>
                </c:pt>
                <c:pt idx="16">
                  <c:v>Enugu</c:v>
                </c:pt>
                <c:pt idx="17">
                  <c:v>National</c:v>
                </c:pt>
                <c:pt idx="18">
                  <c:v>Plateau</c:v>
                </c:pt>
                <c:pt idx="19">
                  <c:v>Kaduna</c:v>
                </c:pt>
                <c:pt idx="20">
                  <c:v>Cross River</c:v>
                </c:pt>
                <c:pt idx="21">
                  <c:v>Bauchi</c:v>
                </c:pt>
                <c:pt idx="22">
                  <c:v>Ebonyi</c:v>
                </c:pt>
                <c:pt idx="23">
                  <c:v>Borno</c:v>
                </c:pt>
                <c:pt idx="24">
                  <c:v>Kano</c:v>
                </c:pt>
                <c:pt idx="25">
                  <c:v>Bayelsa</c:v>
                </c:pt>
                <c:pt idx="26">
                  <c:v>Katsina</c:v>
                </c:pt>
                <c:pt idx="27">
                  <c:v>Nasarawa</c:v>
                </c:pt>
                <c:pt idx="28">
                  <c:v>Benue</c:v>
                </c:pt>
                <c:pt idx="29">
                  <c:v>Adamawa</c:v>
                </c:pt>
                <c:pt idx="30">
                  <c:v>Taraba</c:v>
                </c:pt>
                <c:pt idx="31">
                  <c:v>Yobe</c:v>
                </c:pt>
                <c:pt idx="32">
                  <c:v>Kebbi</c:v>
                </c:pt>
                <c:pt idx="33">
                  <c:v>Gombe</c:v>
                </c:pt>
                <c:pt idx="34">
                  <c:v>Niger</c:v>
                </c:pt>
                <c:pt idx="35">
                  <c:v>Jigawa</c:v>
                </c:pt>
                <c:pt idx="36">
                  <c:v>Sokoto</c:v>
                </c:pt>
              </c:strCache>
            </c:strRef>
          </c:cat>
          <c:val>
            <c:numRef>
              <c:f>Migration!$X$2:$X$38</c:f>
              <c:numCache>
                <c:formatCode>0.00</c:formatCode>
                <c:ptCount val="37"/>
                <c:pt idx="0">
                  <c:v>0.31713185755534168</c:v>
                </c:pt>
                <c:pt idx="1">
                  <c:v>0.34088964927288279</c:v>
                </c:pt>
                <c:pt idx="2">
                  <c:v>0.3912505158893933</c:v>
                </c:pt>
                <c:pt idx="3">
                  <c:v>0.5174877773599097</c:v>
                </c:pt>
                <c:pt idx="4">
                  <c:v>0.5237050043898156</c:v>
                </c:pt>
                <c:pt idx="5">
                  <c:v>0.56716417910447758</c:v>
                </c:pt>
                <c:pt idx="6">
                  <c:v>0.56810506566604124</c:v>
                </c:pt>
                <c:pt idx="7">
                  <c:v>0.57268020708880929</c:v>
                </c:pt>
                <c:pt idx="8">
                  <c:v>0.57817109144542778</c:v>
                </c:pt>
                <c:pt idx="9">
                  <c:v>0.58387799564270149</c:v>
                </c:pt>
                <c:pt idx="10">
                  <c:v>0.59181374389785957</c:v>
                </c:pt>
                <c:pt idx="11">
                  <c:v>0.59982174688057044</c:v>
                </c:pt>
                <c:pt idx="12">
                  <c:v>0.60007864726700744</c:v>
                </c:pt>
                <c:pt idx="13">
                  <c:v>0.60842368640533773</c:v>
                </c:pt>
                <c:pt idx="14">
                  <c:v>0.64927227547035848</c:v>
                </c:pt>
                <c:pt idx="15">
                  <c:v>0.67466765140324958</c:v>
                </c:pt>
                <c:pt idx="16">
                  <c:v>0.69877482044782424</c:v>
                </c:pt>
                <c:pt idx="17">
                  <c:v>0.75</c:v>
                </c:pt>
                <c:pt idx="18">
                  <c:v>0.76957561267184693</c:v>
                </c:pt>
                <c:pt idx="19">
                  <c:v>0.77897284216187146</c:v>
                </c:pt>
                <c:pt idx="20">
                  <c:v>0.78386411889596608</c:v>
                </c:pt>
                <c:pt idx="21">
                  <c:v>0.80352644836272036</c:v>
                </c:pt>
                <c:pt idx="22">
                  <c:v>0.81003937007874016</c:v>
                </c:pt>
                <c:pt idx="23">
                  <c:v>0.81380243572395128</c:v>
                </c:pt>
                <c:pt idx="24">
                  <c:v>0.82793907663017607</c:v>
                </c:pt>
                <c:pt idx="25">
                  <c:v>0.82883720930232563</c:v>
                </c:pt>
                <c:pt idx="26">
                  <c:v>0.86273550281379985</c:v>
                </c:pt>
                <c:pt idx="27">
                  <c:v>0.87290105915784033</c:v>
                </c:pt>
                <c:pt idx="28">
                  <c:v>0.8740764535817539</c:v>
                </c:pt>
                <c:pt idx="29">
                  <c:v>0.87490102929532854</c:v>
                </c:pt>
                <c:pt idx="30">
                  <c:v>0.87596685082872927</c:v>
                </c:pt>
                <c:pt idx="31">
                  <c:v>0.89439184268026217</c:v>
                </c:pt>
                <c:pt idx="32">
                  <c:v>0.89530307006035159</c:v>
                </c:pt>
                <c:pt idx="33">
                  <c:v>0.90589777195281784</c:v>
                </c:pt>
                <c:pt idx="34">
                  <c:v>0.91616229544945083</c:v>
                </c:pt>
                <c:pt idx="35">
                  <c:v>0.93307086614173229</c:v>
                </c:pt>
                <c:pt idx="36">
                  <c:v>0.95358649789029537</c:v>
                </c:pt>
              </c:numCache>
            </c:numRef>
          </c:val>
          <c:extLst>
            <c:ext xmlns:c16="http://schemas.microsoft.com/office/drawing/2014/chart" uri="{C3380CC4-5D6E-409C-BE32-E72D297353CC}">
              <c16:uniqueId val="{00000000-D08E-42C6-93FC-11A2ECF9D1A6}"/>
            </c:ext>
          </c:extLst>
        </c:ser>
        <c:dLbls>
          <c:showLegendKey val="0"/>
          <c:showVal val="0"/>
          <c:showCatName val="0"/>
          <c:showSerName val="0"/>
          <c:showPercent val="0"/>
          <c:showBubbleSize val="0"/>
        </c:dLbls>
        <c:gapWidth val="110"/>
        <c:axId val="1007718248"/>
        <c:axId val="1007722840"/>
      </c:barChart>
      <c:catAx>
        <c:axId val="1007718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NG"/>
          </a:p>
        </c:txPr>
        <c:crossAx val="1007722840"/>
        <c:crosses val="autoZero"/>
        <c:auto val="1"/>
        <c:lblAlgn val="ctr"/>
        <c:lblOffset val="100"/>
        <c:noMultiLvlLbl val="0"/>
      </c:catAx>
      <c:valAx>
        <c:axId val="10077228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NG"/>
          </a:p>
        </c:txPr>
        <c:crossAx val="1007718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3">
        <a:lumMod val="20000"/>
        <a:lumOff val="80000"/>
      </a:schemeClr>
    </a:solidFill>
    <a:ln>
      <a:noFill/>
    </a:ln>
    <a:effectLst/>
  </c:spPr>
  <c:txPr>
    <a:bodyPr/>
    <a:lstStyle/>
    <a:p>
      <a:pPr>
        <a:defRPr sz="1800">
          <a:solidFill>
            <a:schemeClr val="tx1"/>
          </a:solidFill>
        </a:defRPr>
      </a:pPr>
      <a:endParaRPr lang="en-NG"/>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'Int''l'!$C$54</c:f>
              <c:strCache>
                <c:ptCount val="1"/>
                <c:pt idx="0">
                  <c:v>0-14</c:v>
                </c:pt>
              </c:strCache>
            </c:strRef>
          </c:tx>
          <c:spPr>
            <a:solidFill>
              <a:srgbClr val="0070C0"/>
            </a:solidFill>
            <a:ln>
              <a:noFill/>
            </a:ln>
            <a:effectLst/>
          </c:spPr>
          <c:invertIfNegative val="0"/>
          <c:dLbls>
            <c:spPr>
              <a:solidFill>
                <a:schemeClr val="bg1">
                  <a:lumMod val="95000"/>
                </a:schemeClr>
              </a:solid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'Int''l'!$D$53:$N$53</c:f>
              <c:strCache>
                <c:ptCount val="11"/>
                <c:pt idx="0">
                  <c:v>Republic of Korea</c:v>
                </c:pt>
                <c:pt idx="1">
                  <c:v>Singapore</c:v>
                </c:pt>
                <c:pt idx="2">
                  <c:v>China</c:v>
                </c:pt>
                <c:pt idx="3">
                  <c:v>Brazil</c:v>
                </c:pt>
                <c:pt idx="4">
                  <c:v>Malaysia</c:v>
                </c:pt>
                <c:pt idx="5">
                  <c:v>Myanmar</c:v>
                </c:pt>
                <c:pt idx="6">
                  <c:v>Mexico</c:v>
                </c:pt>
                <c:pt idx="7">
                  <c:v>Indonesia</c:v>
                </c:pt>
                <c:pt idx="8">
                  <c:v>India</c:v>
                </c:pt>
                <c:pt idx="9">
                  <c:v>Philippines</c:v>
                </c:pt>
                <c:pt idx="10">
                  <c:v>Nigeria</c:v>
                </c:pt>
              </c:strCache>
            </c:strRef>
          </c:cat>
          <c:val>
            <c:numRef>
              <c:f>'Int''l'!$D$54:$N$54</c:f>
              <c:numCache>
                <c:formatCode>0</c:formatCode>
                <c:ptCount val="11"/>
                <c:pt idx="0">
                  <c:v>12.166414610961942</c:v>
                </c:pt>
                <c:pt idx="1">
                  <c:v>12.151825010687629</c:v>
                </c:pt>
                <c:pt idx="2">
                  <c:v>18.025120460304283</c:v>
                </c:pt>
                <c:pt idx="3">
                  <c:v>20.834770946204515</c:v>
                </c:pt>
                <c:pt idx="4">
                  <c:v>23.277089245169417</c:v>
                </c:pt>
                <c:pt idx="5">
                  <c:v>25.123614838632463</c:v>
                </c:pt>
                <c:pt idx="6">
                  <c:v>25.336803052063367</c:v>
                </c:pt>
                <c:pt idx="7">
                  <c:v>25.718936020674811</c:v>
                </c:pt>
                <c:pt idx="8">
                  <c:v>26.11233353198908</c:v>
                </c:pt>
                <c:pt idx="9">
                  <c:v>30.941176174349678</c:v>
                </c:pt>
                <c:pt idx="10">
                  <c:v>43.501884554031392</c:v>
                </c:pt>
              </c:numCache>
            </c:numRef>
          </c:val>
          <c:extLst>
            <c:ext xmlns:c16="http://schemas.microsoft.com/office/drawing/2014/chart" uri="{C3380CC4-5D6E-409C-BE32-E72D297353CC}">
              <c16:uniqueId val="{00000000-D34E-406A-A877-C2765D8618E6}"/>
            </c:ext>
          </c:extLst>
        </c:ser>
        <c:ser>
          <c:idx val="1"/>
          <c:order val="1"/>
          <c:tx>
            <c:strRef>
              <c:f>'Int''l'!$C$55</c:f>
              <c:strCache>
                <c:ptCount val="1"/>
                <c:pt idx="0">
                  <c:v>15-24</c:v>
                </c:pt>
              </c:strCache>
            </c:strRef>
          </c:tx>
          <c:spPr>
            <a:solidFill>
              <a:srgbClr val="FFC000"/>
            </a:solidFill>
            <a:ln>
              <a:noFill/>
            </a:ln>
            <a:effectLst/>
          </c:spPr>
          <c:invertIfNegative val="0"/>
          <c:dLbls>
            <c:spPr>
              <a:solidFill>
                <a:schemeClr val="bg1">
                  <a:lumMod val="95000"/>
                </a:schemeClr>
              </a:solid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'Int''l'!$D$53:$N$53</c:f>
              <c:strCache>
                <c:ptCount val="11"/>
                <c:pt idx="0">
                  <c:v>Republic of Korea</c:v>
                </c:pt>
                <c:pt idx="1">
                  <c:v>Singapore</c:v>
                </c:pt>
                <c:pt idx="2">
                  <c:v>China</c:v>
                </c:pt>
                <c:pt idx="3">
                  <c:v>Brazil</c:v>
                </c:pt>
                <c:pt idx="4">
                  <c:v>Malaysia</c:v>
                </c:pt>
                <c:pt idx="5">
                  <c:v>Myanmar</c:v>
                </c:pt>
                <c:pt idx="6">
                  <c:v>Mexico</c:v>
                </c:pt>
                <c:pt idx="7">
                  <c:v>Indonesia</c:v>
                </c:pt>
                <c:pt idx="8">
                  <c:v>India</c:v>
                </c:pt>
                <c:pt idx="9">
                  <c:v>Philippines</c:v>
                </c:pt>
                <c:pt idx="10">
                  <c:v>Nigeria</c:v>
                </c:pt>
              </c:strCache>
            </c:strRef>
          </c:cat>
          <c:val>
            <c:numRef>
              <c:f>'Int''l'!$D$55:$N$55</c:f>
              <c:numCache>
                <c:formatCode>0</c:formatCode>
                <c:ptCount val="11"/>
                <c:pt idx="0">
                  <c:v>11.357190954780604</c:v>
                </c:pt>
                <c:pt idx="1">
                  <c:v>11.406427840750121</c:v>
                </c:pt>
                <c:pt idx="2">
                  <c:v>11.356973386185407</c:v>
                </c:pt>
                <c:pt idx="3">
                  <c:v>15.591453254254004</c:v>
                </c:pt>
                <c:pt idx="4">
                  <c:v>16.779423718553193</c:v>
                </c:pt>
                <c:pt idx="5">
                  <c:v>17.022910159739968</c:v>
                </c:pt>
                <c:pt idx="6">
                  <c:v>17.042490449762134</c:v>
                </c:pt>
                <c:pt idx="7">
                  <c:v>16.170078412323022</c:v>
                </c:pt>
                <c:pt idx="8">
                  <c:v>18.2080284960977</c:v>
                </c:pt>
                <c:pt idx="9">
                  <c:v>18.586669324634421</c:v>
                </c:pt>
                <c:pt idx="10">
                  <c:v>19.403539633692311</c:v>
                </c:pt>
              </c:numCache>
            </c:numRef>
          </c:val>
          <c:extLst>
            <c:ext xmlns:c16="http://schemas.microsoft.com/office/drawing/2014/chart" uri="{C3380CC4-5D6E-409C-BE32-E72D297353CC}">
              <c16:uniqueId val="{00000001-D34E-406A-A877-C2765D8618E6}"/>
            </c:ext>
          </c:extLst>
        </c:ser>
        <c:ser>
          <c:idx val="2"/>
          <c:order val="2"/>
          <c:tx>
            <c:strRef>
              <c:f>'Int''l'!$C$56</c:f>
              <c:strCache>
                <c:ptCount val="1"/>
                <c:pt idx="0">
                  <c:v>25-59</c:v>
                </c:pt>
              </c:strCache>
            </c:strRef>
          </c:tx>
          <c:spPr>
            <a:solidFill>
              <a:srgbClr val="00B050"/>
            </a:solidFill>
            <a:ln>
              <a:noFill/>
            </a:ln>
            <a:effectLst/>
          </c:spPr>
          <c:invertIfNegative val="0"/>
          <c:dLbls>
            <c:spPr>
              <a:solidFill>
                <a:schemeClr val="bg1">
                  <a:lumMod val="95000"/>
                </a:schemeClr>
              </a:solid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'Int''l'!$D$53:$N$53</c:f>
              <c:strCache>
                <c:ptCount val="11"/>
                <c:pt idx="0">
                  <c:v>Republic of Korea</c:v>
                </c:pt>
                <c:pt idx="1">
                  <c:v>Singapore</c:v>
                </c:pt>
                <c:pt idx="2">
                  <c:v>China</c:v>
                </c:pt>
                <c:pt idx="3">
                  <c:v>Brazil</c:v>
                </c:pt>
                <c:pt idx="4">
                  <c:v>Malaysia</c:v>
                </c:pt>
                <c:pt idx="5">
                  <c:v>Myanmar</c:v>
                </c:pt>
                <c:pt idx="6">
                  <c:v>Mexico</c:v>
                </c:pt>
                <c:pt idx="7">
                  <c:v>Indonesia</c:v>
                </c:pt>
                <c:pt idx="8">
                  <c:v>India</c:v>
                </c:pt>
                <c:pt idx="9">
                  <c:v>Philippines</c:v>
                </c:pt>
                <c:pt idx="10">
                  <c:v>Nigeria</c:v>
                </c:pt>
              </c:strCache>
            </c:strRef>
          </c:cat>
          <c:val>
            <c:numRef>
              <c:f>'Int''l'!$D$56:$N$56</c:f>
              <c:numCache>
                <c:formatCode>0</c:formatCode>
                <c:ptCount val="11"/>
                <c:pt idx="0">
                  <c:v>53.278066150283991</c:v>
                </c:pt>
                <c:pt idx="1">
                  <c:v>55.658047948436092</c:v>
                </c:pt>
                <c:pt idx="2">
                  <c:v>52.781184696146077</c:v>
                </c:pt>
                <c:pt idx="3">
                  <c:v>49.75576464439029</c:v>
                </c:pt>
                <c:pt idx="4">
                  <c:v>49.149371808602496</c:v>
                </c:pt>
                <c:pt idx="5">
                  <c:v>47.588134839849914</c:v>
                </c:pt>
                <c:pt idx="6">
                  <c:v>45.893975800935692</c:v>
                </c:pt>
                <c:pt idx="7">
                  <c:v>47.620782742509284</c:v>
                </c:pt>
                <c:pt idx="8">
                  <c:v>45.488419022069664</c:v>
                </c:pt>
                <c:pt idx="9">
                  <c:v>42.210832863097217</c:v>
                </c:pt>
                <c:pt idx="10">
                  <c:v>32.320295143887321</c:v>
                </c:pt>
              </c:numCache>
            </c:numRef>
          </c:val>
          <c:extLst>
            <c:ext xmlns:c16="http://schemas.microsoft.com/office/drawing/2014/chart" uri="{C3380CC4-5D6E-409C-BE32-E72D297353CC}">
              <c16:uniqueId val="{00000002-D34E-406A-A877-C2765D8618E6}"/>
            </c:ext>
          </c:extLst>
        </c:ser>
        <c:ser>
          <c:idx val="3"/>
          <c:order val="3"/>
          <c:tx>
            <c:strRef>
              <c:f>'Int''l'!$C$57</c:f>
              <c:strCache>
                <c:ptCount val="1"/>
                <c:pt idx="0">
                  <c:v>60 and Above</c:v>
                </c:pt>
              </c:strCache>
            </c:strRef>
          </c:tx>
          <c:spPr>
            <a:solidFill>
              <a:srgbClr val="FF0000"/>
            </a:solidFill>
            <a:ln>
              <a:noFill/>
            </a:ln>
            <a:effectLst/>
          </c:spPr>
          <c:invertIfNegative val="0"/>
          <c:dLbls>
            <c:spPr>
              <a:solidFill>
                <a:schemeClr val="bg1">
                  <a:lumMod val="95000"/>
                </a:schemeClr>
              </a:solid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'Int''l'!$D$53:$N$53</c:f>
              <c:strCache>
                <c:ptCount val="11"/>
                <c:pt idx="0">
                  <c:v>Republic of Korea</c:v>
                </c:pt>
                <c:pt idx="1">
                  <c:v>Singapore</c:v>
                </c:pt>
                <c:pt idx="2">
                  <c:v>China</c:v>
                </c:pt>
                <c:pt idx="3">
                  <c:v>Brazil</c:v>
                </c:pt>
                <c:pt idx="4">
                  <c:v>Malaysia</c:v>
                </c:pt>
                <c:pt idx="5">
                  <c:v>Myanmar</c:v>
                </c:pt>
                <c:pt idx="6">
                  <c:v>Mexico</c:v>
                </c:pt>
                <c:pt idx="7">
                  <c:v>Indonesia</c:v>
                </c:pt>
                <c:pt idx="8">
                  <c:v>India</c:v>
                </c:pt>
                <c:pt idx="9">
                  <c:v>Philippines</c:v>
                </c:pt>
                <c:pt idx="10">
                  <c:v>Nigeria</c:v>
                </c:pt>
              </c:strCache>
            </c:strRef>
          </c:cat>
          <c:val>
            <c:numRef>
              <c:f>'Int''l'!$D$57:$N$57</c:f>
              <c:numCache>
                <c:formatCode>0</c:formatCode>
                <c:ptCount val="11"/>
                <c:pt idx="0">
                  <c:v>23.19832828397346</c:v>
                </c:pt>
                <c:pt idx="1">
                  <c:v>20.783699200126165</c:v>
                </c:pt>
                <c:pt idx="2">
                  <c:v>17.836721457364227</c:v>
                </c:pt>
                <c:pt idx="3">
                  <c:v>13.818011155151201</c:v>
                </c:pt>
                <c:pt idx="4">
                  <c:v>10.794115227674897</c:v>
                </c:pt>
                <c:pt idx="5">
                  <c:v>10.26534016177766</c:v>
                </c:pt>
                <c:pt idx="6">
                  <c:v>11.726730697238803</c:v>
                </c:pt>
                <c:pt idx="7">
                  <c:v>10.49020282449287</c:v>
                </c:pt>
                <c:pt idx="8">
                  <c:v>10.191218949843556</c:v>
                </c:pt>
                <c:pt idx="9">
                  <c:v>8.2613216379186962</c:v>
                </c:pt>
                <c:pt idx="10">
                  <c:v>4.7742806683889754</c:v>
                </c:pt>
              </c:numCache>
            </c:numRef>
          </c:val>
          <c:extLst>
            <c:ext xmlns:c16="http://schemas.microsoft.com/office/drawing/2014/chart" uri="{C3380CC4-5D6E-409C-BE32-E72D297353CC}">
              <c16:uniqueId val="{00000003-D34E-406A-A877-C2765D8618E6}"/>
            </c:ext>
          </c:extLst>
        </c:ser>
        <c:dLbls>
          <c:showLegendKey val="0"/>
          <c:showVal val="0"/>
          <c:showCatName val="0"/>
          <c:showSerName val="0"/>
          <c:showPercent val="0"/>
          <c:showBubbleSize val="0"/>
        </c:dLbls>
        <c:gapWidth val="60"/>
        <c:overlap val="100"/>
        <c:axId val="1036382400"/>
        <c:axId val="261193664"/>
      </c:barChart>
      <c:catAx>
        <c:axId val="10363824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NG"/>
          </a:p>
        </c:txPr>
        <c:crossAx val="261193664"/>
        <c:crosses val="autoZero"/>
        <c:auto val="1"/>
        <c:lblAlgn val="ctr"/>
        <c:lblOffset val="100"/>
        <c:noMultiLvlLbl val="0"/>
      </c:catAx>
      <c:valAx>
        <c:axId val="2611936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NG"/>
          </a:p>
        </c:txPr>
        <c:crossAx val="1036382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N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3">
        <a:lumMod val="20000"/>
        <a:lumOff val="80000"/>
      </a:schemeClr>
    </a:solidFill>
    <a:ln>
      <a:noFill/>
    </a:ln>
    <a:effectLst/>
  </c:spPr>
  <c:txPr>
    <a:bodyPr/>
    <a:lstStyle/>
    <a:p>
      <a:pPr>
        <a:defRPr sz="1800">
          <a:solidFill>
            <a:schemeClr val="tx1"/>
          </a:solidFill>
        </a:defRPr>
      </a:pPr>
      <a:endParaRPr lang="en-NG"/>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Zonal!$G$23</c:f>
              <c:strCache>
                <c:ptCount val="1"/>
                <c:pt idx="0">
                  <c:v>0-14</c:v>
                </c:pt>
              </c:strCache>
            </c:strRef>
          </c:tx>
          <c:spPr>
            <a:solidFill>
              <a:srgbClr val="0070C0"/>
            </a:solidFill>
            <a:ln>
              <a:noFill/>
            </a:ln>
            <a:effectLst/>
          </c:spPr>
          <c:invertIfNegative val="0"/>
          <c:dLbls>
            <c:spPr>
              <a:solidFill>
                <a:schemeClr val="bg1"/>
              </a:solid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Zonal!$H$22:$L$22</c:f>
              <c:numCache>
                <c:formatCode>General</c:formatCode>
                <c:ptCount val="5"/>
                <c:pt idx="0">
                  <c:v>1950</c:v>
                </c:pt>
                <c:pt idx="1">
                  <c:v>1990</c:v>
                </c:pt>
                <c:pt idx="2">
                  <c:v>2020</c:v>
                </c:pt>
                <c:pt idx="3">
                  <c:v>2050</c:v>
                </c:pt>
                <c:pt idx="4">
                  <c:v>2100</c:v>
                </c:pt>
              </c:numCache>
            </c:numRef>
          </c:cat>
          <c:val>
            <c:numRef>
              <c:f>Zonal!$H$23:$L$23</c:f>
              <c:numCache>
                <c:formatCode>0</c:formatCode>
                <c:ptCount val="5"/>
                <c:pt idx="0">
                  <c:v>39.224118586024133</c:v>
                </c:pt>
                <c:pt idx="1">
                  <c:v>42.465458219312602</c:v>
                </c:pt>
                <c:pt idx="2">
                  <c:v>41.443638209689695</c:v>
                </c:pt>
                <c:pt idx="3">
                  <c:v>31.657654190136359</c:v>
                </c:pt>
                <c:pt idx="4">
                  <c:v>19.635340824043777</c:v>
                </c:pt>
              </c:numCache>
            </c:numRef>
          </c:val>
          <c:extLst>
            <c:ext xmlns:c16="http://schemas.microsoft.com/office/drawing/2014/chart" uri="{C3380CC4-5D6E-409C-BE32-E72D297353CC}">
              <c16:uniqueId val="{00000000-5356-48AC-870B-14D2CC517676}"/>
            </c:ext>
          </c:extLst>
        </c:ser>
        <c:ser>
          <c:idx val="1"/>
          <c:order val="1"/>
          <c:tx>
            <c:strRef>
              <c:f>Zonal!$G$24</c:f>
              <c:strCache>
                <c:ptCount val="1"/>
                <c:pt idx="0">
                  <c:v>15-24</c:v>
                </c:pt>
              </c:strCache>
            </c:strRef>
          </c:tx>
          <c:spPr>
            <a:solidFill>
              <a:srgbClr val="FFC000"/>
            </a:solidFill>
            <a:ln>
              <a:noFill/>
            </a:ln>
            <a:effectLst/>
          </c:spPr>
          <c:invertIfNegative val="0"/>
          <c:dLbls>
            <c:spPr>
              <a:solidFill>
                <a:schemeClr val="bg1"/>
              </a:solid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Zonal!$H$22:$L$22</c:f>
              <c:numCache>
                <c:formatCode>General</c:formatCode>
                <c:ptCount val="5"/>
                <c:pt idx="0">
                  <c:v>1950</c:v>
                </c:pt>
                <c:pt idx="1">
                  <c:v>1990</c:v>
                </c:pt>
                <c:pt idx="2">
                  <c:v>2020</c:v>
                </c:pt>
                <c:pt idx="3">
                  <c:v>2050</c:v>
                </c:pt>
                <c:pt idx="4">
                  <c:v>2100</c:v>
                </c:pt>
              </c:numCache>
            </c:numRef>
          </c:cat>
          <c:val>
            <c:numRef>
              <c:f>Zonal!$H$24:$L$24</c:f>
              <c:numCache>
                <c:formatCode>0</c:formatCode>
                <c:ptCount val="5"/>
                <c:pt idx="0">
                  <c:v>19.611487973186208</c:v>
                </c:pt>
                <c:pt idx="1">
                  <c:v>19.179419620472554</c:v>
                </c:pt>
                <c:pt idx="2">
                  <c:v>20.110417450821096</c:v>
                </c:pt>
                <c:pt idx="3">
                  <c:v>20.156460107847749</c:v>
                </c:pt>
                <c:pt idx="4">
                  <c:v>14.409166678114421</c:v>
                </c:pt>
              </c:numCache>
            </c:numRef>
          </c:val>
          <c:extLst>
            <c:ext xmlns:c16="http://schemas.microsoft.com/office/drawing/2014/chart" uri="{C3380CC4-5D6E-409C-BE32-E72D297353CC}">
              <c16:uniqueId val="{00000001-5356-48AC-870B-14D2CC517676}"/>
            </c:ext>
          </c:extLst>
        </c:ser>
        <c:ser>
          <c:idx val="2"/>
          <c:order val="2"/>
          <c:tx>
            <c:strRef>
              <c:f>Zonal!$G$25</c:f>
              <c:strCache>
                <c:ptCount val="1"/>
                <c:pt idx="0">
                  <c:v>25-59</c:v>
                </c:pt>
              </c:strCache>
            </c:strRef>
          </c:tx>
          <c:spPr>
            <a:solidFill>
              <a:srgbClr val="00B050"/>
            </a:solidFill>
            <a:ln>
              <a:noFill/>
            </a:ln>
            <a:effectLst/>
          </c:spPr>
          <c:invertIfNegative val="0"/>
          <c:dLbls>
            <c:spPr>
              <a:solidFill>
                <a:schemeClr val="bg1"/>
              </a:solid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Zonal!$H$22:$L$22</c:f>
              <c:numCache>
                <c:formatCode>General</c:formatCode>
                <c:ptCount val="5"/>
                <c:pt idx="0">
                  <c:v>1950</c:v>
                </c:pt>
                <c:pt idx="1">
                  <c:v>1990</c:v>
                </c:pt>
                <c:pt idx="2">
                  <c:v>2020</c:v>
                </c:pt>
                <c:pt idx="3">
                  <c:v>2050</c:v>
                </c:pt>
                <c:pt idx="4">
                  <c:v>2100</c:v>
                </c:pt>
              </c:numCache>
            </c:numRef>
          </c:cat>
          <c:val>
            <c:numRef>
              <c:f>Zonal!$H$25:$L$25</c:f>
              <c:numCache>
                <c:formatCode>0</c:formatCode>
                <c:ptCount val="5"/>
                <c:pt idx="0">
                  <c:v>35.822092936267403</c:v>
                </c:pt>
                <c:pt idx="1">
                  <c:v>33.002787312895272</c:v>
                </c:pt>
                <c:pt idx="2">
                  <c:v>33.497734936398089</c:v>
                </c:pt>
                <c:pt idx="3">
                  <c:v>41.381126432875519</c:v>
                </c:pt>
                <c:pt idx="4">
                  <c:v>48.000517858670641</c:v>
                </c:pt>
              </c:numCache>
            </c:numRef>
          </c:val>
          <c:extLst>
            <c:ext xmlns:c16="http://schemas.microsoft.com/office/drawing/2014/chart" uri="{C3380CC4-5D6E-409C-BE32-E72D297353CC}">
              <c16:uniqueId val="{00000002-5356-48AC-870B-14D2CC517676}"/>
            </c:ext>
          </c:extLst>
        </c:ser>
        <c:ser>
          <c:idx val="3"/>
          <c:order val="3"/>
          <c:tx>
            <c:strRef>
              <c:f>Zonal!$G$26</c:f>
              <c:strCache>
                <c:ptCount val="1"/>
                <c:pt idx="0">
                  <c:v>60 and Above</c:v>
                </c:pt>
              </c:strCache>
            </c:strRef>
          </c:tx>
          <c:spPr>
            <a:solidFill>
              <a:srgbClr val="FF0000"/>
            </a:solidFill>
            <a:ln>
              <a:noFill/>
            </a:ln>
            <a:effectLst/>
          </c:spPr>
          <c:invertIfNegative val="0"/>
          <c:dLbls>
            <c:spPr>
              <a:solidFill>
                <a:schemeClr val="bg1"/>
              </a:solid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Zonal!$H$22:$L$22</c:f>
              <c:numCache>
                <c:formatCode>General</c:formatCode>
                <c:ptCount val="5"/>
                <c:pt idx="0">
                  <c:v>1950</c:v>
                </c:pt>
                <c:pt idx="1">
                  <c:v>1990</c:v>
                </c:pt>
                <c:pt idx="2">
                  <c:v>2020</c:v>
                </c:pt>
                <c:pt idx="3">
                  <c:v>2050</c:v>
                </c:pt>
                <c:pt idx="4">
                  <c:v>2100</c:v>
                </c:pt>
              </c:numCache>
            </c:numRef>
          </c:cat>
          <c:val>
            <c:numRef>
              <c:f>Zonal!$H$26:$L$26</c:f>
              <c:numCache>
                <c:formatCode>0</c:formatCode>
                <c:ptCount val="5"/>
                <c:pt idx="0">
                  <c:v>5.3423005045222585</c:v>
                </c:pt>
                <c:pt idx="1">
                  <c:v>5.3523348473195824</c:v>
                </c:pt>
                <c:pt idx="2">
                  <c:v>4.9482094030911163</c:v>
                </c:pt>
                <c:pt idx="3">
                  <c:v>6.8047592691403684</c:v>
                </c:pt>
                <c:pt idx="4">
                  <c:v>17.954974639171169</c:v>
                </c:pt>
              </c:numCache>
            </c:numRef>
          </c:val>
          <c:extLst>
            <c:ext xmlns:c16="http://schemas.microsoft.com/office/drawing/2014/chart" uri="{C3380CC4-5D6E-409C-BE32-E72D297353CC}">
              <c16:uniqueId val="{00000003-5356-48AC-870B-14D2CC517676}"/>
            </c:ext>
          </c:extLst>
        </c:ser>
        <c:dLbls>
          <c:showLegendKey val="0"/>
          <c:showVal val="0"/>
          <c:showCatName val="0"/>
          <c:showSerName val="0"/>
          <c:showPercent val="0"/>
          <c:showBubbleSize val="0"/>
        </c:dLbls>
        <c:gapWidth val="150"/>
        <c:overlap val="100"/>
        <c:axId val="349585456"/>
        <c:axId val="255091712"/>
      </c:barChart>
      <c:catAx>
        <c:axId val="349585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NG"/>
          </a:p>
        </c:txPr>
        <c:crossAx val="255091712"/>
        <c:crosses val="autoZero"/>
        <c:auto val="1"/>
        <c:lblAlgn val="ctr"/>
        <c:lblOffset val="100"/>
        <c:noMultiLvlLbl val="0"/>
      </c:catAx>
      <c:valAx>
        <c:axId val="2550917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NG"/>
          </a:p>
        </c:txPr>
        <c:crossAx val="349585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N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3">
        <a:lumMod val="20000"/>
        <a:lumOff val="80000"/>
      </a:schemeClr>
    </a:solidFill>
    <a:ln>
      <a:noFill/>
    </a:ln>
    <a:effectLst/>
  </c:spPr>
  <c:txPr>
    <a:bodyPr/>
    <a:lstStyle/>
    <a:p>
      <a:pPr>
        <a:defRPr sz="2000">
          <a:solidFill>
            <a:schemeClr val="tx1"/>
          </a:solidFill>
        </a:defRPr>
      </a:pPr>
      <a:endParaRPr lang="en-NG"/>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Zonal!$G$32</c:f>
              <c:strCache>
                <c:ptCount val="1"/>
                <c:pt idx="0">
                  <c:v>0-14</c:v>
                </c:pt>
              </c:strCache>
            </c:strRef>
          </c:tx>
          <c:spPr>
            <a:solidFill>
              <a:srgbClr val="0070C0"/>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Zonal!$H$31:$N$31</c:f>
              <c:strCache>
                <c:ptCount val="7"/>
                <c:pt idx="0">
                  <c:v>Nigeria</c:v>
                </c:pt>
                <c:pt idx="1">
                  <c:v>North Central</c:v>
                </c:pt>
                <c:pt idx="2">
                  <c:v>North East</c:v>
                </c:pt>
                <c:pt idx="3">
                  <c:v>North West</c:v>
                </c:pt>
                <c:pt idx="4">
                  <c:v>South East</c:v>
                </c:pt>
                <c:pt idx="5">
                  <c:v>South South</c:v>
                </c:pt>
                <c:pt idx="6">
                  <c:v>South West</c:v>
                </c:pt>
              </c:strCache>
            </c:strRef>
          </c:cat>
          <c:val>
            <c:numRef>
              <c:f>Zonal!$H$32:$N$32</c:f>
              <c:numCache>
                <c:formatCode>0</c:formatCode>
                <c:ptCount val="7"/>
                <c:pt idx="0">
                  <c:v>41.443638209689695</c:v>
                </c:pt>
                <c:pt idx="1">
                  <c:v>42.012200688062698</c:v>
                </c:pt>
                <c:pt idx="2">
                  <c:v>46.042592262734594</c:v>
                </c:pt>
                <c:pt idx="3">
                  <c:v>47.292186825197263</c:v>
                </c:pt>
                <c:pt idx="4">
                  <c:v>40.905497994407483</c:v>
                </c:pt>
                <c:pt idx="5">
                  <c:v>38.145949337009164</c:v>
                </c:pt>
                <c:pt idx="6">
                  <c:v>38.306181131937642</c:v>
                </c:pt>
              </c:numCache>
            </c:numRef>
          </c:val>
          <c:extLst>
            <c:ext xmlns:c16="http://schemas.microsoft.com/office/drawing/2014/chart" uri="{C3380CC4-5D6E-409C-BE32-E72D297353CC}">
              <c16:uniqueId val="{00000000-C382-419D-94CE-AFB7E7A0A80D}"/>
            </c:ext>
          </c:extLst>
        </c:ser>
        <c:ser>
          <c:idx val="1"/>
          <c:order val="1"/>
          <c:tx>
            <c:strRef>
              <c:f>Zonal!$G$33</c:f>
              <c:strCache>
                <c:ptCount val="1"/>
                <c:pt idx="0">
                  <c:v>15-24</c:v>
                </c:pt>
              </c:strCache>
            </c:strRef>
          </c:tx>
          <c:spPr>
            <a:solidFill>
              <a:srgbClr val="FFC000"/>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Zonal!$H$31:$N$31</c:f>
              <c:strCache>
                <c:ptCount val="7"/>
                <c:pt idx="0">
                  <c:v>Nigeria</c:v>
                </c:pt>
                <c:pt idx="1">
                  <c:v>North Central</c:v>
                </c:pt>
                <c:pt idx="2">
                  <c:v>North East</c:v>
                </c:pt>
                <c:pt idx="3">
                  <c:v>North West</c:v>
                </c:pt>
                <c:pt idx="4">
                  <c:v>South East</c:v>
                </c:pt>
                <c:pt idx="5">
                  <c:v>South South</c:v>
                </c:pt>
                <c:pt idx="6">
                  <c:v>South West</c:v>
                </c:pt>
              </c:strCache>
            </c:strRef>
          </c:cat>
          <c:val>
            <c:numRef>
              <c:f>Zonal!$H$33:$N$33</c:f>
              <c:numCache>
                <c:formatCode>0</c:formatCode>
                <c:ptCount val="7"/>
                <c:pt idx="0">
                  <c:v>20.110417450821096</c:v>
                </c:pt>
                <c:pt idx="1">
                  <c:v>20.814186033424622</c:v>
                </c:pt>
                <c:pt idx="2">
                  <c:v>19.991355597205914</c:v>
                </c:pt>
                <c:pt idx="3">
                  <c:v>20.055633485166346</c:v>
                </c:pt>
                <c:pt idx="4">
                  <c:v>15.838798131400129</c:v>
                </c:pt>
                <c:pt idx="5">
                  <c:v>17.038165755702707</c:v>
                </c:pt>
                <c:pt idx="6">
                  <c:v>16.472164877469115</c:v>
                </c:pt>
              </c:numCache>
            </c:numRef>
          </c:val>
          <c:extLst>
            <c:ext xmlns:c16="http://schemas.microsoft.com/office/drawing/2014/chart" uri="{C3380CC4-5D6E-409C-BE32-E72D297353CC}">
              <c16:uniqueId val="{00000001-C382-419D-94CE-AFB7E7A0A80D}"/>
            </c:ext>
          </c:extLst>
        </c:ser>
        <c:ser>
          <c:idx val="2"/>
          <c:order val="2"/>
          <c:tx>
            <c:strRef>
              <c:f>Zonal!$G$34</c:f>
              <c:strCache>
                <c:ptCount val="1"/>
                <c:pt idx="0">
                  <c:v>25-59</c:v>
                </c:pt>
              </c:strCache>
            </c:strRef>
          </c:tx>
          <c:spPr>
            <a:solidFill>
              <a:srgbClr val="00B050"/>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Zonal!$H$31:$N$31</c:f>
              <c:strCache>
                <c:ptCount val="7"/>
                <c:pt idx="0">
                  <c:v>Nigeria</c:v>
                </c:pt>
                <c:pt idx="1">
                  <c:v>North Central</c:v>
                </c:pt>
                <c:pt idx="2">
                  <c:v>North East</c:v>
                </c:pt>
                <c:pt idx="3">
                  <c:v>North West</c:v>
                </c:pt>
                <c:pt idx="4">
                  <c:v>South East</c:v>
                </c:pt>
                <c:pt idx="5">
                  <c:v>South South</c:v>
                </c:pt>
                <c:pt idx="6">
                  <c:v>South West</c:v>
                </c:pt>
              </c:strCache>
            </c:strRef>
          </c:cat>
          <c:val>
            <c:numRef>
              <c:f>Zonal!$H$34:$N$34</c:f>
              <c:numCache>
                <c:formatCode>0</c:formatCode>
                <c:ptCount val="7"/>
                <c:pt idx="0">
                  <c:v>33.497734936398089</c:v>
                </c:pt>
                <c:pt idx="1">
                  <c:v>33.158220185297772</c:v>
                </c:pt>
                <c:pt idx="2">
                  <c:v>30.363747988169958</c:v>
                </c:pt>
                <c:pt idx="3">
                  <c:v>29.088215721085732</c:v>
                </c:pt>
                <c:pt idx="4">
                  <c:v>37.243425254806048</c:v>
                </c:pt>
                <c:pt idx="5">
                  <c:v>39.160667727022933</c:v>
                </c:pt>
                <c:pt idx="6">
                  <c:v>39.765168721045903</c:v>
                </c:pt>
              </c:numCache>
            </c:numRef>
          </c:val>
          <c:extLst>
            <c:ext xmlns:c16="http://schemas.microsoft.com/office/drawing/2014/chart" uri="{C3380CC4-5D6E-409C-BE32-E72D297353CC}">
              <c16:uniqueId val="{00000002-C382-419D-94CE-AFB7E7A0A80D}"/>
            </c:ext>
          </c:extLst>
        </c:ser>
        <c:ser>
          <c:idx val="3"/>
          <c:order val="3"/>
          <c:tx>
            <c:strRef>
              <c:f>Zonal!$G$35</c:f>
              <c:strCache>
                <c:ptCount val="1"/>
                <c:pt idx="0">
                  <c:v>60 and Above</c:v>
                </c:pt>
              </c:strCache>
            </c:strRef>
          </c:tx>
          <c:spPr>
            <a:solidFill>
              <a:srgbClr val="FF0000"/>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Zonal!$H$31:$N$31</c:f>
              <c:strCache>
                <c:ptCount val="7"/>
                <c:pt idx="0">
                  <c:v>Nigeria</c:v>
                </c:pt>
                <c:pt idx="1">
                  <c:v>North Central</c:v>
                </c:pt>
                <c:pt idx="2">
                  <c:v>North East</c:v>
                </c:pt>
                <c:pt idx="3">
                  <c:v>North West</c:v>
                </c:pt>
                <c:pt idx="4">
                  <c:v>South East</c:v>
                </c:pt>
                <c:pt idx="5">
                  <c:v>South South</c:v>
                </c:pt>
                <c:pt idx="6">
                  <c:v>South West</c:v>
                </c:pt>
              </c:strCache>
            </c:strRef>
          </c:cat>
          <c:val>
            <c:numRef>
              <c:f>Zonal!$H$35:$N$35</c:f>
              <c:numCache>
                <c:formatCode>0</c:formatCode>
                <c:ptCount val="7"/>
                <c:pt idx="0">
                  <c:v>4.9482094030911163</c:v>
                </c:pt>
                <c:pt idx="1">
                  <c:v>4.0153930932149065</c:v>
                </c:pt>
                <c:pt idx="2">
                  <c:v>3.6023041518895336</c:v>
                </c:pt>
                <c:pt idx="3">
                  <c:v>3.5639639685506617</c:v>
                </c:pt>
                <c:pt idx="4">
                  <c:v>6.0122786193863371</c:v>
                </c:pt>
                <c:pt idx="5">
                  <c:v>5.6552171802651978</c:v>
                </c:pt>
                <c:pt idx="6">
                  <c:v>5.456485269547338</c:v>
                </c:pt>
              </c:numCache>
            </c:numRef>
          </c:val>
          <c:extLst>
            <c:ext xmlns:c16="http://schemas.microsoft.com/office/drawing/2014/chart" uri="{C3380CC4-5D6E-409C-BE32-E72D297353CC}">
              <c16:uniqueId val="{00000003-C382-419D-94CE-AFB7E7A0A80D}"/>
            </c:ext>
          </c:extLst>
        </c:ser>
        <c:dLbls>
          <c:showLegendKey val="0"/>
          <c:showVal val="0"/>
          <c:showCatName val="0"/>
          <c:showSerName val="0"/>
          <c:showPercent val="0"/>
          <c:showBubbleSize val="0"/>
        </c:dLbls>
        <c:gapWidth val="110"/>
        <c:overlap val="100"/>
        <c:axId val="1266286992"/>
        <c:axId val="21083696"/>
      </c:barChart>
      <c:catAx>
        <c:axId val="1266286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NG"/>
          </a:p>
        </c:txPr>
        <c:crossAx val="21083696"/>
        <c:crosses val="autoZero"/>
        <c:auto val="1"/>
        <c:lblAlgn val="ctr"/>
        <c:lblOffset val="100"/>
        <c:noMultiLvlLbl val="0"/>
      </c:catAx>
      <c:valAx>
        <c:axId val="21083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NG"/>
          </a:p>
        </c:txPr>
        <c:crossAx val="1266286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N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2">
        <a:lumMod val="20000"/>
        <a:lumOff val="80000"/>
      </a:schemeClr>
    </a:solidFill>
    <a:ln>
      <a:noFill/>
    </a:ln>
    <a:effectLst/>
  </c:spPr>
  <c:txPr>
    <a:bodyPr/>
    <a:lstStyle/>
    <a:p>
      <a:pPr>
        <a:defRPr sz="1800">
          <a:solidFill>
            <a:schemeClr val="tx1"/>
          </a:solidFill>
        </a:defRPr>
      </a:pPr>
      <a:endParaRPr lang="en-NG"/>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SW!$P$41</c:f>
              <c:strCache>
                <c:ptCount val="1"/>
                <c:pt idx="0">
                  <c:v>0-14</c:v>
                </c:pt>
              </c:strCache>
            </c:strRef>
          </c:tx>
          <c:spPr>
            <a:solidFill>
              <a:srgbClr val="0070C0"/>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SW!$Q$40:$W$40</c:f>
              <c:strCache>
                <c:ptCount val="7"/>
                <c:pt idx="0">
                  <c:v>Ekiti</c:v>
                </c:pt>
                <c:pt idx="1">
                  <c:v>Ogun</c:v>
                </c:pt>
                <c:pt idx="2">
                  <c:v>Oyo</c:v>
                </c:pt>
                <c:pt idx="3">
                  <c:v>Ondo</c:v>
                </c:pt>
                <c:pt idx="4">
                  <c:v>Osun</c:v>
                </c:pt>
                <c:pt idx="5">
                  <c:v>Lagos</c:v>
                </c:pt>
                <c:pt idx="6">
                  <c:v>South West</c:v>
                </c:pt>
              </c:strCache>
            </c:strRef>
          </c:cat>
          <c:val>
            <c:numRef>
              <c:f>SW!$Q$41:$W$41</c:f>
              <c:numCache>
                <c:formatCode>0.0</c:formatCode>
                <c:ptCount val="7"/>
                <c:pt idx="0">
                  <c:v>40.52169422992754</c:v>
                </c:pt>
                <c:pt idx="1">
                  <c:v>40.416599625004515</c:v>
                </c:pt>
                <c:pt idx="2">
                  <c:v>40.068861106321663</c:v>
                </c:pt>
                <c:pt idx="3">
                  <c:v>39.94429944555133</c:v>
                </c:pt>
                <c:pt idx="4">
                  <c:v>36.853523497652766</c:v>
                </c:pt>
                <c:pt idx="5">
                  <c:v>35.53590490595883</c:v>
                </c:pt>
                <c:pt idx="6">
                  <c:v>38.306181131937642</c:v>
                </c:pt>
              </c:numCache>
            </c:numRef>
          </c:val>
          <c:extLst>
            <c:ext xmlns:c16="http://schemas.microsoft.com/office/drawing/2014/chart" uri="{C3380CC4-5D6E-409C-BE32-E72D297353CC}">
              <c16:uniqueId val="{00000000-C08F-426D-A83E-25D0D3A1B747}"/>
            </c:ext>
          </c:extLst>
        </c:ser>
        <c:ser>
          <c:idx val="1"/>
          <c:order val="1"/>
          <c:tx>
            <c:strRef>
              <c:f>SW!$P$42</c:f>
              <c:strCache>
                <c:ptCount val="1"/>
                <c:pt idx="0">
                  <c:v>15-24</c:v>
                </c:pt>
              </c:strCache>
            </c:strRef>
          </c:tx>
          <c:spPr>
            <a:solidFill>
              <a:srgbClr val="FFC000"/>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SW!$Q$40:$W$40</c:f>
              <c:strCache>
                <c:ptCount val="7"/>
                <c:pt idx="0">
                  <c:v>Ekiti</c:v>
                </c:pt>
                <c:pt idx="1">
                  <c:v>Ogun</c:v>
                </c:pt>
                <c:pt idx="2">
                  <c:v>Oyo</c:v>
                </c:pt>
                <c:pt idx="3">
                  <c:v>Ondo</c:v>
                </c:pt>
                <c:pt idx="4">
                  <c:v>Osun</c:v>
                </c:pt>
                <c:pt idx="5">
                  <c:v>Lagos</c:v>
                </c:pt>
                <c:pt idx="6">
                  <c:v>South West</c:v>
                </c:pt>
              </c:strCache>
            </c:strRef>
          </c:cat>
          <c:val>
            <c:numRef>
              <c:f>SW!$Q$42:$W$42</c:f>
              <c:numCache>
                <c:formatCode>0.0</c:formatCode>
                <c:ptCount val="7"/>
                <c:pt idx="0">
                  <c:v>15.911394271480781</c:v>
                </c:pt>
                <c:pt idx="1">
                  <c:v>17.158292752604773</c:v>
                </c:pt>
                <c:pt idx="2">
                  <c:v>16.885265486575619</c:v>
                </c:pt>
                <c:pt idx="3">
                  <c:v>17.038547851929359</c:v>
                </c:pt>
                <c:pt idx="4">
                  <c:v>17.054789204543606</c:v>
                </c:pt>
                <c:pt idx="5">
                  <c:v>15.641539507004204</c:v>
                </c:pt>
                <c:pt idx="6">
                  <c:v>16.472164877469115</c:v>
                </c:pt>
              </c:numCache>
            </c:numRef>
          </c:val>
          <c:extLst>
            <c:ext xmlns:c16="http://schemas.microsoft.com/office/drawing/2014/chart" uri="{C3380CC4-5D6E-409C-BE32-E72D297353CC}">
              <c16:uniqueId val="{00000001-C08F-426D-A83E-25D0D3A1B747}"/>
            </c:ext>
          </c:extLst>
        </c:ser>
        <c:ser>
          <c:idx val="2"/>
          <c:order val="2"/>
          <c:tx>
            <c:strRef>
              <c:f>SW!$P$43</c:f>
              <c:strCache>
                <c:ptCount val="1"/>
                <c:pt idx="0">
                  <c:v>25-59</c:v>
                </c:pt>
              </c:strCache>
            </c:strRef>
          </c:tx>
          <c:spPr>
            <a:solidFill>
              <a:srgbClr val="00B050"/>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SW!$Q$40:$W$40</c:f>
              <c:strCache>
                <c:ptCount val="7"/>
                <c:pt idx="0">
                  <c:v>Ekiti</c:v>
                </c:pt>
                <c:pt idx="1">
                  <c:v>Ogun</c:v>
                </c:pt>
                <c:pt idx="2">
                  <c:v>Oyo</c:v>
                </c:pt>
                <c:pt idx="3">
                  <c:v>Ondo</c:v>
                </c:pt>
                <c:pt idx="4">
                  <c:v>Osun</c:v>
                </c:pt>
                <c:pt idx="5">
                  <c:v>Lagos</c:v>
                </c:pt>
                <c:pt idx="6">
                  <c:v>South West</c:v>
                </c:pt>
              </c:strCache>
            </c:strRef>
          </c:cat>
          <c:val>
            <c:numRef>
              <c:f>SW!$Q$43:$W$43</c:f>
              <c:numCache>
                <c:formatCode>0.0</c:formatCode>
                <c:ptCount val="7"/>
                <c:pt idx="0">
                  <c:v>37.88137336664586</c:v>
                </c:pt>
                <c:pt idx="1">
                  <c:v>37.179373934858489</c:v>
                </c:pt>
                <c:pt idx="2">
                  <c:v>37.280545817977028</c:v>
                </c:pt>
                <c:pt idx="3">
                  <c:v>37.484250628893093</c:v>
                </c:pt>
                <c:pt idx="4">
                  <c:v>39.694206813921937</c:v>
                </c:pt>
                <c:pt idx="5">
                  <c:v>43.85084697414603</c:v>
                </c:pt>
                <c:pt idx="6">
                  <c:v>39.765168721045903</c:v>
                </c:pt>
              </c:numCache>
            </c:numRef>
          </c:val>
          <c:extLst>
            <c:ext xmlns:c16="http://schemas.microsoft.com/office/drawing/2014/chart" uri="{C3380CC4-5D6E-409C-BE32-E72D297353CC}">
              <c16:uniqueId val="{00000002-C08F-426D-A83E-25D0D3A1B747}"/>
            </c:ext>
          </c:extLst>
        </c:ser>
        <c:ser>
          <c:idx val="3"/>
          <c:order val="3"/>
          <c:tx>
            <c:strRef>
              <c:f>SW!$P$44</c:f>
              <c:strCache>
                <c:ptCount val="1"/>
                <c:pt idx="0">
                  <c:v>60+</c:v>
                </c:pt>
              </c:strCache>
            </c:strRef>
          </c:tx>
          <c:spPr>
            <a:solidFill>
              <a:srgbClr val="FF0000"/>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SW!$Q$40:$W$40</c:f>
              <c:strCache>
                <c:ptCount val="7"/>
                <c:pt idx="0">
                  <c:v>Ekiti</c:v>
                </c:pt>
                <c:pt idx="1">
                  <c:v>Ogun</c:v>
                </c:pt>
                <c:pt idx="2">
                  <c:v>Oyo</c:v>
                </c:pt>
                <c:pt idx="3">
                  <c:v>Ondo</c:v>
                </c:pt>
                <c:pt idx="4">
                  <c:v>Osun</c:v>
                </c:pt>
                <c:pt idx="5">
                  <c:v>Lagos</c:v>
                </c:pt>
                <c:pt idx="6">
                  <c:v>South West</c:v>
                </c:pt>
              </c:strCache>
            </c:strRef>
          </c:cat>
          <c:val>
            <c:numRef>
              <c:f>SW!$Q$44:$W$44</c:f>
              <c:numCache>
                <c:formatCode>0.0</c:formatCode>
                <c:ptCount val="7"/>
                <c:pt idx="0">
                  <c:v>5.6855381319458163</c:v>
                </c:pt>
                <c:pt idx="1">
                  <c:v>5.2457336875322209</c:v>
                </c:pt>
                <c:pt idx="2">
                  <c:v>5.7653275891256888</c:v>
                </c:pt>
                <c:pt idx="3">
                  <c:v>5.5329020736262207</c:v>
                </c:pt>
                <c:pt idx="4">
                  <c:v>6.3974804838816874</c:v>
                </c:pt>
                <c:pt idx="5">
                  <c:v>4.9717086128909376</c:v>
                </c:pt>
                <c:pt idx="6">
                  <c:v>5.456485269547338</c:v>
                </c:pt>
              </c:numCache>
            </c:numRef>
          </c:val>
          <c:extLst>
            <c:ext xmlns:c16="http://schemas.microsoft.com/office/drawing/2014/chart" uri="{C3380CC4-5D6E-409C-BE32-E72D297353CC}">
              <c16:uniqueId val="{00000003-C08F-426D-A83E-25D0D3A1B747}"/>
            </c:ext>
          </c:extLst>
        </c:ser>
        <c:dLbls>
          <c:showLegendKey val="0"/>
          <c:showVal val="0"/>
          <c:showCatName val="0"/>
          <c:showSerName val="0"/>
          <c:showPercent val="0"/>
          <c:showBubbleSize val="0"/>
        </c:dLbls>
        <c:gapWidth val="70"/>
        <c:overlap val="100"/>
        <c:axId val="737271464"/>
        <c:axId val="549360288"/>
      </c:barChart>
      <c:catAx>
        <c:axId val="737271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NG"/>
          </a:p>
        </c:txPr>
        <c:crossAx val="549360288"/>
        <c:crosses val="autoZero"/>
        <c:auto val="1"/>
        <c:lblAlgn val="ctr"/>
        <c:lblOffset val="100"/>
        <c:noMultiLvlLbl val="0"/>
      </c:catAx>
      <c:valAx>
        <c:axId val="5493602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NG"/>
          </a:p>
        </c:txPr>
        <c:crossAx val="737271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N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2">
        <a:lumMod val="20000"/>
        <a:lumOff val="80000"/>
      </a:schemeClr>
    </a:solidFill>
    <a:ln>
      <a:noFill/>
    </a:ln>
    <a:effectLst/>
  </c:spPr>
  <c:txPr>
    <a:bodyPr/>
    <a:lstStyle/>
    <a:p>
      <a:pPr>
        <a:defRPr sz="1800"/>
      </a:pPr>
      <a:endParaRPr lang="en-NG"/>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Sheet2!$B$1</c:f>
              <c:strCache>
                <c:ptCount val="1"/>
                <c:pt idx="0">
                  <c:v>TFR (MICS 2021)</c:v>
                </c:pt>
              </c:strCache>
            </c:strRef>
          </c:tx>
          <c:spPr>
            <a:solidFill>
              <a:schemeClr val="accent1"/>
            </a:solidFill>
            <a:ln>
              <a:noFill/>
            </a:ln>
            <a:effectLst/>
          </c:spPr>
          <c:invertIfNegative val="0"/>
          <c:dPt>
            <c:idx val="4"/>
            <c:invertIfNegative val="0"/>
            <c:bubble3D val="0"/>
            <c:spPr>
              <a:solidFill>
                <a:srgbClr val="00B050"/>
              </a:solidFill>
              <a:ln>
                <a:solidFill>
                  <a:srgbClr val="00B050"/>
                </a:solidFill>
              </a:ln>
              <a:effectLst/>
            </c:spPr>
            <c:extLst>
              <c:ext xmlns:c16="http://schemas.microsoft.com/office/drawing/2014/chart" uri="{C3380CC4-5D6E-409C-BE32-E72D297353CC}">
                <c16:uniqueId val="{00000008-5ED7-4525-A8E7-DBE3F83AB580}"/>
              </c:ext>
            </c:extLst>
          </c:dPt>
          <c:dPt>
            <c:idx val="9"/>
            <c:invertIfNegative val="0"/>
            <c:bubble3D val="0"/>
            <c:spPr>
              <a:solidFill>
                <a:schemeClr val="accent1"/>
              </a:solidFill>
              <a:ln>
                <a:noFill/>
              </a:ln>
              <a:effectLst/>
            </c:spPr>
            <c:extLst>
              <c:ext xmlns:c16="http://schemas.microsoft.com/office/drawing/2014/chart" uri="{C3380CC4-5D6E-409C-BE32-E72D297353CC}">
                <c16:uniqueId val="{00000004-4237-417E-BE69-1689A49ADD6B}"/>
              </c:ext>
            </c:extLst>
          </c:dPt>
          <c:dPt>
            <c:idx val="23"/>
            <c:invertIfNegative val="0"/>
            <c:bubble3D val="0"/>
            <c:spPr>
              <a:solidFill>
                <a:schemeClr val="accent6">
                  <a:lumMod val="75000"/>
                </a:schemeClr>
              </a:solidFill>
              <a:ln>
                <a:noFill/>
              </a:ln>
              <a:effectLst/>
            </c:spPr>
            <c:extLst>
              <c:ext xmlns:c16="http://schemas.microsoft.com/office/drawing/2014/chart" uri="{C3380CC4-5D6E-409C-BE32-E72D297353CC}">
                <c16:uniqueId val="{00000001-3893-4240-8A3C-DD4C6BB2BBD8}"/>
              </c:ext>
            </c:extLst>
          </c:dPt>
          <c:dPt>
            <c:idx val="25"/>
            <c:invertIfNegative val="0"/>
            <c:bubble3D val="0"/>
            <c:spPr>
              <a:solidFill>
                <a:schemeClr val="accent1"/>
              </a:solidFill>
              <a:ln>
                <a:noFill/>
              </a:ln>
              <a:effectLst/>
            </c:spPr>
            <c:extLst>
              <c:ext xmlns:c16="http://schemas.microsoft.com/office/drawing/2014/chart" uri="{C3380CC4-5D6E-409C-BE32-E72D297353CC}">
                <c16:uniqueId val="{00000000-8985-4E11-8EDB-B44455A0CC3E}"/>
              </c:ext>
            </c:extLst>
          </c:dPt>
          <c:dPt>
            <c:idx val="27"/>
            <c:invertIfNegative val="0"/>
            <c:bubble3D val="0"/>
            <c:spPr>
              <a:solidFill>
                <a:srgbClr val="C00000"/>
              </a:solidFill>
              <a:ln>
                <a:noFill/>
              </a:ln>
              <a:effectLst/>
            </c:spPr>
            <c:extLst>
              <c:ext xmlns:c16="http://schemas.microsoft.com/office/drawing/2014/chart" uri="{C3380CC4-5D6E-409C-BE32-E72D297353CC}">
                <c16:uniqueId val="{00000003-3893-4240-8A3C-DD4C6BB2BBD8}"/>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893-4240-8A3C-DD4C6BB2BBD8}"/>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ED7-4525-A8E7-DBE3F83AB580}"/>
                </c:ext>
              </c:extLst>
            </c:dLbl>
            <c:dLbl>
              <c:idx val="2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893-4240-8A3C-DD4C6BB2BBD8}"/>
                </c:ext>
              </c:extLst>
            </c:dLbl>
            <c:dLbl>
              <c:idx val="3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893-4240-8A3C-DD4C6BB2BBD8}"/>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NG"/>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Sheet2!$A$2:$A$39</c:f>
              <c:strCache>
                <c:ptCount val="38"/>
                <c:pt idx="0">
                  <c:v>Anambra</c:v>
                </c:pt>
                <c:pt idx="1">
                  <c:v>Cross River</c:v>
                </c:pt>
                <c:pt idx="2">
                  <c:v>Rivers</c:v>
                </c:pt>
                <c:pt idx="3">
                  <c:v>Edo</c:v>
                </c:pt>
                <c:pt idx="4">
                  <c:v>Lagos</c:v>
                </c:pt>
                <c:pt idx="5">
                  <c:v>FCT Abuja</c:v>
                </c:pt>
                <c:pt idx="6">
                  <c:v>Kogi</c:v>
                </c:pt>
                <c:pt idx="7">
                  <c:v>Enugu</c:v>
                </c:pt>
                <c:pt idx="8">
                  <c:v>Osun</c:v>
                </c:pt>
                <c:pt idx="9">
                  <c:v>Akwa Ibom</c:v>
                </c:pt>
                <c:pt idx="10">
                  <c:v>Imo</c:v>
                </c:pt>
                <c:pt idx="11">
                  <c:v>Ondo</c:v>
                </c:pt>
                <c:pt idx="12">
                  <c:v>Ebonyi</c:v>
                </c:pt>
                <c:pt idx="13">
                  <c:v>Kwara</c:v>
                </c:pt>
                <c:pt idx="14">
                  <c:v>Oyo</c:v>
                </c:pt>
                <c:pt idx="15">
                  <c:v>Ekiti</c:v>
                </c:pt>
                <c:pt idx="16">
                  <c:v>Delta</c:v>
                </c:pt>
                <c:pt idx="17">
                  <c:v>Abia</c:v>
                </c:pt>
                <c:pt idx="18">
                  <c:v>Adamawa</c:v>
                </c:pt>
                <c:pt idx="19">
                  <c:v>Bayelsa</c:v>
                </c:pt>
                <c:pt idx="20">
                  <c:v>Benue</c:v>
                </c:pt>
                <c:pt idx="21">
                  <c:v>Plateau</c:v>
                </c:pt>
                <c:pt idx="22">
                  <c:v>Nasarawa</c:v>
                </c:pt>
                <c:pt idx="23">
                  <c:v>National</c:v>
                </c:pt>
                <c:pt idx="24">
                  <c:v>Niger</c:v>
                </c:pt>
                <c:pt idx="25">
                  <c:v>Ogun</c:v>
                </c:pt>
                <c:pt idx="26">
                  <c:v>Taraba</c:v>
                </c:pt>
                <c:pt idx="27">
                  <c:v>Sokoto</c:v>
                </c:pt>
                <c:pt idx="28">
                  <c:v>Gombe</c:v>
                </c:pt>
                <c:pt idx="29">
                  <c:v>Zamfara</c:v>
                </c:pt>
                <c:pt idx="30">
                  <c:v>Kaduna</c:v>
                </c:pt>
                <c:pt idx="31">
                  <c:v>Borno</c:v>
                </c:pt>
                <c:pt idx="32">
                  <c:v>Yobe</c:v>
                </c:pt>
                <c:pt idx="33">
                  <c:v>Kano</c:v>
                </c:pt>
                <c:pt idx="34">
                  <c:v>Bauchi</c:v>
                </c:pt>
                <c:pt idx="35">
                  <c:v>Kebbi</c:v>
                </c:pt>
                <c:pt idx="36">
                  <c:v>Katsina</c:v>
                </c:pt>
                <c:pt idx="37">
                  <c:v>Jigawa</c:v>
                </c:pt>
              </c:strCache>
            </c:strRef>
          </c:cat>
          <c:val>
            <c:numRef>
              <c:f>Sheet2!$B$2:$B$39</c:f>
              <c:numCache>
                <c:formatCode>0.0</c:formatCode>
                <c:ptCount val="38"/>
                <c:pt idx="0">
                  <c:v>3</c:v>
                </c:pt>
                <c:pt idx="1">
                  <c:v>3.1</c:v>
                </c:pt>
                <c:pt idx="2">
                  <c:v>3.1</c:v>
                </c:pt>
                <c:pt idx="3">
                  <c:v>3.2</c:v>
                </c:pt>
                <c:pt idx="4">
                  <c:v>3.2</c:v>
                </c:pt>
                <c:pt idx="5">
                  <c:v>3.2</c:v>
                </c:pt>
                <c:pt idx="6">
                  <c:v>3.3</c:v>
                </c:pt>
                <c:pt idx="7">
                  <c:v>3.4</c:v>
                </c:pt>
                <c:pt idx="8">
                  <c:v>3.5</c:v>
                </c:pt>
                <c:pt idx="9">
                  <c:v>3.6</c:v>
                </c:pt>
                <c:pt idx="10">
                  <c:v>3.6</c:v>
                </c:pt>
                <c:pt idx="11">
                  <c:v>3.6</c:v>
                </c:pt>
                <c:pt idx="12">
                  <c:v>3.7</c:v>
                </c:pt>
                <c:pt idx="13">
                  <c:v>3.7</c:v>
                </c:pt>
                <c:pt idx="14">
                  <c:v>3.7</c:v>
                </c:pt>
                <c:pt idx="15">
                  <c:v>3.9</c:v>
                </c:pt>
                <c:pt idx="16">
                  <c:v>4</c:v>
                </c:pt>
                <c:pt idx="17">
                  <c:v>4.0999999999999996</c:v>
                </c:pt>
                <c:pt idx="18">
                  <c:v>4.2</c:v>
                </c:pt>
                <c:pt idx="19">
                  <c:v>4.2</c:v>
                </c:pt>
                <c:pt idx="20">
                  <c:v>4.3</c:v>
                </c:pt>
                <c:pt idx="21">
                  <c:v>4.4000000000000004</c:v>
                </c:pt>
                <c:pt idx="22">
                  <c:v>4.5</c:v>
                </c:pt>
                <c:pt idx="23">
                  <c:v>4.5999999999999996</c:v>
                </c:pt>
                <c:pt idx="24">
                  <c:v>4.5999999999999996</c:v>
                </c:pt>
                <c:pt idx="25">
                  <c:v>4.8</c:v>
                </c:pt>
                <c:pt idx="26">
                  <c:v>4.9000000000000004</c:v>
                </c:pt>
                <c:pt idx="27">
                  <c:v>5.2</c:v>
                </c:pt>
                <c:pt idx="28">
                  <c:v>5.3</c:v>
                </c:pt>
                <c:pt idx="29">
                  <c:v>5.3</c:v>
                </c:pt>
                <c:pt idx="30">
                  <c:v>5.7</c:v>
                </c:pt>
                <c:pt idx="31">
                  <c:v>5.9</c:v>
                </c:pt>
                <c:pt idx="32">
                  <c:v>6.1</c:v>
                </c:pt>
                <c:pt idx="33">
                  <c:v>6.4</c:v>
                </c:pt>
                <c:pt idx="34">
                  <c:v>6.5</c:v>
                </c:pt>
                <c:pt idx="35">
                  <c:v>6.6</c:v>
                </c:pt>
                <c:pt idx="36">
                  <c:v>7.4</c:v>
                </c:pt>
                <c:pt idx="37">
                  <c:v>7.6</c:v>
                </c:pt>
              </c:numCache>
            </c:numRef>
          </c:val>
          <c:extLst>
            <c:ext xmlns:c16="http://schemas.microsoft.com/office/drawing/2014/chart" uri="{C3380CC4-5D6E-409C-BE32-E72D297353CC}">
              <c16:uniqueId val="{00000004-3893-4240-8A3C-DD4C6BB2BBD8}"/>
            </c:ext>
          </c:extLst>
        </c:ser>
        <c:dLbls>
          <c:showLegendKey val="0"/>
          <c:showVal val="0"/>
          <c:showCatName val="0"/>
          <c:showSerName val="0"/>
          <c:showPercent val="0"/>
          <c:showBubbleSize val="0"/>
        </c:dLbls>
        <c:gapWidth val="89"/>
        <c:overlap val="23"/>
        <c:axId val="522251743"/>
        <c:axId val="522247167"/>
      </c:barChart>
      <c:catAx>
        <c:axId val="522251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NG"/>
          </a:p>
        </c:txPr>
        <c:crossAx val="522247167"/>
        <c:crosses val="autoZero"/>
        <c:auto val="1"/>
        <c:lblAlgn val="ctr"/>
        <c:lblOffset val="100"/>
        <c:noMultiLvlLbl val="0"/>
      </c:catAx>
      <c:valAx>
        <c:axId val="522247167"/>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NG"/>
          </a:p>
        </c:txPr>
        <c:crossAx val="522251743"/>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a:noFill/>
    </a:ln>
    <a:effectLst/>
  </c:spPr>
  <c:txPr>
    <a:bodyPr/>
    <a:lstStyle/>
    <a:p>
      <a:pPr>
        <a:defRPr sz="1600">
          <a:solidFill>
            <a:schemeClr val="tx1"/>
          </a:solidFill>
        </a:defRPr>
      </a:pPr>
      <a:endParaRPr lang="en-NG"/>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8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spPr>
      <a:ln w="9525" cap="flat" cmpd="sng" algn="ctr">
        <a:solidFill>
          <a:schemeClr val="tx2">
            <a:lumMod val="40000"/>
            <a:lumOff val="60000"/>
          </a:schemeClr>
        </a:solidFill>
        <a:round/>
      </a:ln>
    </cs:spPr>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0.26033</cdr:x>
      <cdr:y>0.46987</cdr:y>
    </cdr:from>
    <cdr:to>
      <cdr:x>0.37914</cdr:x>
      <cdr:y>0.66162</cdr:y>
    </cdr:to>
    <cdr:sp macro="" textlink="">
      <cdr:nvSpPr>
        <cdr:cNvPr id="2" name="TextBox 1"/>
        <cdr:cNvSpPr txBox="1"/>
      </cdr:nvSpPr>
      <cdr:spPr>
        <a:xfrm xmlns:a="http://schemas.openxmlformats.org/drawingml/2006/main">
          <a:off x="2003611" y="224068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0.44864</cdr:x>
      <cdr:y>0.46028</cdr:y>
    </cdr:from>
    <cdr:to>
      <cdr:x>0.72432</cdr:x>
      <cdr:y>0.70882</cdr:y>
    </cdr:to>
    <cdr:sp macro="" textlink="">
      <cdr:nvSpPr>
        <cdr:cNvPr id="4" name="Title 6"/>
        <cdr:cNvSpPr>
          <a:spLocks xmlns:a="http://schemas.openxmlformats.org/drawingml/2006/main" noGrp="1"/>
        </cdr:cNvSpPr>
      </cdr:nvSpPr>
      <cdr:spPr>
        <a:xfrm xmlns:a="http://schemas.openxmlformats.org/drawingml/2006/main">
          <a:off x="2650060" y="1433869"/>
          <a:ext cx="1628421" cy="774261"/>
        </a:xfrm>
        <a:prstGeom xmlns:a="http://schemas.openxmlformats.org/drawingml/2006/main" prst="wedgeEllipseCallout">
          <a:avLst>
            <a:gd name="adj1" fmla="val -2662"/>
            <a:gd name="adj2" fmla="val 93814"/>
          </a:avLst>
        </a:prstGeom>
        <a:solidFill xmlns:a="http://schemas.openxmlformats.org/drawingml/2006/main">
          <a:schemeClr val="accent5">
            <a:lumMod val="40000"/>
            <a:lumOff val="60000"/>
          </a:schemeClr>
        </a:solidFill>
        <a:ln xmlns:a="http://schemas.openxmlformats.org/drawingml/2006/main"/>
        <a:effectLst xmlns:a="http://schemas.openxmlformats.org/drawingml/2006/main"/>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vert="horz" lIns="91440" tIns="45720" rIns="91440" bIns="45720" rtlCol="0" anchor="ctr">
          <a:noAutofit/>
        </a:bodyPr>
        <a:lstStyle xmlns:a="http://schemas.openxmlformats.org/drawingml/2006/main">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xmlns:a="http://schemas.openxmlformats.org/drawingml/2006/main">
          <a:r>
            <a:rPr lang="en-US" sz="1200" b="1" u="sng" dirty="0"/>
            <a:t>surplus</a:t>
          </a:r>
        </a:p>
        <a:p xmlns:a="http://schemas.openxmlformats.org/drawingml/2006/main">
          <a:r>
            <a:rPr lang="en-US" sz="1200" strike="dblStrike" dirty="0" err="1"/>
            <a:t>N</a:t>
          </a:r>
          <a:r>
            <a:rPr lang="en-US" sz="1200" dirty="0" err="1"/>
            <a:t>72.21</a:t>
          </a:r>
          <a:r>
            <a:rPr lang="en-US" sz="1200" dirty="0"/>
            <a:t> billion</a:t>
          </a:r>
        </a:p>
      </cdr:txBody>
    </cdr:sp>
  </cdr:relSizeAnchor>
</c:userShapes>
</file>

<file path=ppt/drawings/drawing2.xml><?xml version="1.0" encoding="utf-8"?>
<c:userShapes xmlns:c="http://schemas.openxmlformats.org/drawingml/2006/chart">
  <cdr:relSizeAnchor xmlns:cdr="http://schemas.openxmlformats.org/drawingml/2006/chartDrawing">
    <cdr:from>
      <cdr:x>0.18847</cdr:x>
      <cdr:y>0.01233</cdr:y>
    </cdr:from>
    <cdr:to>
      <cdr:x>0.80684</cdr:x>
      <cdr:y>0.04345</cdr:y>
    </cdr:to>
    <cdr:sp macro="" textlink="">
      <cdr:nvSpPr>
        <cdr:cNvPr id="26625" name="Text Box 1"/>
        <cdr:cNvSpPr txBox="1">
          <a:spLocks xmlns:a="http://schemas.openxmlformats.org/drawingml/2006/main" noChangeArrowheads="1" noTextEdit="1"/>
        </cdr:cNvSpPr>
      </cdr:nvSpPr>
      <cdr:spPr bwMode="auto">
        <a:xfrm xmlns:a="http://schemas.openxmlformats.org/drawingml/2006/main">
          <a:off x="1110682" y="50800"/>
          <a:ext cx="3336267" cy="209721"/>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fld id="{E33099F2-4636-451E-B6B3-83E29E5C52F1}" type="TxLink">
            <a:rPr lang="en-GB" sz="1100" b="0" i="0" u="none" strike="noStrike">
              <a:solidFill>
                <a:srgbClr val="000000"/>
              </a:solidFill>
              <a:latin typeface="ＭＳ Ｐゴシック"/>
              <a:ea typeface="ＭＳ Ｐゴシック"/>
            </a:rPr>
            <a:pPr algn="ctr" rtl="0">
              <a:defRPr sz="1000"/>
            </a:pPr>
            <a:t> </a:t>
          </a:fld>
          <a:endParaRPr lang="en-GB" sz="1100" b="0" i="0" strike="noStrike">
            <a:solidFill>
              <a:srgbClr val="000000"/>
            </a:solidFill>
            <a:latin typeface="ＭＳ Ｐゴシック"/>
            <a:ea typeface="ＭＳ Ｐゴシック"/>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0.18847</cdr:x>
      <cdr:y>0.01233</cdr:y>
    </cdr:from>
    <cdr:to>
      <cdr:x>0.80684</cdr:x>
      <cdr:y>0.04345</cdr:y>
    </cdr:to>
    <cdr:sp macro="" textlink="">
      <cdr:nvSpPr>
        <cdr:cNvPr id="26625" name="Text Box 1"/>
        <cdr:cNvSpPr txBox="1">
          <a:spLocks xmlns:a="http://schemas.openxmlformats.org/drawingml/2006/main" noChangeArrowheads="1" noTextEdit="1"/>
        </cdr:cNvSpPr>
      </cdr:nvSpPr>
      <cdr:spPr bwMode="auto">
        <a:xfrm xmlns:a="http://schemas.openxmlformats.org/drawingml/2006/main">
          <a:off x="1110682" y="50800"/>
          <a:ext cx="3336267" cy="209721"/>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fld id="{E33099F2-4636-451E-B6B3-83E29E5C52F1}" type="TxLink">
            <a:rPr lang="en-GB" sz="1100" b="0" i="0" u="none" strike="noStrike">
              <a:solidFill>
                <a:srgbClr val="000000"/>
              </a:solidFill>
              <a:latin typeface="ＭＳ Ｐゴシック"/>
              <a:ea typeface="ＭＳ Ｐゴシック"/>
            </a:rPr>
            <a:pPr algn="ctr" rtl="0">
              <a:defRPr sz="1000"/>
            </a:pPr>
            <a:t> </a:t>
          </a:fld>
          <a:endParaRPr lang="en-GB" sz="1100" b="0" i="0" strike="noStrike">
            <a:solidFill>
              <a:srgbClr val="000000"/>
            </a:solidFill>
            <a:latin typeface="ＭＳ Ｐゴシック"/>
            <a:ea typeface="ＭＳ Ｐゴシック"/>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B9DE37-2591-3FBC-4415-0798EA9C95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5719BB2-4044-DB46-8152-A53D1D6D25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55E036-44DE-4DB6-B39A-7EF029F6B033}" type="datetimeFigureOut">
              <a:rPr lang="en-US" smtClean="0"/>
              <a:t>3/11/2025</a:t>
            </a:fld>
            <a:endParaRPr lang="en-US" dirty="0"/>
          </a:p>
        </p:txBody>
      </p:sp>
      <p:sp>
        <p:nvSpPr>
          <p:cNvPr id="4" name="Footer Placeholder 3">
            <a:extLst>
              <a:ext uri="{FF2B5EF4-FFF2-40B4-BE49-F238E27FC236}">
                <a16:creationId xmlns:a16="http://schemas.microsoft.com/office/drawing/2014/main" id="{2F484F4A-57D8-189B-8B9B-F927B936418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C8B0EFF-2C0C-B88B-55E6-897E08026D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4C9B27-5061-43AE-B89C-0F9BAB5CFAD8}" type="slidenum">
              <a:rPr lang="en-US" smtClean="0"/>
              <a:t>‹#›</a:t>
            </a:fld>
            <a:endParaRPr lang="en-US" dirty="0"/>
          </a:p>
        </p:txBody>
      </p:sp>
    </p:spTree>
    <p:extLst>
      <p:ext uri="{BB962C8B-B14F-4D97-AF65-F5344CB8AC3E}">
        <p14:creationId xmlns:p14="http://schemas.microsoft.com/office/powerpoint/2010/main" val="37289466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D93C6C-DAFB-47FB-93A8-51530B0A0ED7}" type="datetimeFigureOut">
              <a:rPr lang="en-US" smtClean="0"/>
              <a:t>3/11/2025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95A62F-2362-4553-A8D3-DDC42D2E5E9C}" type="slidenum">
              <a:rPr lang="en-US" smtClean="0"/>
              <a:t>‹#›</a:t>
            </a:fld>
            <a:endParaRPr lang="en-US" dirty="0"/>
          </a:p>
        </p:txBody>
      </p:sp>
    </p:spTree>
    <p:extLst>
      <p:ext uri="{BB962C8B-B14F-4D97-AF65-F5344CB8AC3E}">
        <p14:creationId xmlns:p14="http://schemas.microsoft.com/office/powerpoint/2010/main" val="2305411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t>1</a:t>
            </a:fld>
            <a:endParaRPr lang="en-US" dirty="0"/>
          </a:p>
        </p:txBody>
      </p:sp>
    </p:spTree>
    <p:extLst>
      <p:ext uri="{BB962C8B-B14F-4D97-AF65-F5344CB8AC3E}">
        <p14:creationId xmlns:p14="http://schemas.microsoft.com/office/powerpoint/2010/main" val="824430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6CFFF0E4-3ADD-4996-893C-AE3CEE24EA8A}" type="slidenum">
              <a:rPr lang="en-NG" smtClean="0"/>
              <a:t>8</a:t>
            </a:fld>
            <a:endParaRPr lang="en-NG"/>
          </a:p>
        </p:txBody>
      </p:sp>
    </p:spTree>
    <p:extLst>
      <p:ext uri="{BB962C8B-B14F-4D97-AF65-F5344CB8AC3E}">
        <p14:creationId xmlns:p14="http://schemas.microsoft.com/office/powerpoint/2010/main" val="1067802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8F5844D5-F213-4BD2-94A8-6BDC2676E2FE}" type="slidenum">
              <a:rPr lang="en-GB" smtClean="0"/>
              <a:pPr/>
              <a:t>17</a:t>
            </a:fld>
            <a:endParaRPr lang="en-GB"/>
          </a:p>
        </p:txBody>
      </p:sp>
    </p:spTree>
    <p:extLst>
      <p:ext uri="{BB962C8B-B14F-4D97-AF65-F5344CB8AC3E}">
        <p14:creationId xmlns:p14="http://schemas.microsoft.com/office/powerpoint/2010/main" val="3967378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8F5844D5-F213-4BD2-94A8-6BDC2676E2FE}" type="slidenum">
              <a:rPr lang="en-GB" smtClean="0"/>
              <a:pPr/>
              <a:t>18</a:t>
            </a:fld>
            <a:endParaRPr lang="en-GB"/>
          </a:p>
        </p:txBody>
      </p:sp>
    </p:spTree>
    <p:extLst>
      <p:ext uri="{BB962C8B-B14F-4D97-AF65-F5344CB8AC3E}">
        <p14:creationId xmlns:p14="http://schemas.microsoft.com/office/powerpoint/2010/main" val="3967378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t>32</a:t>
            </a:fld>
            <a:endParaRPr lang="en-US" dirty="0"/>
          </a:p>
        </p:txBody>
      </p:sp>
    </p:spTree>
    <p:extLst>
      <p:ext uri="{BB962C8B-B14F-4D97-AF65-F5344CB8AC3E}">
        <p14:creationId xmlns:p14="http://schemas.microsoft.com/office/powerpoint/2010/main" val="1209232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pPr/>
              <a:t>‹#›</a:t>
            </a:fld>
            <a:endParaRPr lang="en-US" dirty="0"/>
          </a:p>
        </p:txBody>
      </p:sp>
    </p:spTree>
    <p:extLst>
      <p:ext uri="{BB962C8B-B14F-4D97-AF65-F5344CB8AC3E}">
        <p14:creationId xmlns:p14="http://schemas.microsoft.com/office/powerpoint/2010/main" val="2680560529"/>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pPr/>
              <a:t>‹#›</a:t>
            </a:fld>
            <a:endParaRPr lang="en-US" dirty="0"/>
          </a:p>
        </p:txBody>
      </p:sp>
    </p:spTree>
    <p:extLst>
      <p:ext uri="{BB962C8B-B14F-4D97-AF65-F5344CB8AC3E}">
        <p14:creationId xmlns:p14="http://schemas.microsoft.com/office/powerpoint/2010/main" val="3930618870"/>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pPr/>
              <a:t>‹#›</a:t>
            </a:fld>
            <a:endParaRPr lang="en-US" dirty="0"/>
          </a:p>
        </p:txBody>
      </p:sp>
    </p:spTree>
    <p:extLst>
      <p:ext uri="{BB962C8B-B14F-4D97-AF65-F5344CB8AC3E}">
        <p14:creationId xmlns:p14="http://schemas.microsoft.com/office/powerpoint/2010/main" val="466778441"/>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9498770-5483-773B-4916-4A4C0782511A}"/>
              </a:ext>
            </a:extLst>
          </p:cNvPr>
          <p:cNvSpPr>
            <a:spLocks noGrp="1"/>
          </p:cNvSpPr>
          <p:nvPr>
            <p:ph type="pic" sz="quarter" idx="13"/>
          </p:nvPr>
        </p:nvSpPr>
        <p:spPr>
          <a:xfrm>
            <a:off x="1539" y="8"/>
            <a:ext cx="12188938" cy="6857992"/>
          </a:xfrm>
          <a:custGeom>
            <a:avLst/>
            <a:gdLst>
              <a:gd name="connsiteX0" fmla="*/ 10789622 w 12188938"/>
              <a:gd name="connsiteY0" fmla="*/ 4110765 h 6857992"/>
              <a:gd name="connsiteX1" fmla="*/ 10793496 w 12188938"/>
              <a:gd name="connsiteY1" fmla="*/ 4192880 h 6857992"/>
              <a:gd name="connsiteX2" fmla="*/ 10789622 w 12188938"/>
              <a:gd name="connsiteY2" fmla="*/ 4110765 h 6857992"/>
              <a:gd name="connsiteX3" fmla="*/ 11430043 w 12188938"/>
              <a:gd name="connsiteY3" fmla="*/ 4107476 h 6857992"/>
              <a:gd name="connsiteX4" fmla="*/ 11480790 w 12188938"/>
              <a:gd name="connsiteY4" fmla="*/ 4171816 h 6857992"/>
              <a:gd name="connsiteX5" fmla="*/ 11430043 w 12188938"/>
              <a:gd name="connsiteY5" fmla="*/ 4107476 h 6857992"/>
              <a:gd name="connsiteX6" fmla="*/ 11643184 w 12188938"/>
              <a:gd name="connsiteY6" fmla="*/ 4107090 h 6857992"/>
              <a:gd name="connsiteX7" fmla="*/ 11643184 w 12188938"/>
              <a:gd name="connsiteY7" fmla="*/ 4186306 h 6857992"/>
              <a:gd name="connsiteX8" fmla="*/ 11643184 w 12188938"/>
              <a:gd name="connsiteY8" fmla="*/ 4107090 h 6857992"/>
              <a:gd name="connsiteX9" fmla="*/ 11084439 w 12188938"/>
              <a:gd name="connsiteY9" fmla="*/ 4104189 h 6857992"/>
              <a:gd name="connsiteX10" fmla="*/ 11088324 w 12188938"/>
              <a:gd name="connsiteY10" fmla="*/ 4196932 h 6857992"/>
              <a:gd name="connsiteX11" fmla="*/ 11084439 w 12188938"/>
              <a:gd name="connsiteY11" fmla="*/ 4104189 h 6857992"/>
              <a:gd name="connsiteX12" fmla="*/ 11977268 w 12188938"/>
              <a:gd name="connsiteY12" fmla="*/ 4064583 h 6857992"/>
              <a:gd name="connsiteX13" fmla="*/ 11957860 w 12188938"/>
              <a:gd name="connsiteY13" fmla="*/ 4157259 h 6857992"/>
              <a:gd name="connsiteX14" fmla="*/ 11977268 w 12188938"/>
              <a:gd name="connsiteY14" fmla="*/ 4064583 h 6857992"/>
              <a:gd name="connsiteX15" fmla="*/ 10164195 w 12188938"/>
              <a:gd name="connsiteY15" fmla="*/ 4056856 h 6857992"/>
              <a:gd name="connsiteX16" fmla="*/ 10164195 w 12188938"/>
              <a:gd name="connsiteY16" fmla="*/ 4150563 h 6857992"/>
              <a:gd name="connsiteX17" fmla="*/ 10164195 w 12188938"/>
              <a:gd name="connsiteY17" fmla="*/ 4056856 h 6857992"/>
              <a:gd name="connsiteX18" fmla="*/ 10470889 w 12188938"/>
              <a:gd name="connsiteY18" fmla="*/ 4053956 h 6857992"/>
              <a:gd name="connsiteX19" fmla="*/ 10447647 w 12188938"/>
              <a:gd name="connsiteY19" fmla="*/ 4147134 h 6857992"/>
              <a:gd name="connsiteX20" fmla="*/ 10470889 w 12188938"/>
              <a:gd name="connsiteY20" fmla="*/ 4053956 h 6857992"/>
              <a:gd name="connsiteX21" fmla="*/ 152046 w 12188938"/>
              <a:gd name="connsiteY21" fmla="*/ 3893917 h 6857992"/>
              <a:gd name="connsiteX22" fmla="*/ 124874 w 12188938"/>
              <a:gd name="connsiteY22" fmla="*/ 3973187 h 6857992"/>
              <a:gd name="connsiteX23" fmla="*/ 152046 w 12188938"/>
              <a:gd name="connsiteY23" fmla="*/ 3893917 h 6857992"/>
              <a:gd name="connsiteX24" fmla="*/ 638431 w 12188938"/>
              <a:gd name="connsiteY24" fmla="*/ 3886118 h 6857992"/>
              <a:gd name="connsiteX25" fmla="*/ 591851 w 12188938"/>
              <a:gd name="connsiteY25" fmla="*/ 3954475 h 6857992"/>
              <a:gd name="connsiteX26" fmla="*/ 638431 w 12188938"/>
              <a:gd name="connsiteY26" fmla="*/ 3886118 h 6857992"/>
              <a:gd name="connsiteX27" fmla="*/ 2020621 w 12188938"/>
              <a:gd name="connsiteY27" fmla="*/ 3879602 h 6857992"/>
              <a:gd name="connsiteX28" fmla="*/ 1970159 w 12188938"/>
              <a:gd name="connsiteY28" fmla="*/ 3940557 h 6857992"/>
              <a:gd name="connsiteX29" fmla="*/ 2020621 w 12188938"/>
              <a:gd name="connsiteY29" fmla="*/ 3879602 h 6857992"/>
              <a:gd name="connsiteX30" fmla="*/ 1438182 w 12188938"/>
              <a:gd name="connsiteY30" fmla="*/ 3868995 h 6857992"/>
              <a:gd name="connsiteX31" fmla="*/ 1438182 w 12188938"/>
              <a:gd name="connsiteY31" fmla="*/ 3947246 h 6857992"/>
              <a:gd name="connsiteX32" fmla="*/ 1438182 w 12188938"/>
              <a:gd name="connsiteY32" fmla="*/ 3868995 h 6857992"/>
              <a:gd name="connsiteX33" fmla="*/ 1765862 w 12188938"/>
              <a:gd name="connsiteY33" fmla="*/ 3862391 h 6857992"/>
              <a:gd name="connsiteX34" fmla="*/ 1738637 w 12188938"/>
              <a:gd name="connsiteY34" fmla="*/ 3951206 h 6857992"/>
              <a:gd name="connsiteX35" fmla="*/ 1765862 w 12188938"/>
              <a:gd name="connsiteY35" fmla="*/ 3862391 h 6857992"/>
              <a:gd name="connsiteX36" fmla="*/ 1154678 w 12188938"/>
              <a:gd name="connsiteY36" fmla="*/ 3861266 h 6857992"/>
              <a:gd name="connsiteX37" fmla="*/ 1154678 w 12188938"/>
              <a:gd name="connsiteY37" fmla="*/ 3939811 h 6857992"/>
              <a:gd name="connsiteX38" fmla="*/ 1154678 w 12188938"/>
              <a:gd name="connsiteY38" fmla="*/ 3861266 h 6857992"/>
              <a:gd name="connsiteX39" fmla="*/ 878722 w 12188938"/>
              <a:gd name="connsiteY39" fmla="*/ 3858367 h 6857992"/>
              <a:gd name="connsiteX40" fmla="*/ 902082 w 12188938"/>
              <a:gd name="connsiteY40" fmla="*/ 3947246 h 6857992"/>
              <a:gd name="connsiteX41" fmla="*/ 878722 w 12188938"/>
              <a:gd name="connsiteY41" fmla="*/ 3858367 h 6857992"/>
              <a:gd name="connsiteX42" fmla="*/ 449757 w 12188938"/>
              <a:gd name="connsiteY42" fmla="*/ 3849853 h 6857992"/>
              <a:gd name="connsiteX43" fmla="*/ 368452 w 12188938"/>
              <a:gd name="connsiteY43" fmla="*/ 3914667 h 6857992"/>
              <a:gd name="connsiteX44" fmla="*/ 449757 w 12188938"/>
              <a:gd name="connsiteY44" fmla="*/ 3849853 h 6857992"/>
              <a:gd name="connsiteX45" fmla="*/ 11651208 w 12188938"/>
              <a:gd name="connsiteY45" fmla="*/ 3796213 h 6857992"/>
              <a:gd name="connsiteX46" fmla="*/ 11600851 w 12188938"/>
              <a:gd name="connsiteY46" fmla="*/ 3856978 h 6857992"/>
              <a:gd name="connsiteX47" fmla="*/ 11651208 w 12188938"/>
              <a:gd name="connsiteY47" fmla="*/ 3796213 h 6857992"/>
              <a:gd name="connsiteX48" fmla="*/ 11969505 w 12188938"/>
              <a:gd name="connsiteY48" fmla="*/ 3789255 h 6857992"/>
              <a:gd name="connsiteX49" fmla="*/ 11946215 w 12188938"/>
              <a:gd name="connsiteY49" fmla="*/ 3878313 h 6857992"/>
              <a:gd name="connsiteX50" fmla="*/ 11969505 w 12188938"/>
              <a:gd name="connsiteY50" fmla="*/ 3789255 h 6857992"/>
              <a:gd name="connsiteX51" fmla="*/ 11015833 w 12188938"/>
              <a:gd name="connsiteY51" fmla="*/ 3747231 h 6857992"/>
              <a:gd name="connsiteX52" fmla="*/ 11008064 w 12188938"/>
              <a:gd name="connsiteY52" fmla="*/ 3829375 h 6857992"/>
              <a:gd name="connsiteX53" fmla="*/ 11015833 w 12188938"/>
              <a:gd name="connsiteY53" fmla="*/ 3747231 h 6857992"/>
              <a:gd name="connsiteX54" fmla="*/ 10638051 w 12188938"/>
              <a:gd name="connsiteY54" fmla="*/ 3736359 h 6857992"/>
              <a:gd name="connsiteX55" fmla="*/ 10680915 w 12188938"/>
              <a:gd name="connsiteY55" fmla="*/ 3804381 h 6857992"/>
              <a:gd name="connsiteX56" fmla="*/ 10638051 w 12188938"/>
              <a:gd name="connsiteY56" fmla="*/ 3736359 h 6857992"/>
              <a:gd name="connsiteX57" fmla="*/ 10264977 w 12188938"/>
              <a:gd name="connsiteY57" fmla="*/ 3722113 h 6857992"/>
              <a:gd name="connsiteX58" fmla="*/ 10233803 w 12188938"/>
              <a:gd name="connsiteY58" fmla="*/ 3811564 h 6857992"/>
              <a:gd name="connsiteX59" fmla="*/ 10264977 w 12188938"/>
              <a:gd name="connsiteY59" fmla="*/ 3722113 h 6857992"/>
              <a:gd name="connsiteX60" fmla="*/ 11255210 w 12188938"/>
              <a:gd name="connsiteY60" fmla="*/ 3710038 h 6857992"/>
              <a:gd name="connsiteX61" fmla="*/ 11305640 w 12188938"/>
              <a:gd name="connsiteY61" fmla="*/ 3785221 h 6857992"/>
              <a:gd name="connsiteX62" fmla="*/ 11255210 w 12188938"/>
              <a:gd name="connsiteY62" fmla="*/ 3710038 h 6857992"/>
              <a:gd name="connsiteX63" fmla="*/ 343061 w 12188938"/>
              <a:gd name="connsiteY63" fmla="*/ 3611056 h 6857992"/>
              <a:gd name="connsiteX64" fmla="*/ 327601 w 12188938"/>
              <a:gd name="connsiteY64" fmla="*/ 3703799 h 6857992"/>
              <a:gd name="connsiteX65" fmla="*/ 343061 w 12188938"/>
              <a:gd name="connsiteY65" fmla="*/ 3611056 h 6857992"/>
              <a:gd name="connsiteX66" fmla="*/ 2040279 w 12188938"/>
              <a:gd name="connsiteY66" fmla="*/ 3578335 h 6857992"/>
              <a:gd name="connsiteX67" fmla="*/ 2090709 w 12188938"/>
              <a:gd name="connsiteY67" fmla="*/ 3650011 h 6857992"/>
              <a:gd name="connsiteX68" fmla="*/ 2040279 w 12188938"/>
              <a:gd name="connsiteY68" fmla="*/ 3578335 h 6857992"/>
              <a:gd name="connsiteX69" fmla="*/ 99393 w 12188938"/>
              <a:gd name="connsiteY69" fmla="*/ 3575932 h 6857992"/>
              <a:gd name="connsiteX70" fmla="*/ 149855 w 12188938"/>
              <a:gd name="connsiteY70" fmla="*/ 3647887 h 6857992"/>
              <a:gd name="connsiteX71" fmla="*/ 99393 w 12188938"/>
              <a:gd name="connsiteY71" fmla="*/ 3575932 h 6857992"/>
              <a:gd name="connsiteX72" fmla="*/ 801257 w 12188938"/>
              <a:gd name="connsiteY72" fmla="*/ 3571806 h 6857992"/>
              <a:gd name="connsiteX73" fmla="*/ 847929 w 12188938"/>
              <a:gd name="connsiteY73" fmla="*/ 3639458 h 6857992"/>
              <a:gd name="connsiteX74" fmla="*/ 801257 w 12188938"/>
              <a:gd name="connsiteY74" fmla="*/ 3571806 h 6857992"/>
              <a:gd name="connsiteX75" fmla="*/ 1771669 w 12188938"/>
              <a:gd name="connsiteY75" fmla="*/ 3571447 h 6857992"/>
              <a:gd name="connsiteX76" fmla="*/ 1775551 w 12188938"/>
              <a:gd name="connsiteY76" fmla="*/ 3653562 h 6857992"/>
              <a:gd name="connsiteX77" fmla="*/ 1771669 w 12188938"/>
              <a:gd name="connsiteY77" fmla="*/ 3571447 h 6857992"/>
              <a:gd name="connsiteX78" fmla="*/ 1531232 w 12188938"/>
              <a:gd name="connsiteY78" fmla="*/ 3567584 h 6857992"/>
              <a:gd name="connsiteX79" fmla="*/ 1515737 w 12188938"/>
              <a:gd name="connsiteY79" fmla="*/ 3661291 h 6857992"/>
              <a:gd name="connsiteX80" fmla="*/ 1531232 w 12188938"/>
              <a:gd name="connsiteY80" fmla="*/ 3567584 h 6857992"/>
              <a:gd name="connsiteX81" fmla="*/ 576083 w 12188938"/>
              <a:gd name="connsiteY81" fmla="*/ 3560820 h 6857992"/>
              <a:gd name="connsiteX82" fmla="*/ 579988 w 12188938"/>
              <a:gd name="connsiteY82" fmla="*/ 3657427 h 6857992"/>
              <a:gd name="connsiteX83" fmla="*/ 576083 w 12188938"/>
              <a:gd name="connsiteY83" fmla="*/ 3560820 h 6857992"/>
              <a:gd name="connsiteX84" fmla="*/ 1243735 w 12188938"/>
              <a:gd name="connsiteY84" fmla="*/ 3554060 h 6857992"/>
              <a:gd name="connsiteX85" fmla="*/ 1267115 w 12188938"/>
              <a:gd name="connsiteY85" fmla="*/ 3621974 h 6857992"/>
              <a:gd name="connsiteX86" fmla="*/ 1298288 w 12188938"/>
              <a:gd name="connsiteY86" fmla="*/ 3607677 h 6857992"/>
              <a:gd name="connsiteX87" fmla="*/ 1243735 w 12188938"/>
              <a:gd name="connsiteY87" fmla="*/ 3554060 h 6857992"/>
              <a:gd name="connsiteX88" fmla="*/ 1069080 w 12188938"/>
              <a:gd name="connsiteY88" fmla="*/ 3514450 h 6857992"/>
              <a:gd name="connsiteX89" fmla="*/ 1057493 w 12188938"/>
              <a:gd name="connsiteY89" fmla="*/ 3603329 h 6857992"/>
              <a:gd name="connsiteX90" fmla="*/ 1069080 w 12188938"/>
              <a:gd name="connsiteY90" fmla="*/ 3514450 h 6857992"/>
              <a:gd name="connsiteX91" fmla="*/ 11577350 w 12188938"/>
              <a:gd name="connsiteY91" fmla="*/ 3430849 h 6857992"/>
              <a:gd name="connsiteX92" fmla="*/ 11534652 w 12188938"/>
              <a:gd name="connsiteY92" fmla="*/ 3506317 h 6857992"/>
              <a:gd name="connsiteX93" fmla="*/ 11577350 w 12188938"/>
              <a:gd name="connsiteY93" fmla="*/ 3430849 h 6857992"/>
              <a:gd name="connsiteX94" fmla="*/ 12105571 w 12188938"/>
              <a:gd name="connsiteY94" fmla="*/ 3430847 h 6857992"/>
              <a:gd name="connsiteX95" fmla="*/ 12160022 w 12188938"/>
              <a:gd name="connsiteY95" fmla="*/ 3498761 h 6857992"/>
              <a:gd name="connsiteX96" fmla="*/ 12105571 w 12188938"/>
              <a:gd name="connsiteY96" fmla="*/ 3430847 h 6857992"/>
              <a:gd name="connsiteX97" fmla="*/ 11825923 w 12188938"/>
              <a:gd name="connsiteY97" fmla="*/ 3416356 h 6857992"/>
              <a:gd name="connsiteX98" fmla="*/ 11794935 w 12188938"/>
              <a:gd name="connsiteY98" fmla="*/ 3488207 h 6857992"/>
              <a:gd name="connsiteX99" fmla="*/ 11825923 w 12188938"/>
              <a:gd name="connsiteY99" fmla="*/ 3416356 h 6857992"/>
              <a:gd name="connsiteX100" fmla="*/ 11297784 w 12188938"/>
              <a:gd name="connsiteY100" fmla="*/ 3380614 h 6857992"/>
              <a:gd name="connsiteX101" fmla="*/ 11239709 w 12188938"/>
              <a:gd name="connsiteY101" fmla="*/ 3448527 h 6857992"/>
              <a:gd name="connsiteX102" fmla="*/ 11297784 w 12188938"/>
              <a:gd name="connsiteY102" fmla="*/ 3380614 h 6857992"/>
              <a:gd name="connsiteX103" fmla="*/ 10284650 w 12188938"/>
              <a:gd name="connsiteY103" fmla="*/ 3366124 h 6857992"/>
              <a:gd name="connsiteX104" fmla="*/ 10261360 w 12188938"/>
              <a:gd name="connsiteY104" fmla="*/ 3459057 h 6857992"/>
              <a:gd name="connsiteX105" fmla="*/ 10284650 w 12188938"/>
              <a:gd name="connsiteY105" fmla="*/ 3366124 h 6857992"/>
              <a:gd name="connsiteX106" fmla="*/ 10933029 w 12188938"/>
              <a:gd name="connsiteY106" fmla="*/ 3359362 h 6857992"/>
              <a:gd name="connsiteX107" fmla="*/ 10983552 w 12188938"/>
              <a:gd name="connsiteY107" fmla="*/ 3434478 h 6857992"/>
              <a:gd name="connsiteX108" fmla="*/ 10933029 w 12188938"/>
              <a:gd name="connsiteY108" fmla="*/ 3359362 h 6857992"/>
              <a:gd name="connsiteX109" fmla="*/ 10579447 w 12188938"/>
              <a:gd name="connsiteY109" fmla="*/ 3355210 h 6857992"/>
              <a:gd name="connsiteX110" fmla="*/ 10649317 w 12188938"/>
              <a:gd name="connsiteY110" fmla="*/ 3416018 h 6857992"/>
              <a:gd name="connsiteX111" fmla="*/ 10579447 w 12188938"/>
              <a:gd name="connsiteY111" fmla="*/ 3355210 h 6857992"/>
              <a:gd name="connsiteX112" fmla="*/ 1915689 w 12188938"/>
              <a:gd name="connsiteY112" fmla="*/ 3277771 h 6857992"/>
              <a:gd name="connsiteX113" fmla="*/ 1896321 w 12188938"/>
              <a:gd name="connsiteY113" fmla="*/ 3359884 h 6857992"/>
              <a:gd name="connsiteX114" fmla="*/ 1915689 w 12188938"/>
              <a:gd name="connsiteY114" fmla="*/ 3277771 h 6857992"/>
              <a:gd name="connsiteX115" fmla="*/ 1698041 w 12188938"/>
              <a:gd name="connsiteY115" fmla="*/ 3245892 h 6857992"/>
              <a:gd name="connsiteX116" fmla="*/ 1682547 w 12188938"/>
              <a:gd name="connsiteY116" fmla="*/ 3335065 h 6857992"/>
              <a:gd name="connsiteX117" fmla="*/ 1698041 w 12188938"/>
              <a:gd name="connsiteY117" fmla="*/ 3245892 h 6857992"/>
              <a:gd name="connsiteX118" fmla="*/ 1104067 w 12188938"/>
              <a:gd name="connsiteY118" fmla="*/ 3224638 h 6857992"/>
              <a:gd name="connsiteX119" fmla="*/ 1061284 w 12188938"/>
              <a:gd name="connsiteY119" fmla="*/ 3296199 h 6857992"/>
              <a:gd name="connsiteX120" fmla="*/ 1104067 w 12188938"/>
              <a:gd name="connsiteY120" fmla="*/ 3224638 h 6857992"/>
              <a:gd name="connsiteX121" fmla="*/ 1383806 w 12188938"/>
              <a:gd name="connsiteY121" fmla="*/ 3220776 h 6857992"/>
              <a:gd name="connsiteX122" fmla="*/ 1430332 w 12188938"/>
              <a:gd name="connsiteY122" fmla="*/ 3299346 h 6857992"/>
              <a:gd name="connsiteX123" fmla="*/ 1383806 w 12188938"/>
              <a:gd name="connsiteY123" fmla="*/ 3220776 h 6857992"/>
              <a:gd name="connsiteX124" fmla="*/ 804868 w 12188938"/>
              <a:gd name="connsiteY124" fmla="*/ 3191793 h 6857992"/>
              <a:gd name="connsiteX125" fmla="*/ 785446 w 12188938"/>
              <a:gd name="connsiteY125" fmla="*/ 3277771 h 6857992"/>
              <a:gd name="connsiteX126" fmla="*/ 804868 w 12188938"/>
              <a:gd name="connsiteY126" fmla="*/ 3191793 h 6857992"/>
              <a:gd name="connsiteX127" fmla="*/ 482687 w 12188938"/>
              <a:gd name="connsiteY127" fmla="*/ 3191410 h 6857992"/>
              <a:gd name="connsiteX128" fmla="*/ 455563 w 12188938"/>
              <a:gd name="connsiteY128" fmla="*/ 3195805 h 6857992"/>
              <a:gd name="connsiteX129" fmla="*/ 514013 w 12188938"/>
              <a:gd name="connsiteY129" fmla="*/ 3267146 h 6857992"/>
              <a:gd name="connsiteX130" fmla="*/ 482687 w 12188938"/>
              <a:gd name="connsiteY130" fmla="*/ 3191410 h 6857992"/>
              <a:gd name="connsiteX131" fmla="*/ 218915 w 12188938"/>
              <a:gd name="connsiteY131" fmla="*/ 3177302 h 6857992"/>
              <a:gd name="connsiteX132" fmla="*/ 187741 w 12188938"/>
              <a:gd name="connsiteY132" fmla="*/ 3267244 h 6857992"/>
              <a:gd name="connsiteX133" fmla="*/ 218915 w 12188938"/>
              <a:gd name="connsiteY133" fmla="*/ 3177302 h 6857992"/>
              <a:gd name="connsiteX134" fmla="*/ 2152903 w 12188938"/>
              <a:gd name="connsiteY134" fmla="*/ 1624906 h 6857992"/>
              <a:gd name="connsiteX135" fmla="*/ 2152903 w 12188938"/>
              <a:gd name="connsiteY135" fmla="*/ 5233079 h 6857992"/>
              <a:gd name="connsiteX136" fmla="*/ 10036020 w 12188938"/>
              <a:gd name="connsiteY136" fmla="*/ 5233079 h 6857992"/>
              <a:gd name="connsiteX137" fmla="*/ 10036020 w 12188938"/>
              <a:gd name="connsiteY137" fmla="*/ 3459281 h 6857992"/>
              <a:gd name="connsiteX138" fmla="*/ 10047194 w 12188938"/>
              <a:gd name="connsiteY138" fmla="*/ 3454934 h 6857992"/>
              <a:gd name="connsiteX139" fmla="*/ 10038968 w 12188938"/>
              <a:gd name="connsiteY139" fmla="*/ 3375592 h 6857992"/>
              <a:gd name="connsiteX140" fmla="*/ 10036020 w 12188938"/>
              <a:gd name="connsiteY140" fmla="*/ 3374870 h 6857992"/>
              <a:gd name="connsiteX141" fmla="*/ 10036020 w 12188938"/>
              <a:gd name="connsiteY141" fmla="*/ 1624906 h 6857992"/>
              <a:gd name="connsiteX142" fmla="*/ 0 w 12188938"/>
              <a:gd name="connsiteY142" fmla="*/ 0 h 6857992"/>
              <a:gd name="connsiteX143" fmla="*/ 12188938 w 12188938"/>
              <a:gd name="connsiteY143" fmla="*/ 0 h 6857992"/>
              <a:gd name="connsiteX144" fmla="*/ 12188938 w 12188938"/>
              <a:gd name="connsiteY144" fmla="*/ 6857992 h 6857992"/>
              <a:gd name="connsiteX145" fmla="*/ 0 w 12188938"/>
              <a:gd name="connsiteY145" fmla="*/ 6857992 h 685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2188938" h="6857992">
                <a:moveTo>
                  <a:pt x="10789622" y="4110765"/>
                </a:moveTo>
                <a:cubicBezTo>
                  <a:pt x="10708277" y="4128616"/>
                  <a:pt x="10735392" y="4189310"/>
                  <a:pt x="10793496" y="4192880"/>
                </a:cubicBezTo>
                <a:cubicBezTo>
                  <a:pt x="10859347" y="4189310"/>
                  <a:pt x="10851600" y="4110765"/>
                  <a:pt x="10789622" y="4110765"/>
                </a:cubicBezTo>
                <a:close/>
                <a:moveTo>
                  <a:pt x="11430043" y="4107476"/>
                </a:moveTo>
                <a:cubicBezTo>
                  <a:pt x="11320742" y="4150369"/>
                  <a:pt x="11414429" y="4207560"/>
                  <a:pt x="11480790" y="4171816"/>
                </a:cubicBezTo>
                <a:cubicBezTo>
                  <a:pt x="11488597" y="4143220"/>
                  <a:pt x="11461272" y="4100327"/>
                  <a:pt x="11430043" y="4107476"/>
                </a:cubicBezTo>
                <a:close/>
                <a:moveTo>
                  <a:pt x="11643184" y="4107090"/>
                </a:moveTo>
                <a:cubicBezTo>
                  <a:pt x="11569378" y="4121493"/>
                  <a:pt x="11592685" y="4171903"/>
                  <a:pt x="11643184" y="4186306"/>
                </a:cubicBezTo>
                <a:cubicBezTo>
                  <a:pt x="11713106" y="4186306"/>
                  <a:pt x="11705337" y="4110691"/>
                  <a:pt x="11643184" y="4107090"/>
                </a:cubicBezTo>
                <a:close/>
                <a:moveTo>
                  <a:pt x="11084439" y="4104189"/>
                </a:moveTo>
                <a:cubicBezTo>
                  <a:pt x="11002864" y="4107756"/>
                  <a:pt x="11014518" y="4196932"/>
                  <a:pt x="11088324" y="4196932"/>
                </a:cubicBezTo>
                <a:cubicBezTo>
                  <a:pt x="11146592" y="4186231"/>
                  <a:pt x="11127169" y="4111323"/>
                  <a:pt x="11084439" y="4104189"/>
                </a:cubicBezTo>
                <a:close/>
                <a:moveTo>
                  <a:pt x="11977268" y="4064583"/>
                </a:moveTo>
                <a:cubicBezTo>
                  <a:pt x="11899635" y="4071712"/>
                  <a:pt x="11884108" y="4132308"/>
                  <a:pt x="11957860" y="4157259"/>
                </a:cubicBezTo>
                <a:cubicBezTo>
                  <a:pt x="12016085" y="4167952"/>
                  <a:pt x="12039375" y="4071712"/>
                  <a:pt x="11977268" y="4064583"/>
                </a:cubicBezTo>
                <a:close/>
                <a:moveTo>
                  <a:pt x="10164195" y="4056856"/>
                </a:moveTo>
                <a:cubicBezTo>
                  <a:pt x="10082803" y="4064064"/>
                  <a:pt x="10086679" y="4143355"/>
                  <a:pt x="10164195" y="4150563"/>
                </a:cubicBezTo>
                <a:cubicBezTo>
                  <a:pt x="10222333" y="4139751"/>
                  <a:pt x="10206830" y="4071273"/>
                  <a:pt x="10164195" y="4056856"/>
                </a:cubicBezTo>
                <a:close/>
                <a:moveTo>
                  <a:pt x="10470889" y="4053956"/>
                </a:moveTo>
                <a:cubicBezTo>
                  <a:pt x="10439900" y="4071875"/>
                  <a:pt x="10381796" y="4075459"/>
                  <a:pt x="10447647" y="4147134"/>
                </a:cubicBezTo>
                <a:cubicBezTo>
                  <a:pt x="10532866" y="4165053"/>
                  <a:pt x="10532866" y="4064707"/>
                  <a:pt x="10470889" y="4053956"/>
                </a:cubicBezTo>
                <a:close/>
                <a:moveTo>
                  <a:pt x="152046" y="3893917"/>
                </a:moveTo>
                <a:cubicBezTo>
                  <a:pt x="93821" y="3890314"/>
                  <a:pt x="66649" y="3962377"/>
                  <a:pt x="124874" y="3973187"/>
                </a:cubicBezTo>
                <a:cubicBezTo>
                  <a:pt x="194744" y="4023631"/>
                  <a:pt x="221916" y="3901124"/>
                  <a:pt x="152046" y="3893917"/>
                </a:cubicBezTo>
                <a:close/>
                <a:moveTo>
                  <a:pt x="638431" y="3886118"/>
                </a:moveTo>
                <a:cubicBezTo>
                  <a:pt x="587970" y="3882520"/>
                  <a:pt x="568561" y="3918497"/>
                  <a:pt x="591851" y="3954475"/>
                </a:cubicBezTo>
                <a:cubicBezTo>
                  <a:pt x="665603" y="3986854"/>
                  <a:pt x="723828" y="3904106"/>
                  <a:pt x="638431" y="3886118"/>
                </a:cubicBezTo>
                <a:close/>
                <a:moveTo>
                  <a:pt x="2020621" y="3879602"/>
                </a:moveTo>
                <a:cubicBezTo>
                  <a:pt x="1993449" y="3915458"/>
                  <a:pt x="1977922" y="3854503"/>
                  <a:pt x="1970159" y="3940557"/>
                </a:cubicBezTo>
                <a:cubicBezTo>
                  <a:pt x="2040029" y="4040953"/>
                  <a:pt x="2125430" y="3897530"/>
                  <a:pt x="2020621" y="3879602"/>
                </a:cubicBezTo>
                <a:close/>
                <a:moveTo>
                  <a:pt x="1438182" y="3868995"/>
                </a:moveTo>
                <a:cubicBezTo>
                  <a:pt x="1356435" y="3890336"/>
                  <a:pt x="1391468" y="3925905"/>
                  <a:pt x="1438182" y="3947246"/>
                </a:cubicBezTo>
                <a:cubicBezTo>
                  <a:pt x="1504359" y="3940132"/>
                  <a:pt x="1500466" y="3876109"/>
                  <a:pt x="1438182" y="3868995"/>
                </a:cubicBezTo>
                <a:close/>
                <a:moveTo>
                  <a:pt x="1765862" y="3862391"/>
                </a:moveTo>
                <a:cubicBezTo>
                  <a:pt x="1730858" y="3876602"/>
                  <a:pt x="1676408" y="3887259"/>
                  <a:pt x="1738637" y="3951206"/>
                </a:cubicBezTo>
                <a:cubicBezTo>
                  <a:pt x="1835871" y="3972522"/>
                  <a:pt x="1831981" y="3873049"/>
                  <a:pt x="1765862" y="3862391"/>
                </a:cubicBezTo>
                <a:close/>
                <a:moveTo>
                  <a:pt x="1154678" y="3861266"/>
                </a:moveTo>
                <a:cubicBezTo>
                  <a:pt x="1077376" y="3879117"/>
                  <a:pt x="1108297" y="3925530"/>
                  <a:pt x="1154678" y="3939811"/>
                </a:cubicBezTo>
                <a:cubicBezTo>
                  <a:pt x="1224250" y="3943381"/>
                  <a:pt x="1220385" y="3871977"/>
                  <a:pt x="1154678" y="3861266"/>
                </a:cubicBezTo>
                <a:close/>
                <a:moveTo>
                  <a:pt x="878722" y="3858367"/>
                </a:moveTo>
                <a:cubicBezTo>
                  <a:pt x="793069" y="3890364"/>
                  <a:pt x="828109" y="3940136"/>
                  <a:pt x="902082" y="3947246"/>
                </a:cubicBezTo>
                <a:cubicBezTo>
                  <a:pt x="968269" y="3933025"/>
                  <a:pt x="917656" y="3861922"/>
                  <a:pt x="878722" y="3858367"/>
                </a:cubicBezTo>
                <a:close/>
                <a:moveTo>
                  <a:pt x="449757" y="3849853"/>
                </a:moveTo>
                <a:cubicBezTo>
                  <a:pt x="411040" y="3846252"/>
                  <a:pt x="352965" y="3867857"/>
                  <a:pt x="368452" y="3914667"/>
                </a:cubicBezTo>
                <a:cubicBezTo>
                  <a:pt x="411040" y="3965078"/>
                  <a:pt x="515576" y="3896663"/>
                  <a:pt x="449757" y="3849853"/>
                </a:cubicBezTo>
                <a:close/>
                <a:moveTo>
                  <a:pt x="11651208" y="3796213"/>
                </a:moveTo>
                <a:cubicBezTo>
                  <a:pt x="11620219" y="3824808"/>
                  <a:pt x="11604725" y="3774766"/>
                  <a:pt x="11600851" y="3856978"/>
                </a:cubicBezTo>
                <a:cubicBezTo>
                  <a:pt x="11662828" y="3953488"/>
                  <a:pt x="11751921" y="3810511"/>
                  <a:pt x="11651208" y="3796213"/>
                </a:cubicBezTo>
                <a:close/>
                <a:moveTo>
                  <a:pt x="11969505" y="3789255"/>
                </a:moveTo>
                <a:cubicBezTo>
                  <a:pt x="11938451" y="3803504"/>
                  <a:pt x="11884108" y="3814191"/>
                  <a:pt x="11946215" y="3878313"/>
                </a:cubicBezTo>
                <a:cubicBezTo>
                  <a:pt x="12039375" y="3903249"/>
                  <a:pt x="12039375" y="3799942"/>
                  <a:pt x="11969505" y="3789255"/>
                </a:cubicBezTo>
                <a:close/>
                <a:moveTo>
                  <a:pt x="11015833" y="3747231"/>
                </a:moveTo>
                <a:cubicBezTo>
                  <a:pt x="10945912" y="3747231"/>
                  <a:pt x="10934258" y="3854375"/>
                  <a:pt x="11008064" y="3829375"/>
                </a:cubicBezTo>
                <a:cubicBezTo>
                  <a:pt x="11046910" y="3865089"/>
                  <a:pt x="11077986" y="3747231"/>
                  <a:pt x="11015833" y="3747231"/>
                </a:cubicBezTo>
                <a:close/>
                <a:moveTo>
                  <a:pt x="10638051" y="3736359"/>
                </a:moveTo>
                <a:cubicBezTo>
                  <a:pt x="10525048" y="3765000"/>
                  <a:pt x="10610775" y="3854503"/>
                  <a:pt x="10680915" y="3804381"/>
                </a:cubicBezTo>
                <a:cubicBezTo>
                  <a:pt x="10688708" y="3775741"/>
                  <a:pt x="10673121" y="3732779"/>
                  <a:pt x="10638051" y="3736359"/>
                </a:cubicBezTo>
                <a:close/>
                <a:moveTo>
                  <a:pt x="10264977" y="3722113"/>
                </a:moveTo>
                <a:cubicBezTo>
                  <a:pt x="10214320" y="3729269"/>
                  <a:pt x="10179250" y="3786518"/>
                  <a:pt x="10233803" y="3811564"/>
                </a:cubicBezTo>
                <a:cubicBezTo>
                  <a:pt x="10288357" y="3818720"/>
                  <a:pt x="10342910" y="3747159"/>
                  <a:pt x="10264977" y="3722113"/>
                </a:cubicBezTo>
                <a:close/>
                <a:moveTo>
                  <a:pt x="11255210" y="3710038"/>
                </a:moveTo>
                <a:cubicBezTo>
                  <a:pt x="11146591" y="3735099"/>
                  <a:pt x="11235813" y="3831762"/>
                  <a:pt x="11305640" y="3785221"/>
                </a:cubicBezTo>
                <a:cubicBezTo>
                  <a:pt x="11313398" y="3749419"/>
                  <a:pt x="11282364" y="3713618"/>
                  <a:pt x="11255210" y="3710038"/>
                </a:cubicBezTo>
                <a:close/>
                <a:moveTo>
                  <a:pt x="343061" y="3611056"/>
                </a:moveTo>
                <a:cubicBezTo>
                  <a:pt x="281219" y="3621757"/>
                  <a:pt x="258029" y="3682397"/>
                  <a:pt x="327601" y="3703799"/>
                </a:cubicBezTo>
                <a:cubicBezTo>
                  <a:pt x="385577" y="3700232"/>
                  <a:pt x="404903" y="3621757"/>
                  <a:pt x="343061" y="3611056"/>
                </a:cubicBezTo>
                <a:close/>
                <a:moveTo>
                  <a:pt x="2040279" y="3578335"/>
                </a:moveTo>
                <a:cubicBezTo>
                  <a:pt x="1935539" y="3621341"/>
                  <a:pt x="2017003" y="3678681"/>
                  <a:pt x="2090709" y="3650011"/>
                </a:cubicBezTo>
                <a:cubicBezTo>
                  <a:pt x="2102350" y="3628508"/>
                  <a:pt x="2071313" y="3567584"/>
                  <a:pt x="2040279" y="3578335"/>
                </a:cubicBezTo>
                <a:close/>
                <a:moveTo>
                  <a:pt x="99393" y="3575932"/>
                </a:moveTo>
                <a:cubicBezTo>
                  <a:pt x="-1531" y="3611909"/>
                  <a:pt x="64458" y="3680266"/>
                  <a:pt x="149855" y="3647887"/>
                </a:cubicBezTo>
                <a:cubicBezTo>
                  <a:pt x="153736" y="3611909"/>
                  <a:pt x="130446" y="3575932"/>
                  <a:pt x="99393" y="3575932"/>
                </a:cubicBezTo>
                <a:close/>
                <a:moveTo>
                  <a:pt x="801257" y="3571806"/>
                </a:moveTo>
                <a:cubicBezTo>
                  <a:pt x="692355" y="3600291"/>
                  <a:pt x="777921" y="3689306"/>
                  <a:pt x="847929" y="3639458"/>
                </a:cubicBezTo>
                <a:cubicBezTo>
                  <a:pt x="851818" y="3610973"/>
                  <a:pt x="836261" y="3564685"/>
                  <a:pt x="801257" y="3571806"/>
                </a:cubicBezTo>
                <a:close/>
                <a:moveTo>
                  <a:pt x="1771669" y="3571447"/>
                </a:moveTo>
                <a:cubicBezTo>
                  <a:pt x="1701799" y="3582158"/>
                  <a:pt x="1678509" y="3649992"/>
                  <a:pt x="1775551" y="3653562"/>
                </a:cubicBezTo>
                <a:cubicBezTo>
                  <a:pt x="1826012" y="3642851"/>
                  <a:pt x="1833776" y="3571447"/>
                  <a:pt x="1771669" y="3571447"/>
                </a:cubicBezTo>
                <a:close/>
                <a:moveTo>
                  <a:pt x="1531232" y="3567584"/>
                </a:moveTo>
                <a:cubicBezTo>
                  <a:pt x="1449886" y="3578396"/>
                  <a:pt x="1438265" y="3632458"/>
                  <a:pt x="1515737" y="3661291"/>
                </a:cubicBezTo>
                <a:cubicBezTo>
                  <a:pt x="1577714" y="3661291"/>
                  <a:pt x="1589335" y="3578396"/>
                  <a:pt x="1531232" y="3567584"/>
                </a:cubicBezTo>
                <a:close/>
                <a:moveTo>
                  <a:pt x="576083" y="3560820"/>
                </a:moveTo>
                <a:cubicBezTo>
                  <a:pt x="494078" y="3564398"/>
                  <a:pt x="505793" y="3650271"/>
                  <a:pt x="579988" y="3657427"/>
                </a:cubicBezTo>
                <a:cubicBezTo>
                  <a:pt x="634658" y="3643115"/>
                  <a:pt x="622943" y="3571554"/>
                  <a:pt x="576083" y="3560820"/>
                </a:cubicBezTo>
                <a:close/>
                <a:moveTo>
                  <a:pt x="1243735" y="3554060"/>
                </a:moveTo>
                <a:cubicBezTo>
                  <a:pt x="1169699" y="3571932"/>
                  <a:pt x="1196975" y="3661293"/>
                  <a:pt x="1267115" y="3621974"/>
                </a:cubicBezTo>
                <a:cubicBezTo>
                  <a:pt x="1274908" y="3614825"/>
                  <a:pt x="1286598" y="3596953"/>
                  <a:pt x="1298288" y="3607677"/>
                </a:cubicBezTo>
                <a:cubicBezTo>
                  <a:pt x="1306082" y="3582656"/>
                  <a:pt x="1271012" y="3554060"/>
                  <a:pt x="1243735" y="3554060"/>
                </a:cubicBezTo>
                <a:close/>
                <a:moveTo>
                  <a:pt x="1069080" y="3514450"/>
                </a:moveTo>
                <a:cubicBezTo>
                  <a:pt x="995691" y="3532226"/>
                  <a:pt x="960928" y="3603329"/>
                  <a:pt x="1057493" y="3603329"/>
                </a:cubicBezTo>
                <a:cubicBezTo>
                  <a:pt x="1107706" y="3592664"/>
                  <a:pt x="1130882" y="3521560"/>
                  <a:pt x="1069080" y="3514450"/>
                </a:cubicBezTo>
                <a:close/>
                <a:moveTo>
                  <a:pt x="11577350" y="3430849"/>
                </a:moveTo>
                <a:cubicBezTo>
                  <a:pt x="11526888" y="3430849"/>
                  <a:pt x="11507480" y="3470380"/>
                  <a:pt x="11534652" y="3506317"/>
                </a:cubicBezTo>
                <a:cubicBezTo>
                  <a:pt x="11608404" y="3520692"/>
                  <a:pt x="11662747" y="3463193"/>
                  <a:pt x="11577350" y="3430849"/>
                </a:cubicBezTo>
                <a:close/>
                <a:moveTo>
                  <a:pt x="12105571" y="3430847"/>
                </a:moveTo>
                <a:cubicBezTo>
                  <a:pt x="12000559" y="3466591"/>
                  <a:pt x="12082235" y="3538080"/>
                  <a:pt x="12160022" y="3498761"/>
                </a:cubicBezTo>
                <a:cubicBezTo>
                  <a:pt x="12156133" y="3470166"/>
                  <a:pt x="12136686" y="3430847"/>
                  <a:pt x="12105571" y="3430847"/>
                </a:cubicBezTo>
                <a:close/>
                <a:moveTo>
                  <a:pt x="11825923" y="3416356"/>
                </a:moveTo>
                <a:cubicBezTo>
                  <a:pt x="11744578" y="3419949"/>
                  <a:pt x="11756199" y="3498984"/>
                  <a:pt x="11794935" y="3488207"/>
                </a:cubicBezTo>
                <a:cubicBezTo>
                  <a:pt x="11868533" y="3531317"/>
                  <a:pt x="11895648" y="3423543"/>
                  <a:pt x="11825923" y="3416356"/>
                </a:cubicBezTo>
                <a:close/>
                <a:moveTo>
                  <a:pt x="11297784" y="3380614"/>
                </a:moveTo>
                <a:cubicBezTo>
                  <a:pt x="11255196" y="3384189"/>
                  <a:pt x="11224222" y="3402061"/>
                  <a:pt x="11239709" y="3448527"/>
                </a:cubicBezTo>
                <a:cubicBezTo>
                  <a:pt x="11301656" y="3523589"/>
                  <a:pt x="11386833" y="3416358"/>
                  <a:pt x="11297784" y="3380614"/>
                </a:cubicBezTo>
                <a:close/>
                <a:moveTo>
                  <a:pt x="10284650" y="3366124"/>
                </a:moveTo>
                <a:cubicBezTo>
                  <a:pt x="10253596" y="3380421"/>
                  <a:pt x="10199253" y="3391144"/>
                  <a:pt x="10261360" y="3459057"/>
                </a:cubicBezTo>
                <a:cubicBezTo>
                  <a:pt x="10354520" y="3473355"/>
                  <a:pt x="10350638" y="3376847"/>
                  <a:pt x="10284650" y="3366124"/>
                </a:cubicBezTo>
                <a:close/>
                <a:moveTo>
                  <a:pt x="10933029" y="3359362"/>
                </a:moveTo>
                <a:cubicBezTo>
                  <a:pt x="10820322" y="3384401"/>
                  <a:pt x="10917483" y="3491711"/>
                  <a:pt x="10983552" y="3434478"/>
                </a:cubicBezTo>
                <a:cubicBezTo>
                  <a:pt x="10991325" y="3402285"/>
                  <a:pt x="10960234" y="3366515"/>
                  <a:pt x="10933029" y="3359362"/>
                </a:cubicBezTo>
                <a:close/>
                <a:moveTo>
                  <a:pt x="10579447" y="3355210"/>
                </a:moveTo>
                <a:cubicBezTo>
                  <a:pt x="10494050" y="3401711"/>
                  <a:pt x="10598855" y="3483982"/>
                  <a:pt x="10649317" y="3416018"/>
                </a:cubicBezTo>
                <a:cubicBezTo>
                  <a:pt x="10649317" y="3380249"/>
                  <a:pt x="10633790" y="3351633"/>
                  <a:pt x="10579447" y="3355210"/>
                </a:cubicBezTo>
                <a:close/>
                <a:moveTo>
                  <a:pt x="1915689" y="3277771"/>
                </a:moveTo>
                <a:cubicBezTo>
                  <a:pt x="1869206" y="3284911"/>
                  <a:pt x="1853712" y="3334893"/>
                  <a:pt x="1896321" y="3359884"/>
                </a:cubicBezTo>
                <a:cubicBezTo>
                  <a:pt x="1973793" y="3338462"/>
                  <a:pt x="2004782" y="3302761"/>
                  <a:pt x="1915689" y="3277771"/>
                </a:cubicBezTo>
                <a:close/>
                <a:moveTo>
                  <a:pt x="1698041" y="3245892"/>
                </a:moveTo>
                <a:cubicBezTo>
                  <a:pt x="1616696" y="3256592"/>
                  <a:pt x="1605075" y="3310097"/>
                  <a:pt x="1682547" y="3335065"/>
                </a:cubicBezTo>
                <a:cubicBezTo>
                  <a:pt x="1744524" y="3338632"/>
                  <a:pt x="1756145" y="3253025"/>
                  <a:pt x="1698041" y="3245892"/>
                </a:cubicBezTo>
                <a:close/>
                <a:moveTo>
                  <a:pt x="1104067" y="3224638"/>
                </a:moveTo>
                <a:cubicBezTo>
                  <a:pt x="1057395" y="3231794"/>
                  <a:pt x="1030170" y="3253263"/>
                  <a:pt x="1061284" y="3296199"/>
                </a:cubicBezTo>
                <a:cubicBezTo>
                  <a:pt x="1139071" y="3321243"/>
                  <a:pt x="1189633" y="3260418"/>
                  <a:pt x="1104067" y="3224638"/>
                </a:cubicBezTo>
                <a:close/>
                <a:moveTo>
                  <a:pt x="1383806" y="3220776"/>
                </a:moveTo>
                <a:cubicBezTo>
                  <a:pt x="1283002" y="3238632"/>
                  <a:pt x="1345035" y="3338631"/>
                  <a:pt x="1430332" y="3299346"/>
                </a:cubicBezTo>
                <a:cubicBezTo>
                  <a:pt x="1461349" y="3277918"/>
                  <a:pt x="1395437" y="3220776"/>
                  <a:pt x="1383806" y="3220776"/>
                </a:cubicBezTo>
                <a:close/>
                <a:moveTo>
                  <a:pt x="804868" y="3191793"/>
                </a:moveTo>
                <a:cubicBezTo>
                  <a:pt x="762138" y="3202540"/>
                  <a:pt x="742716" y="3252696"/>
                  <a:pt x="785446" y="3277771"/>
                </a:cubicBezTo>
                <a:cubicBezTo>
                  <a:pt x="859252" y="3263441"/>
                  <a:pt x="886444" y="3213289"/>
                  <a:pt x="804868" y="3191793"/>
                </a:cubicBezTo>
                <a:close/>
                <a:moveTo>
                  <a:pt x="482687" y="3191410"/>
                </a:moveTo>
                <a:cubicBezTo>
                  <a:pt x="473950" y="3191737"/>
                  <a:pt x="464817" y="3193131"/>
                  <a:pt x="455563" y="3195805"/>
                </a:cubicBezTo>
                <a:cubicBezTo>
                  <a:pt x="432183" y="3231476"/>
                  <a:pt x="467253" y="3267146"/>
                  <a:pt x="514013" y="3267146"/>
                </a:cubicBezTo>
                <a:cubicBezTo>
                  <a:pt x="585614" y="3239056"/>
                  <a:pt x="543846" y="3189119"/>
                  <a:pt x="482687" y="3191410"/>
                </a:cubicBezTo>
                <a:close/>
                <a:moveTo>
                  <a:pt x="218915" y="3177302"/>
                </a:moveTo>
                <a:cubicBezTo>
                  <a:pt x="164362" y="3180900"/>
                  <a:pt x="133188" y="3242060"/>
                  <a:pt x="187741" y="3267244"/>
                </a:cubicBezTo>
                <a:cubicBezTo>
                  <a:pt x="242295" y="3281635"/>
                  <a:pt x="296848" y="3202486"/>
                  <a:pt x="218915" y="3177302"/>
                </a:cubicBezTo>
                <a:close/>
                <a:moveTo>
                  <a:pt x="2152903" y="1624906"/>
                </a:moveTo>
                <a:lnTo>
                  <a:pt x="2152903" y="5233079"/>
                </a:lnTo>
                <a:lnTo>
                  <a:pt x="10036020" y="5233079"/>
                </a:lnTo>
                <a:lnTo>
                  <a:pt x="10036020" y="3459281"/>
                </a:lnTo>
                <a:lnTo>
                  <a:pt x="10047194" y="3454934"/>
                </a:lnTo>
                <a:cubicBezTo>
                  <a:pt x="10075852" y="3435526"/>
                  <a:pt x="10071530" y="3391335"/>
                  <a:pt x="10038968" y="3375592"/>
                </a:cubicBezTo>
                <a:lnTo>
                  <a:pt x="10036020" y="3374870"/>
                </a:lnTo>
                <a:lnTo>
                  <a:pt x="10036020" y="1624906"/>
                </a:lnTo>
                <a:close/>
                <a:moveTo>
                  <a:pt x="0" y="0"/>
                </a:moveTo>
                <a:lnTo>
                  <a:pt x="12188938" y="0"/>
                </a:lnTo>
                <a:lnTo>
                  <a:pt x="12188938" y="6857992"/>
                </a:lnTo>
                <a:lnTo>
                  <a:pt x="0" y="6857992"/>
                </a:lnTo>
                <a:close/>
              </a:path>
            </a:pathLst>
          </a:custGeom>
          <a:solidFill>
            <a:schemeClr val="accent5">
              <a:lumMod val="60000"/>
              <a:lumOff val="40000"/>
            </a:schemeClr>
          </a:solidFill>
        </p:spPr>
        <p:txBody>
          <a:bodyPr wrap="square">
            <a:noAutofit/>
          </a:bodyP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0D395C89-2E28-4777-95B0-BA7EECAE3BA4}"/>
              </a:ext>
            </a:extLst>
          </p:cNvPr>
          <p:cNvSpPr>
            <a:spLocks noGrp="1"/>
          </p:cNvSpPr>
          <p:nvPr>
            <p:ph type="ctrTitle" hasCustomPrompt="1"/>
          </p:nvPr>
        </p:nvSpPr>
        <p:spPr>
          <a:xfrm>
            <a:off x="2152217" y="3001754"/>
            <a:ext cx="7883117" cy="854493"/>
          </a:xfrm>
          <a:noFill/>
          <a:ln>
            <a:noFill/>
          </a:ln>
        </p:spPr>
        <p:txBody>
          <a:bodyPr anchor="ctr">
            <a:normAutofit/>
          </a:bodyPr>
          <a:lstStyle>
            <a:lvl1pPr algn="ctr">
              <a:defRPr sz="4800"/>
            </a:lvl1pPr>
          </a:lstStyle>
          <a:p>
            <a:r>
              <a:rPr lang="en-US" dirty="0"/>
              <a:t>Click to add title</a:t>
            </a:r>
          </a:p>
        </p:txBody>
      </p:sp>
    </p:spTree>
    <p:extLst>
      <p:ext uri="{BB962C8B-B14F-4D97-AF65-F5344CB8AC3E}">
        <p14:creationId xmlns:p14="http://schemas.microsoft.com/office/powerpoint/2010/main" val="1315263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A524BA3-05A5-6B79-0847-47B9200CA220}"/>
              </a:ext>
              <a:ext uri="{C183D7F6-B498-43B3-948B-1728B52AA6E4}">
                <adec:decorative xmlns:adec="http://schemas.microsoft.com/office/drawing/2017/decorative" val="1"/>
              </a:ext>
            </a:extLst>
          </p:cNvPr>
          <p:cNvGrpSpPr/>
          <p:nvPr userDrawn="1"/>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84A96F87-C96C-5C77-5F19-7E7718B182C0}"/>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 name="Freeform 10">
              <a:extLst>
                <a:ext uri="{FF2B5EF4-FFF2-40B4-BE49-F238E27FC236}">
                  <a16:creationId xmlns:a16="http://schemas.microsoft.com/office/drawing/2014/main" id="{A72435CD-AEF9-2E9D-2CB8-C32EF59C9257}"/>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 name="Freeform 15">
              <a:extLst>
                <a:ext uri="{FF2B5EF4-FFF2-40B4-BE49-F238E27FC236}">
                  <a16:creationId xmlns:a16="http://schemas.microsoft.com/office/drawing/2014/main" id="{EE245742-CACD-E9FD-847C-368F946EFB2A}"/>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 name="Freeform 18">
              <a:extLst>
                <a:ext uri="{FF2B5EF4-FFF2-40B4-BE49-F238E27FC236}">
                  <a16:creationId xmlns:a16="http://schemas.microsoft.com/office/drawing/2014/main" id="{32BB9EC6-01D5-DED4-4BCB-E6E51D3B98B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 name="Freeform 19">
              <a:extLst>
                <a:ext uri="{FF2B5EF4-FFF2-40B4-BE49-F238E27FC236}">
                  <a16:creationId xmlns:a16="http://schemas.microsoft.com/office/drawing/2014/main" id="{DE36C030-58F1-1888-1D47-945FCC95846C}"/>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3" name="Freeform 20">
              <a:extLst>
                <a:ext uri="{FF2B5EF4-FFF2-40B4-BE49-F238E27FC236}">
                  <a16:creationId xmlns:a16="http://schemas.microsoft.com/office/drawing/2014/main" id="{466FDC08-12F1-2CB3-55E5-4223F1217DD5}"/>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4" name="Freeform 22">
              <a:extLst>
                <a:ext uri="{FF2B5EF4-FFF2-40B4-BE49-F238E27FC236}">
                  <a16:creationId xmlns:a16="http://schemas.microsoft.com/office/drawing/2014/main" id="{5E48192E-A210-10FC-64F0-87C12AD695CE}"/>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5" name="Freeform 23">
              <a:extLst>
                <a:ext uri="{FF2B5EF4-FFF2-40B4-BE49-F238E27FC236}">
                  <a16:creationId xmlns:a16="http://schemas.microsoft.com/office/drawing/2014/main" id="{A4D29756-7DDD-363E-DDBA-29F32449370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6" name="Freeform 26">
              <a:extLst>
                <a:ext uri="{FF2B5EF4-FFF2-40B4-BE49-F238E27FC236}">
                  <a16:creationId xmlns:a16="http://schemas.microsoft.com/office/drawing/2014/main" id="{977AA206-7B0D-630E-2C5B-9550571F990A}"/>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7" name="Freeform 27">
              <a:extLst>
                <a:ext uri="{FF2B5EF4-FFF2-40B4-BE49-F238E27FC236}">
                  <a16:creationId xmlns:a16="http://schemas.microsoft.com/office/drawing/2014/main" id="{C578E452-C96A-4AD6-03EF-7436CFB85BCE}"/>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8" name="Freeform 28">
              <a:extLst>
                <a:ext uri="{FF2B5EF4-FFF2-40B4-BE49-F238E27FC236}">
                  <a16:creationId xmlns:a16="http://schemas.microsoft.com/office/drawing/2014/main" id="{C438EC8D-F884-2CCB-C0B8-F1DFF2933433}"/>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9" name="Freeform 30">
              <a:extLst>
                <a:ext uri="{FF2B5EF4-FFF2-40B4-BE49-F238E27FC236}">
                  <a16:creationId xmlns:a16="http://schemas.microsoft.com/office/drawing/2014/main" id="{BA1C17DB-42EF-C725-6164-123558E5FD4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0" name="Freeform 43">
              <a:extLst>
                <a:ext uri="{FF2B5EF4-FFF2-40B4-BE49-F238E27FC236}">
                  <a16:creationId xmlns:a16="http://schemas.microsoft.com/office/drawing/2014/main" id="{06750BBF-690D-5F90-5163-18063ADC2559}"/>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1" name="Freeform 51">
              <a:extLst>
                <a:ext uri="{FF2B5EF4-FFF2-40B4-BE49-F238E27FC236}">
                  <a16:creationId xmlns:a16="http://schemas.microsoft.com/office/drawing/2014/main" id="{89906FC3-98D6-7517-878A-5C26150B3F65}"/>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2" name="Freeform 52">
              <a:extLst>
                <a:ext uri="{FF2B5EF4-FFF2-40B4-BE49-F238E27FC236}">
                  <a16:creationId xmlns:a16="http://schemas.microsoft.com/office/drawing/2014/main" id="{75F49575-E7DD-AE0C-5DF7-E0C73186764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3" name="Freeform 53">
              <a:extLst>
                <a:ext uri="{FF2B5EF4-FFF2-40B4-BE49-F238E27FC236}">
                  <a16:creationId xmlns:a16="http://schemas.microsoft.com/office/drawing/2014/main" id="{709045A5-2F7F-92CC-97B8-410B6D7E4D64}"/>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4" name="Freeform 54">
              <a:extLst>
                <a:ext uri="{FF2B5EF4-FFF2-40B4-BE49-F238E27FC236}">
                  <a16:creationId xmlns:a16="http://schemas.microsoft.com/office/drawing/2014/main" id="{703C71CC-B46F-7BBE-90EA-2001D8AD5478}"/>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5" name="Freeform 55">
              <a:extLst>
                <a:ext uri="{FF2B5EF4-FFF2-40B4-BE49-F238E27FC236}">
                  <a16:creationId xmlns:a16="http://schemas.microsoft.com/office/drawing/2014/main" id="{B4C944EE-3B01-2182-831C-BAFA820EA37C}"/>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6" name="Freeform 56">
              <a:extLst>
                <a:ext uri="{FF2B5EF4-FFF2-40B4-BE49-F238E27FC236}">
                  <a16:creationId xmlns:a16="http://schemas.microsoft.com/office/drawing/2014/main" id="{727646B3-834E-594A-5B4B-B217CB5CC951}"/>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7" name="Freeform 57">
              <a:extLst>
                <a:ext uri="{FF2B5EF4-FFF2-40B4-BE49-F238E27FC236}">
                  <a16:creationId xmlns:a16="http://schemas.microsoft.com/office/drawing/2014/main" id="{4098E858-E702-BCEE-34E1-4FB7FCC0384A}"/>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8" name="Freeform 59">
              <a:extLst>
                <a:ext uri="{FF2B5EF4-FFF2-40B4-BE49-F238E27FC236}">
                  <a16:creationId xmlns:a16="http://schemas.microsoft.com/office/drawing/2014/main" id="{1D73C9C0-AEBB-4212-2317-04A443DE6CC0}"/>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9" name="Freeform 60">
              <a:extLst>
                <a:ext uri="{FF2B5EF4-FFF2-40B4-BE49-F238E27FC236}">
                  <a16:creationId xmlns:a16="http://schemas.microsoft.com/office/drawing/2014/main" id="{7A9ADFE8-600D-EC70-1526-70D43721D479}"/>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0" name="Freeform 61">
              <a:extLst>
                <a:ext uri="{FF2B5EF4-FFF2-40B4-BE49-F238E27FC236}">
                  <a16:creationId xmlns:a16="http://schemas.microsoft.com/office/drawing/2014/main" id="{47093F4D-746D-B229-71F1-BBBD2A412DE7}"/>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1" name="Freeform 5">
              <a:extLst>
                <a:ext uri="{FF2B5EF4-FFF2-40B4-BE49-F238E27FC236}">
                  <a16:creationId xmlns:a16="http://schemas.microsoft.com/office/drawing/2014/main" id="{E79385DE-E8DC-D3BD-8F48-2B0EC4A7A4F0}"/>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2" name="Freeform 6">
              <a:extLst>
                <a:ext uri="{FF2B5EF4-FFF2-40B4-BE49-F238E27FC236}">
                  <a16:creationId xmlns:a16="http://schemas.microsoft.com/office/drawing/2014/main" id="{ADB21756-515B-FDA0-F289-99C5BA0AC20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3" name="Freeform 7">
              <a:extLst>
                <a:ext uri="{FF2B5EF4-FFF2-40B4-BE49-F238E27FC236}">
                  <a16:creationId xmlns:a16="http://schemas.microsoft.com/office/drawing/2014/main" id="{3CA68471-EC31-03E2-FABA-89DF61C95424}"/>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4" name="Freeform 8">
              <a:extLst>
                <a:ext uri="{FF2B5EF4-FFF2-40B4-BE49-F238E27FC236}">
                  <a16:creationId xmlns:a16="http://schemas.microsoft.com/office/drawing/2014/main" id="{4C6DCACC-784C-B8E8-8898-8A3054F7BB17}"/>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5" name="Freeform 9">
              <a:extLst>
                <a:ext uri="{FF2B5EF4-FFF2-40B4-BE49-F238E27FC236}">
                  <a16:creationId xmlns:a16="http://schemas.microsoft.com/office/drawing/2014/main" id="{5142D3E8-23FC-2DE1-4133-445F85F85865}"/>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6" name="Freeform 11">
              <a:extLst>
                <a:ext uri="{FF2B5EF4-FFF2-40B4-BE49-F238E27FC236}">
                  <a16:creationId xmlns:a16="http://schemas.microsoft.com/office/drawing/2014/main" id="{834331B7-F09D-F2F0-D7E6-0EB8C688F7F3}"/>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7" name="Freeform 12">
              <a:extLst>
                <a:ext uri="{FF2B5EF4-FFF2-40B4-BE49-F238E27FC236}">
                  <a16:creationId xmlns:a16="http://schemas.microsoft.com/office/drawing/2014/main" id="{305070D6-F045-EA4D-B977-990FA5AD80A8}"/>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8" name="Freeform 13">
              <a:extLst>
                <a:ext uri="{FF2B5EF4-FFF2-40B4-BE49-F238E27FC236}">
                  <a16:creationId xmlns:a16="http://schemas.microsoft.com/office/drawing/2014/main" id="{9A4AB825-6845-E0D4-F157-1B948E193751}"/>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 name="Freeform 14">
              <a:extLst>
                <a:ext uri="{FF2B5EF4-FFF2-40B4-BE49-F238E27FC236}">
                  <a16:creationId xmlns:a16="http://schemas.microsoft.com/office/drawing/2014/main" id="{1DC24A75-0693-795A-17CD-2BC189B01B0A}"/>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0" name="Freeform 16">
              <a:extLst>
                <a:ext uri="{FF2B5EF4-FFF2-40B4-BE49-F238E27FC236}">
                  <a16:creationId xmlns:a16="http://schemas.microsoft.com/office/drawing/2014/main" id="{7623FAB8-FD45-2810-775A-D5F12B0C5975}"/>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1" name="Freeform 17">
              <a:extLst>
                <a:ext uri="{FF2B5EF4-FFF2-40B4-BE49-F238E27FC236}">
                  <a16:creationId xmlns:a16="http://schemas.microsoft.com/office/drawing/2014/main" id="{AFB53E66-FB09-7C3D-5E42-BA4B99CBF4DE}"/>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 name="Freeform 21">
              <a:extLst>
                <a:ext uri="{FF2B5EF4-FFF2-40B4-BE49-F238E27FC236}">
                  <a16:creationId xmlns:a16="http://schemas.microsoft.com/office/drawing/2014/main" id="{C0748BCE-826C-3D38-4EA4-53C9E7ECCA74}"/>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 name="Freeform 25">
              <a:extLst>
                <a:ext uri="{FF2B5EF4-FFF2-40B4-BE49-F238E27FC236}">
                  <a16:creationId xmlns:a16="http://schemas.microsoft.com/office/drawing/2014/main" id="{E3088280-5A11-FEE1-C425-5F9B91385661}"/>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 name="Freeform 29">
              <a:extLst>
                <a:ext uri="{FF2B5EF4-FFF2-40B4-BE49-F238E27FC236}">
                  <a16:creationId xmlns:a16="http://schemas.microsoft.com/office/drawing/2014/main" id="{7C801BDC-004A-68E7-856A-D681506B7733}"/>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 name="Freeform 31">
              <a:extLst>
                <a:ext uri="{FF2B5EF4-FFF2-40B4-BE49-F238E27FC236}">
                  <a16:creationId xmlns:a16="http://schemas.microsoft.com/office/drawing/2014/main" id="{0BDA8CC8-E51E-5BF7-CBC2-B60291A802FE}"/>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 name="Freeform 32">
              <a:extLst>
                <a:ext uri="{FF2B5EF4-FFF2-40B4-BE49-F238E27FC236}">
                  <a16:creationId xmlns:a16="http://schemas.microsoft.com/office/drawing/2014/main" id="{3B0B61F7-5A35-A15E-6E4B-6D6A298FFA5E}"/>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 name="Freeform 33">
              <a:extLst>
                <a:ext uri="{FF2B5EF4-FFF2-40B4-BE49-F238E27FC236}">
                  <a16:creationId xmlns:a16="http://schemas.microsoft.com/office/drawing/2014/main" id="{81D6A465-F994-20E5-49E8-175597AD68B2}"/>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8" name="Freeform 34">
              <a:extLst>
                <a:ext uri="{FF2B5EF4-FFF2-40B4-BE49-F238E27FC236}">
                  <a16:creationId xmlns:a16="http://schemas.microsoft.com/office/drawing/2014/main" id="{D75A0419-EF75-A155-9681-652E6B346EA9}"/>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 name="Freeform 35">
              <a:extLst>
                <a:ext uri="{FF2B5EF4-FFF2-40B4-BE49-F238E27FC236}">
                  <a16:creationId xmlns:a16="http://schemas.microsoft.com/office/drawing/2014/main" id="{45DD044E-FBD8-59A7-C0A4-1B4C0C42510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 name="Freeform 36">
              <a:extLst>
                <a:ext uri="{FF2B5EF4-FFF2-40B4-BE49-F238E27FC236}">
                  <a16:creationId xmlns:a16="http://schemas.microsoft.com/office/drawing/2014/main" id="{ED7D8618-6C65-EAFD-D6C9-9BDCFD912A6C}"/>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 name="Freeform 37">
              <a:extLst>
                <a:ext uri="{FF2B5EF4-FFF2-40B4-BE49-F238E27FC236}">
                  <a16:creationId xmlns:a16="http://schemas.microsoft.com/office/drawing/2014/main" id="{80EC0767-4417-DE89-BD3D-00D457589FCD}"/>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 name="Freeform 38">
              <a:extLst>
                <a:ext uri="{FF2B5EF4-FFF2-40B4-BE49-F238E27FC236}">
                  <a16:creationId xmlns:a16="http://schemas.microsoft.com/office/drawing/2014/main" id="{9ECD19A6-4F3F-15B6-5735-411CA65BA36C}"/>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 name="Freeform 39">
              <a:extLst>
                <a:ext uri="{FF2B5EF4-FFF2-40B4-BE49-F238E27FC236}">
                  <a16:creationId xmlns:a16="http://schemas.microsoft.com/office/drawing/2014/main" id="{812AA157-A92D-EA70-8BFE-88D61D0C1E14}"/>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 name="Freeform 40">
              <a:extLst>
                <a:ext uri="{FF2B5EF4-FFF2-40B4-BE49-F238E27FC236}">
                  <a16:creationId xmlns:a16="http://schemas.microsoft.com/office/drawing/2014/main" id="{6B31E4CC-E710-8892-2E71-34DC876F651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 name="Freeform 41">
              <a:extLst>
                <a:ext uri="{FF2B5EF4-FFF2-40B4-BE49-F238E27FC236}">
                  <a16:creationId xmlns:a16="http://schemas.microsoft.com/office/drawing/2014/main" id="{85E5200A-6950-CF88-4242-8FD3D625DEA5}"/>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 name="Freeform 42">
              <a:extLst>
                <a:ext uri="{FF2B5EF4-FFF2-40B4-BE49-F238E27FC236}">
                  <a16:creationId xmlns:a16="http://schemas.microsoft.com/office/drawing/2014/main" id="{CA54D161-9EF8-78DF-1B0A-4766817848FC}"/>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 name="Freeform 44">
              <a:extLst>
                <a:ext uri="{FF2B5EF4-FFF2-40B4-BE49-F238E27FC236}">
                  <a16:creationId xmlns:a16="http://schemas.microsoft.com/office/drawing/2014/main" id="{C64272B3-20CB-3F91-8A8F-595CFB252B07}"/>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 name="Freeform 45">
              <a:extLst>
                <a:ext uri="{FF2B5EF4-FFF2-40B4-BE49-F238E27FC236}">
                  <a16:creationId xmlns:a16="http://schemas.microsoft.com/office/drawing/2014/main" id="{4E27BC89-3702-B5D8-FF7A-2A9DC0C0EC12}"/>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9" name="Freeform 46">
              <a:extLst>
                <a:ext uri="{FF2B5EF4-FFF2-40B4-BE49-F238E27FC236}">
                  <a16:creationId xmlns:a16="http://schemas.microsoft.com/office/drawing/2014/main" id="{83653270-5B66-5986-EFCD-119B007A9B56}"/>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0" name="Freeform 47">
              <a:extLst>
                <a:ext uri="{FF2B5EF4-FFF2-40B4-BE49-F238E27FC236}">
                  <a16:creationId xmlns:a16="http://schemas.microsoft.com/office/drawing/2014/main" id="{F3BF5718-BDC9-840C-4E9A-1D89A5934ADF}"/>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1" name="Freeform 48">
              <a:extLst>
                <a:ext uri="{FF2B5EF4-FFF2-40B4-BE49-F238E27FC236}">
                  <a16:creationId xmlns:a16="http://schemas.microsoft.com/office/drawing/2014/main" id="{C228B2C6-09B9-0197-99EA-39EC047DF7BD}"/>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2" name="Freeform 49">
              <a:extLst>
                <a:ext uri="{FF2B5EF4-FFF2-40B4-BE49-F238E27FC236}">
                  <a16:creationId xmlns:a16="http://schemas.microsoft.com/office/drawing/2014/main" id="{57C6648C-C0B4-BD17-D230-91DE452DAB11}"/>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3" name="Freeform 8">
              <a:extLst>
                <a:ext uri="{FF2B5EF4-FFF2-40B4-BE49-F238E27FC236}">
                  <a16:creationId xmlns:a16="http://schemas.microsoft.com/office/drawing/2014/main" id="{9AC9B6FA-998F-B567-2F39-781F57ACA705}"/>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4" name="Freeform 106">
              <a:extLst>
                <a:ext uri="{FF2B5EF4-FFF2-40B4-BE49-F238E27FC236}">
                  <a16:creationId xmlns:a16="http://schemas.microsoft.com/office/drawing/2014/main" id="{42B138FE-612F-3B50-AB2F-C13E6E2A8758}"/>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
        <p:nvSpPr>
          <p:cNvPr id="65" name="Rectangle 64">
            <a:extLst>
              <a:ext uri="{FF2B5EF4-FFF2-40B4-BE49-F238E27FC236}">
                <a16:creationId xmlns:a16="http://schemas.microsoft.com/office/drawing/2014/main" id="{15BFB4DC-9436-41B5-985C-4FD2B3C87BFB}"/>
              </a:ext>
              <a:ext uri="{C183D7F6-B498-43B3-948B-1728B52AA6E4}">
                <adec:decorative xmlns:adec="http://schemas.microsoft.com/office/drawing/2017/decorative" val="1"/>
              </a:ext>
            </a:extLst>
          </p:cNvPr>
          <p:cNvSpPr/>
          <p:nvPr userDrawn="1"/>
        </p:nvSpPr>
        <p:spPr>
          <a:xfrm>
            <a:off x="7590" y="2097741"/>
            <a:ext cx="12175432" cy="38918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C9BA523-EF01-4656-9D54-347E984FD329}"/>
              </a:ext>
            </a:extLst>
          </p:cNvPr>
          <p:cNvSpPr>
            <a:spLocks noGrp="1"/>
          </p:cNvSpPr>
          <p:nvPr>
            <p:ph type="title" hasCustomPrompt="1"/>
          </p:nvPr>
        </p:nvSpPr>
        <p:spPr>
          <a:xfrm>
            <a:off x="888571" y="110363"/>
            <a:ext cx="9827589" cy="1731935"/>
          </a:xfrm>
        </p:spPr>
        <p:txBody>
          <a:bodyPr anchor="b"/>
          <a:lstStyle/>
          <a:p>
            <a:r>
              <a:rPr lang="en-US" dirty="0"/>
              <a:t>Click to add title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hasCustomPrompt="1"/>
          </p:nvPr>
        </p:nvSpPr>
        <p:spPr>
          <a:xfrm>
            <a:off x="873497" y="2218158"/>
            <a:ext cx="5313294" cy="3659681"/>
          </a:xfrm>
        </p:spPr>
        <p:txBody>
          <a:bodyPr anchor="t">
            <a:normAutofit/>
          </a:bodyPr>
          <a:lstStyle>
            <a:lvl1pPr marL="0" indent="0">
              <a:buFont typeface="Arial" panose="020B0604020202020204" pitchFamily="34" charset="0"/>
              <a:buNone/>
              <a:defRPr sz="1800" b="0"/>
            </a:lvl1pPr>
            <a:lvl2pPr marL="228600" indent="0">
              <a:buFont typeface="Arial" panose="020B0604020202020204" pitchFamily="34" charset="0"/>
              <a:buNone/>
              <a:defRPr sz="1600" b="0"/>
            </a:lvl2pPr>
            <a:lvl3pPr marL="320040" indent="0">
              <a:buNone/>
              <a:defRPr sz="1400" b="0"/>
            </a:lvl3pPr>
            <a:lvl4pPr marL="411480" indent="0">
              <a:buFont typeface="Arial" panose="020B0604020202020204" pitchFamily="34" charset="0"/>
              <a:buNone/>
              <a:defRPr sz="1200" b="0"/>
            </a:lvl4pPr>
            <a:lvl5pPr marL="502920" indent="0">
              <a:buNone/>
              <a:defRPr sz="1200" b="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0" name="Picture Placeholder 69">
            <a:extLst>
              <a:ext uri="{FF2B5EF4-FFF2-40B4-BE49-F238E27FC236}">
                <a16:creationId xmlns:a16="http://schemas.microsoft.com/office/drawing/2014/main" id="{24D174D5-B023-EB99-E21B-7FA9DAEF3D0C}"/>
              </a:ext>
            </a:extLst>
          </p:cNvPr>
          <p:cNvSpPr>
            <a:spLocks noGrp="1"/>
          </p:cNvSpPr>
          <p:nvPr>
            <p:ph type="pic" sz="quarter" idx="13"/>
          </p:nvPr>
        </p:nvSpPr>
        <p:spPr>
          <a:xfrm>
            <a:off x="6583363" y="2097088"/>
            <a:ext cx="5608637" cy="3892550"/>
          </a:xfrm>
        </p:spPr>
        <p:txBody>
          <a:bodyPr/>
          <a:lstStyle>
            <a:lvl1pPr marL="0" indent="0" algn="ctr">
              <a:buNone/>
              <a:defRPr/>
            </a:lvl1pPr>
          </a:lstStyle>
          <a:p>
            <a:r>
              <a:rPr lang="en-US"/>
              <a:t>Click icon to add picture</a:t>
            </a:r>
            <a:endParaRPr lang="en-US" dirty="0"/>
          </a:p>
        </p:txBody>
      </p:sp>
      <p:sp>
        <p:nvSpPr>
          <p:cNvPr id="71" name="Footer Placeholder 4">
            <a:extLst>
              <a:ext uri="{FF2B5EF4-FFF2-40B4-BE49-F238E27FC236}">
                <a16:creationId xmlns:a16="http://schemas.microsoft.com/office/drawing/2014/main" id="{91D8018E-34BF-1295-2ACF-0C4D08DF7ADB}"/>
              </a:ext>
            </a:extLst>
          </p:cNvPr>
          <p:cNvSpPr>
            <a:spLocks noGrp="1"/>
          </p:cNvSpPr>
          <p:nvPr>
            <p:ph type="ftr" sz="quarter" idx="11"/>
          </p:nvPr>
        </p:nvSpPr>
        <p:spPr>
          <a:xfrm rot="5400000">
            <a:off x="-1754871" y="2093199"/>
            <a:ext cx="4157472" cy="416082"/>
          </a:xfrm>
        </p:spPr>
        <p:txBody>
          <a:bodyPr/>
          <a:lstStyle/>
          <a:p>
            <a:endParaRPr lang="en-US" dirty="0"/>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r>
              <a:rPr lang="en-US"/>
              <a:t>20XX</a:t>
            </a:r>
            <a:endParaRPr lang="en-US" dirty="0"/>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604769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ubtitle Pictur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9E50B4-1616-9029-9FC0-901DDF9BF608}"/>
              </a:ext>
              <a:ext uri="{C183D7F6-B498-43B3-948B-1728B52AA6E4}">
                <adec:decorative xmlns:adec="http://schemas.microsoft.com/office/drawing/2017/decorative" val="1"/>
              </a:ext>
            </a:extLst>
          </p:cNvPr>
          <p:cNvSpPr/>
          <p:nvPr userDrawn="1"/>
        </p:nvSpPr>
        <p:spPr>
          <a:xfrm>
            <a:off x="4449680" y="0"/>
            <a:ext cx="774232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33B6B0-54DE-4F2D-84DD-D06CD3B117B4}"/>
              </a:ext>
            </a:extLst>
          </p:cNvPr>
          <p:cNvSpPr>
            <a:spLocks noGrp="1"/>
          </p:cNvSpPr>
          <p:nvPr>
            <p:ph type="title" hasCustomPrompt="1"/>
          </p:nvPr>
        </p:nvSpPr>
        <p:spPr>
          <a:xfrm>
            <a:off x="530307" y="430521"/>
            <a:ext cx="3389065" cy="1847528"/>
          </a:xfrm>
        </p:spPr>
        <p:txBody>
          <a:bodyPr>
            <a:noAutofit/>
          </a:bodyPr>
          <a:lstStyle>
            <a:lvl1pPr algn="ctr">
              <a:defRPr sz="3600"/>
            </a:lvl1pPr>
          </a:lstStyle>
          <a:p>
            <a:r>
              <a:rPr lang="en-US" dirty="0"/>
              <a:t>Click to add title</a:t>
            </a:r>
          </a:p>
        </p:txBody>
      </p:sp>
      <p:cxnSp>
        <p:nvCxnSpPr>
          <p:cNvPr id="91" name="Straight Connector 90">
            <a:extLst>
              <a:ext uri="{FF2B5EF4-FFF2-40B4-BE49-F238E27FC236}">
                <a16:creationId xmlns:a16="http://schemas.microsoft.com/office/drawing/2014/main" id="{A3805DED-0C97-4EF7-B1E1-0E016E053719}"/>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1954839" y="2511829"/>
            <a:ext cx="54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674FFBCF-911F-5818-60FE-B018CA677353}"/>
              </a:ext>
            </a:extLst>
          </p:cNvPr>
          <p:cNvSpPr>
            <a:spLocks noGrp="1"/>
          </p:cNvSpPr>
          <p:nvPr>
            <p:ph sz="quarter" idx="15" hasCustomPrompt="1"/>
          </p:nvPr>
        </p:nvSpPr>
        <p:spPr>
          <a:xfrm>
            <a:off x="530307" y="2745610"/>
            <a:ext cx="3389065" cy="3499611"/>
          </a:xfrm>
        </p:spPr>
        <p:txBody>
          <a:bodyPr>
            <a:normAutofit/>
          </a:bodyPr>
          <a:lstStyle>
            <a:lvl1pPr marL="0" indent="0" algn="ctr">
              <a:buNone/>
              <a:defRPr lang="en-US" sz="2000" kern="1200" spc="50" dirty="0">
                <a:solidFill>
                  <a:schemeClr val="tx1">
                    <a:alpha val="60000"/>
                  </a:schemeClr>
                </a:solidFill>
                <a:latin typeface="+mn-lt"/>
                <a:ea typeface="+mn-ea"/>
                <a:cs typeface="+mn-cs"/>
              </a:defRPr>
            </a:lvl1pPr>
            <a:lvl2pPr marL="360000" indent="0">
              <a:buNone/>
              <a:defRPr/>
            </a:lvl2pPr>
            <a:lvl3pPr marL="720000" indent="0">
              <a:buNone/>
              <a:defRPr/>
            </a:lvl3pPr>
            <a:lvl4pPr marL="1080000" indent="0">
              <a:buNone/>
              <a:defRPr/>
            </a:lvl4pPr>
            <a:lvl5pPr marL="1440000" indent="0">
              <a:buNone/>
              <a:defRPr/>
            </a:lvl5pPr>
          </a:lstStyle>
          <a:p>
            <a:pPr marL="0" indent="0" algn="ctr">
              <a:buNone/>
            </a:pPr>
            <a:r>
              <a:rPr lang="en-US" dirty="0"/>
              <a:t>Click to add text</a:t>
            </a:r>
          </a:p>
        </p:txBody>
      </p:sp>
      <p:sp>
        <p:nvSpPr>
          <p:cNvPr id="9" name="Picture Placeholder 8">
            <a:extLst>
              <a:ext uri="{FF2B5EF4-FFF2-40B4-BE49-F238E27FC236}">
                <a16:creationId xmlns:a16="http://schemas.microsoft.com/office/drawing/2014/main" id="{EF1A84F6-2D30-446A-9D91-44FBCB825679}"/>
              </a:ext>
            </a:extLst>
          </p:cNvPr>
          <p:cNvSpPr>
            <a:spLocks noGrp="1"/>
          </p:cNvSpPr>
          <p:nvPr>
            <p:ph type="pic" sz="quarter" idx="14" hasCustomPrompt="1"/>
          </p:nvPr>
        </p:nvSpPr>
        <p:spPr>
          <a:xfrm>
            <a:off x="4979988" y="430521"/>
            <a:ext cx="6681704" cy="6019264"/>
          </a:xfrm>
        </p:spPr>
        <p:txBody>
          <a:bodyPr/>
          <a:lstStyle>
            <a:lvl1pPr marL="0" indent="0" algn="ctr">
              <a:buNone/>
              <a:defRPr/>
            </a:lvl1pPr>
          </a:lstStyle>
          <a:p>
            <a:r>
              <a:rPr lang="en-US" dirty="0"/>
              <a:t>Click to add picture</a:t>
            </a:r>
          </a:p>
        </p:txBody>
      </p:sp>
    </p:spTree>
    <p:extLst>
      <p:ext uri="{BB962C8B-B14F-4D97-AF65-F5344CB8AC3E}">
        <p14:creationId xmlns:p14="http://schemas.microsoft.com/office/powerpoint/2010/main" val="2943144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grpSp>
        <p:nvGrpSpPr>
          <p:cNvPr id="7" name="Group 6">
            <a:extLst>
              <a:ext uri="{FF2B5EF4-FFF2-40B4-BE49-F238E27FC236}">
                <a16:creationId xmlns:a16="http://schemas.microsoft.com/office/drawing/2014/main" id="{BB619225-574D-B275-93E3-69EB72E09B66}"/>
              </a:ext>
              <a:ext uri="{C183D7F6-B498-43B3-948B-1728B52AA6E4}">
                <adec:decorative xmlns:adec="http://schemas.microsoft.com/office/drawing/2017/decorative" val="1"/>
              </a:ext>
            </a:extLst>
          </p:cNvPr>
          <p:cNvGrpSpPr/>
          <p:nvPr userDrawn="1"/>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A1F82B6A-E111-4B34-A381-71AEBC37E35C}"/>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 name="Freeform 10">
              <a:extLst>
                <a:ext uri="{FF2B5EF4-FFF2-40B4-BE49-F238E27FC236}">
                  <a16:creationId xmlns:a16="http://schemas.microsoft.com/office/drawing/2014/main" id="{0D750F89-AB09-7CC8-398A-7C5CDFCF884A}"/>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 name="Freeform 15">
              <a:extLst>
                <a:ext uri="{FF2B5EF4-FFF2-40B4-BE49-F238E27FC236}">
                  <a16:creationId xmlns:a16="http://schemas.microsoft.com/office/drawing/2014/main" id="{952FED4C-0B03-6CAD-B3F7-E1836F966607}"/>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 name="Freeform 18">
              <a:extLst>
                <a:ext uri="{FF2B5EF4-FFF2-40B4-BE49-F238E27FC236}">
                  <a16:creationId xmlns:a16="http://schemas.microsoft.com/office/drawing/2014/main" id="{FAB6AA70-C152-FAB0-7206-2FC3E1360AA9}"/>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 name="Freeform 19">
              <a:extLst>
                <a:ext uri="{FF2B5EF4-FFF2-40B4-BE49-F238E27FC236}">
                  <a16:creationId xmlns:a16="http://schemas.microsoft.com/office/drawing/2014/main" id="{6E87073F-3BBB-04CB-9605-90CA8D4AB8A1}"/>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3" name="Freeform 20">
              <a:extLst>
                <a:ext uri="{FF2B5EF4-FFF2-40B4-BE49-F238E27FC236}">
                  <a16:creationId xmlns:a16="http://schemas.microsoft.com/office/drawing/2014/main" id="{13187B80-D659-8461-CFD3-E08608002567}"/>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4" name="Freeform 22">
              <a:extLst>
                <a:ext uri="{FF2B5EF4-FFF2-40B4-BE49-F238E27FC236}">
                  <a16:creationId xmlns:a16="http://schemas.microsoft.com/office/drawing/2014/main" id="{05FA98FC-9F36-B2B9-402B-4F3ED1DF939A}"/>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5" name="Freeform 23">
              <a:extLst>
                <a:ext uri="{FF2B5EF4-FFF2-40B4-BE49-F238E27FC236}">
                  <a16:creationId xmlns:a16="http://schemas.microsoft.com/office/drawing/2014/main" id="{1F11D677-6EFB-7B48-8329-4B3AC7F5F650}"/>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6" name="Freeform 26">
              <a:extLst>
                <a:ext uri="{FF2B5EF4-FFF2-40B4-BE49-F238E27FC236}">
                  <a16:creationId xmlns:a16="http://schemas.microsoft.com/office/drawing/2014/main" id="{B146F80B-24CF-20A0-C9AC-95220BDEE99D}"/>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7" name="Freeform 27">
              <a:extLst>
                <a:ext uri="{FF2B5EF4-FFF2-40B4-BE49-F238E27FC236}">
                  <a16:creationId xmlns:a16="http://schemas.microsoft.com/office/drawing/2014/main" id="{BBF16392-7480-37E0-BAE2-C45DDA2B91FE}"/>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8" name="Freeform 28">
              <a:extLst>
                <a:ext uri="{FF2B5EF4-FFF2-40B4-BE49-F238E27FC236}">
                  <a16:creationId xmlns:a16="http://schemas.microsoft.com/office/drawing/2014/main" id="{4242D354-0BA0-DF0E-FAC0-7AF40C92A70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9" name="Freeform 30">
              <a:extLst>
                <a:ext uri="{FF2B5EF4-FFF2-40B4-BE49-F238E27FC236}">
                  <a16:creationId xmlns:a16="http://schemas.microsoft.com/office/drawing/2014/main" id="{21FFC17D-02B4-2998-A7AC-B45317C4BF4C}"/>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0" name="Freeform 43">
              <a:extLst>
                <a:ext uri="{FF2B5EF4-FFF2-40B4-BE49-F238E27FC236}">
                  <a16:creationId xmlns:a16="http://schemas.microsoft.com/office/drawing/2014/main" id="{56A609F3-3D03-E76A-06C3-A139937C64AD}"/>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1" name="Freeform 51">
              <a:extLst>
                <a:ext uri="{FF2B5EF4-FFF2-40B4-BE49-F238E27FC236}">
                  <a16:creationId xmlns:a16="http://schemas.microsoft.com/office/drawing/2014/main" id="{52C218ED-0C62-5CD5-2ED7-48B99A2D6FCA}"/>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2" name="Freeform 52">
              <a:extLst>
                <a:ext uri="{FF2B5EF4-FFF2-40B4-BE49-F238E27FC236}">
                  <a16:creationId xmlns:a16="http://schemas.microsoft.com/office/drawing/2014/main" id="{DE089F3A-55C4-F965-810A-73011FD324C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3" name="Freeform 53">
              <a:extLst>
                <a:ext uri="{FF2B5EF4-FFF2-40B4-BE49-F238E27FC236}">
                  <a16:creationId xmlns:a16="http://schemas.microsoft.com/office/drawing/2014/main" id="{E298A4E5-198B-49FD-0D4D-AFB7048E77AB}"/>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4" name="Freeform 54">
              <a:extLst>
                <a:ext uri="{FF2B5EF4-FFF2-40B4-BE49-F238E27FC236}">
                  <a16:creationId xmlns:a16="http://schemas.microsoft.com/office/drawing/2014/main" id="{87D2433E-0FBC-2DBB-472F-2295341135FE}"/>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5" name="Freeform 55">
              <a:extLst>
                <a:ext uri="{FF2B5EF4-FFF2-40B4-BE49-F238E27FC236}">
                  <a16:creationId xmlns:a16="http://schemas.microsoft.com/office/drawing/2014/main" id="{CEB4F944-25CF-2C67-5BDB-3E2187DEB6C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6" name="Freeform 56">
              <a:extLst>
                <a:ext uri="{FF2B5EF4-FFF2-40B4-BE49-F238E27FC236}">
                  <a16:creationId xmlns:a16="http://schemas.microsoft.com/office/drawing/2014/main" id="{EAE9DC3F-F7A9-C4B6-6EA2-FE1C411246C7}"/>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7" name="Freeform 57">
              <a:extLst>
                <a:ext uri="{FF2B5EF4-FFF2-40B4-BE49-F238E27FC236}">
                  <a16:creationId xmlns:a16="http://schemas.microsoft.com/office/drawing/2014/main" id="{4688CAC8-1ABE-DE2F-1983-0EEC84CC2614}"/>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8" name="Freeform 59">
              <a:extLst>
                <a:ext uri="{FF2B5EF4-FFF2-40B4-BE49-F238E27FC236}">
                  <a16:creationId xmlns:a16="http://schemas.microsoft.com/office/drawing/2014/main" id="{0F02308F-B5BB-BB57-4CD6-459FA204C04A}"/>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9" name="Freeform 60">
              <a:extLst>
                <a:ext uri="{FF2B5EF4-FFF2-40B4-BE49-F238E27FC236}">
                  <a16:creationId xmlns:a16="http://schemas.microsoft.com/office/drawing/2014/main" id="{55A07BA7-32C9-98F2-423F-27726A4037F8}"/>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0" name="Freeform 61">
              <a:extLst>
                <a:ext uri="{FF2B5EF4-FFF2-40B4-BE49-F238E27FC236}">
                  <a16:creationId xmlns:a16="http://schemas.microsoft.com/office/drawing/2014/main" id="{F930AE1B-9901-E7DF-5D8B-FC2B921C753C}"/>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1" name="Freeform 5">
              <a:extLst>
                <a:ext uri="{FF2B5EF4-FFF2-40B4-BE49-F238E27FC236}">
                  <a16:creationId xmlns:a16="http://schemas.microsoft.com/office/drawing/2014/main" id="{B37ABBC0-CF43-39F7-8C25-87734EA0DA19}"/>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2" name="Freeform 6">
              <a:extLst>
                <a:ext uri="{FF2B5EF4-FFF2-40B4-BE49-F238E27FC236}">
                  <a16:creationId xmlns:a16="http://schemas.microsoft.com/office/drawing/2014/main" id="{86BCA5E1-7756-D13F-8646-51BEAD1F34AA}"/>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3" name="Freeform 7">
              <a:extLst>
                <a:ext uri="{FF2B5EF4-FFF2-40B4-BE49-F238E27FC236}">
                  <a16:creationId xmlns:a16="http://schemas.microsoft.com/office/drawing/2014/main" id="{9BC204F9-47A7-2963-47ED-982A084B26E4}"/>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4" name="Freeform 8">
              <a:extLst>
                <a:ext uri="{FF2B5EF4-FFF2-40B4-BE49-F238E27FC236}">
                  <a16:creationId xmlns:a16="http://schemas.microsoft.com/office/drawing/2014/main" id="{FA168D96-E948-CABF-903B-E1F47241FEBD}"/>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5" name="Freeform 9">
              <a:extLst>
                <a:ext uri="{FF2B5EF4-FFF2-40B4-BE49-F238E27FC236}">
                  <a16:creationId xmlns:a16="http://schemas.microsoft.com/office/drawing/2014/main" id="{D30FBFFA-0EBF-6036-7363-AC0B205EBFB5}"/>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6" name="Freeform 11">
              <a:extLst>
                <a:ext uri="{FF2B5EF4-FFF2-40B4-BE49-F238E27FC236}">
                  <a16:creationId xmlns:a16="http://schemas.microsoft.com/office/drawing/2014/main" id="{55194D32-4021-F879-572D-24FF8E8ABA72}"/>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7" name="Freeform 12">
              <a:extLst>
                <a:ext uri="{FF2B5EF4-FFF2-40B4-BE49-F238E27FC236}">
                  <a16:creationId xmlns:a16="http://schemas.microsoft.com/office/drawing/2014/main" id="{736A83BE-05C4-506B-2ABD-7C7361EAE87E}"/>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8" name="Freeform 13">
              <a:extLst>
                <a:ext uri="{FF2B5EF4-FFF2-40B4-BE49-F238E27FC236}">
                  <a16:creationId xmlns:a16="http://schemas.microsoft.com/office/drawing/2014/main" id="{A584FE0E-3875-4EF9-73EB-2C0802243A4B}"/>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 name="Freeform 14">
              <a:extLst>
                <a:ext uri="{FF2B5EF4-FFF2-40B4-BE49-F238E27FC236}">
                  <a16:creationId xmlns:a16="http://schemas.microsoft.com/office/drawing/2014/main" id="{22F4224C-32DB-04FC-618C-26789D0B975B}"/>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0" name="Freeform 16">
              <a:extLst>
                <a:ext uri="{FF2B5EF4-FFF2-40B4-BE49-F238E27FC236}">
                  <a16:creationId xmlns:a16="http://schemas.microsoft.com/office/drawing/2014/main" id="{F30FA418-ABB2-2D07-1CBA-C18B78B7E9EE}"/>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1" name="Freeform 17">
              <a:extLst>
                <a:ext uri="{FF2B5EF4-FFF2-40B4-BE49-F238E27FC236}">
                  <a16:creationId xmlns:a16="http://schemas.microsoft.com/office/drawing/2014/main" id="{61FAA570-8026-100F-D0CA-F427E0C63279}"/>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 name="Freeform 21">
              <a:extLst>
                <a:ext uri="{FF2B5EF4-FFF2-40B4-BE49-F238E27FC236}">
                  <a16:creationId xmlns:a16="http://schemas.microsoft.com/office/drawing/2014/main" id="{D887AE64-23FB-5974-5A14-D574E1C96279}"/>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 name="Freeform 25">
              <a:extLst>
                <a:ext uri="{FF2B5EF4-FFF2-40B4-BE49-F238E27FC236}">
                  <a16:creationId xmlns:a16="http://schemas.microsoft.com/office/drawing/2014/main" id="{5B6F3980-8F45-EB27-9D1E-2B08865E9D16}"/>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 name="Freeform 29">
              <a:extLst>
                <a:ext uri="{FF2B5EF4-FFF2-40B4-BE49-F238E27FC236}">
                  <a16:creationId xmlns:a16="http://schemas.microsoft.com/office/drawing/2014/main" id="{BFE95380-F304-45BA-2DE6-52BF960CD3E2}"/>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 name="Freeform 31">
              <a:extLst>
                <a:ext uri="{FF2B5EF4-FFF2-40B4-BE49-F238E27FC236}">
                  <a16:creationId xmlns:a16="http://schemas.microsoft.com/office/drawing/2014/main" id="{702333B8-9354-B534-C71B-1CDE834B4F10}"/>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 name="Freeform 32">
              <a:extLst>
                <a:ext uri="{FF2B5EF4-FFF2-40B4-BE49-F238E27FC236}">
                  <a16:creationId xmlns:a16="http://schemas.microsoft.com/office/drawing/2014/main" id="{638646FC-DE16-E1B1-54B1-954C8504ED61}"/>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 name="Freeform 33">
              <a:extLst>
                <a:ext uri="{FF2B5EF4-FFF2-40B4-BE49-F238E27FC236}">
                  <a16:creationId xmlns:a16="http://schemas.microsoft.com/office/drawing/2014/main" id="{5687AFBB-F511-77AC-8688-C6DC628BF73B}"/>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8" name="Freeform 34">
              <a:extLst>
                <a:ext uri="{FF2B5EF4-FFF2-40B4-BE49-F238E27FC236}">
                  <a16:creationId xmlns:a16="http://schemas.microsoft.com/office/drawing/2014/main" id="{AABB6AEE-6786-3DF6-DA75-8B0E8E180AC9}"/>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 name="Freeform 35">
              <a:extLst>
                <a:ext uri="{FF2B5EF4-FFF2-40B4-BE49-F238E27FC236}">
                  <a16:creationId xmlns:a16="http://schemas.microsoft.com/office/drawing/2014/main" id="{010D21E0-497F-4CA2-E187-F8AA942CB286}"/>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 name="Freeform 36">
              <a:extLst>
                <a:ext uri="{FF2B5EF4-FFF2-40B4-BE49-F238E27FC236}">
                  <a16:creationId xmlns:a16="http://schemas.microsoft.com/office/drawing/2014/main" id="{13C32190-395D-6325-5E60-279D2B993D07}"/>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 name="Freeform 37">
              <a:extLst>
                <a:ext uri="{FF2B5EF4-FFF2-40B4-BE49-F238E27FC236}">
                  <a16:creationId xmlns:a16="http://schemas.microsoft.com/office/drawing/2014/main" id="{17794D65-809A-3EE4-40D5-C30F54AD0D4E}"/>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 name="Freeform 38">
              <a:extLst>
                <a:ext uri="{FF2B5EF4-FFF2-40B4-BE49-F238E27FC236}">
                  <a16:creationId xmlns:a16="http://schemas.microsoft.com/office/drawing/2014/main" id="{08A4C8E5-B310-BFA5-AF1A-1E93660702F5}"/>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 name="Freeform 39">
              <a:extLst>
                <a:ext uri="{FF2B5EF4-FFF2-40B4-BE49-F238E27FC236}">
                  <a16:creationId xmlns:a16="http://schemas.microsoft.com/office/drawing/2014/main" id="{88E47FAC-8638-644F-4AA4-14BAA7F2F479}"/>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 name="Freeform 40">
              <a:extLst>
                <a:ext uri="{FF2B5EF4-FFF2-40B4-BE49-F238E27FC236}">
                  <a16:creationId xmlns:a16="http://schemas.microsoft.com/office/drawing/2014/main" id="{B34A044D-71DC-C161-E992-85977AE4E6D1}"/>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 name="Freeform 41">
              <a:extLst>
                <a:ext uri="{FF2B5EF4-FFF2-40B4-BE49-F238E27FC236}">
                  <a16:creationId xmlns:a16="http://schemas.microsoft.com/office/drawing/2014/main" id="{DBC4C683-AF23-D091-3339-E5E80EAFCC30}"/>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 name="Freeform 42">
              <a:extLst>
                <a:ext uri="{FF2B5EF4-FFF2-40B4-BE49-F238E27FC236}">
                  <a16:creationId xmlns:a16="http://schemas.microsoft.com/office/drawing/2014/main" id="{177346D2-7A10-B152-430F-7692A7EDB4F1}"/>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 name="Freeform 44">
              <a:extLst>
                <a:ext uri="{FF2B5EF4-FFF2-40B4-BE49-F238E27FC236}">
                  <a16:creationId xmlns:a16="http://schemas.microsoft.com/office/drawing/2014/main" id="{7D426D56-D233-DC06-76C7-883977A79AF0}"/>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 name="Freeform 45">
              <a:extLst>
                <a:ext uri="{FF2B5EF4-FFF2-40B4-BE49-F238E27FC236}">
                  <a16:creationId xmlns:a16="http://schemas.microsoft.com/office/drawing/2014/main" id="{CE8D845B-5256-5130-9EDF-0FCEB1803780}"/>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9" name="Freeform 46">
              <a:extLst>
                <a:ext uri="{FF2B5EF4-FFF2-40B4-BE49-F238E27FC236}">
                  <a16:creationId xmlns:a16="http://schemas.microsoft.com/office/drawing/2014/main" id="{92AFAD39-3440-2281-B74A-0B6FE479DA9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0" name="Freeform 47">
              <a:extLst>
                <a:ext uri="{FF2B5EF4-FFF2-40B4-BE49-F238E27FC236}">
                  <a16:creationId xmlns:a16="http://schemas.microsoft.com/office/drawing/2014/main" id="{A256F438-9F44-9A3E-91BF-BF1B66B8A051}"/>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1" name="Freeform 48">
              <a:extLst>
                <a:ext uri="{FF2B5EF4-FFF2-40B4-BE49-F238E27FC236}">
                  <a16:creationId xmlns:a16="http://schemas.microsoft.com/office/drawing/2014/main" id="{B26F1AC1-E657-D21D-FDB9-9CB0956102ED}"/>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2" name="Freeform 49">
              <a:extLst>
                <a:ext uri="{FF2B5EF4-FFF2-40B4-BE49-F238E27FC236}">
                  <a16:creationId xmlns:a16="http://schemas.microsoft.com/office/drawing/2014/main" id="{DAE37514-0515-B1EA-3F9B-44A2FBF4C2E4}"/>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3" name="Freeform 8">
              <a:extLst>
                <a:ext uri="{FF2B5EF4-FFF2-40B4-BE49-F238E27FC236}">
                  <a16:creationId xmlns:a16="http://schemas.microsoft.com/office/drawing/2014/main" id="{4D67B33E-CA8A-C3B1-2141-4C85E0CD1EA4}"/>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4" name="Freeform 106">
              <a:extLst>
                <a:ext uri="{FF2B5EF4-FFF2-40B4-BE49-F238E27FC236}">
                  <a16:creationId xmlns:a16="http://schemas.microsoft.com/office/drawing/2014/main" id="{97069B2B-9716-03B6-AF81-8EE4BCB6E275}"/>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Tree>
    <p:extLst>
      <p:ext uri="{BB962C8B-B14F-4D97-AF65-F5344CB8AC3E}">
        <p14:creationId xmlns:p14="http://schemas.microsoft.com/office/powerpoint/2010/main" val="1469574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1032668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633728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pPr/>
              <a:t>‹#›</a:t>
            </a:fld>
            <a:endParaRPr lang="en-US" dirty="0"/>
          </a:p>
        </p:txBody>
      </p:sp>
    </p:spTree>
    <p:extLst>
      <p:ext uri="{BB962C8B-B14F-4D97-AF65-F5344CB8AC3E}">
        <p14:creationId xmlns:p14="http://schemas.microsoft.com/office/powerpoint/2010/main" val="1289598679"/>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3162204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r>
              <a:rPr lang="en-US"/>
              <a:t>20XX</a:t>
            </a:r>
            <a:endParaRPr lang="en-US" dirty="0"/>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1544369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pPr/>
              <a:t>‹#›</a:t>
            </a:fld>
            <a:endParaRPr lang="en-US" dirty="0"/>
          </a:p>
        </p:txBody>
      </p:sp>
    </p:spTree>
    <p:extLst>
      <p:ext uri="{BB962C8B-B14F-4D97-AF65-F5344CB8AC3E}">
        <p14:creationId xmlns:p14="http://schemas.microsoft.com/office/powerpoint/2010/main" val="1250833905"/>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pPr/>
              <a:t>‹#›</a:t>
            </a:fld>
            <a:endParaRPr lang="en-US" dirty="0"/>
          </a:p>
        </p:txBody>
      </p:sp>
    </p:spTree>
    <p:extLst>
      <p:ext uri="{BB962C8B-B14F-4D97-AF65-F5344CB8AC3E}">
        <p14:creationId xmlns:p14="http://schemas.microsoft.com/office/powerpoint/2010/main" val="3685535039"/>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dirty="0"/>
          </a:p>
        </p:txBody>
      </p:sp>
    </p:spTree>
    <p:extLst>
      <p:ext uri="{BB962C8B-B14F-4D97-AF65-F5344CB8AC3E}">
        <p14:creationId xmlns:p14="http://schemas.microsoft.com/office/powerpoint/2010/main" val="22365835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96" r:id="rId13"/>
    <p:sldLayoutId id="2147483697" r:id="rId14"/>
  </p:sldLayoutIdLst>
  <p:hf sldNum="0" hdr="0" ftr="0"/>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7" Type="http://schemas.openxmlformats.org/officeDocument/2006/relationships/chart" Target="../charts/chart15.xml"/><Relationship Id="rId2" Type="http://schemas.openxmlformats.org/officeDocument/2006/relationships/chart" Target="../charts/chart10.xml"/><Relationship Id="rId1" Type="http://schemas.openxmlformats.org/officeDocument/2006/relationships/slideLayout" Target="../slideLayouts/slideLayout2.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 Id="rId5" Type="http://schemas.openxmlformats.org/officeDocument/2006/relationships/chart" Target="../charts/chart19.xml"/><Relationship Id="rId4" Type="http://schemas.openxmlformats.org/officeDocument/2006/relationships/chart" Target="../charts/char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19.xml.rels><?xml version="1.0" encoding="UTF-8" standalone="yes"?>
<Relationships xmlns="http://schemas.openxmlformats.org/package/2006/relationships"><Relationship Id="rId3" Type="http://schemas.openxmlformats.org/officeDocument/2006/relationships/chart" Target="../charts/chart29.xml"/><Relationship Id="rId7" Type="http://schemas.openxmlformats.org/officeDocument/2006/relationships/chart" Target="../charts/chart33.xml"/><Relationship Id="rId2" Type="http://schemas.openxmlformats.org/officeDocument/2006/relationships/chart" Target="../charts/chart28.xml"/><Relationship Id="rId1" Type="http://schemas.openxmlformats.org/officeDocument/2006/relationships/slideLayout" Target="../slideLayouts/slideLayout2.xml"/><Relationship Id="rId6" Type="http://schemas.openxmlformats.org/officeDocument/2006/relationships/chart" Target="../charts/chart32.xml"/><Relationship Id="rId5" Type="http://schemas.openxmlformats.org/officeDocument/2006/relationships/chart" Target="../charts/chart31.xml"/><Relationship Id="rId4" Type="http://schemas.openxmlformats.org/officeDocument/2006/relationships/chart" Target="../charts/char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5.xml"/><Relationship Id="rId7" Type="http://schemas.openxmlformats.org/officeDocument/2006/relationships/chart" Target="../charts/chart39.xml"/><Relationship Id="rId2" Type="http://schemas.openxmlformats.org/officeDocument/2006/relationships/chart" Target="../charts/chart34.xml"/><Relationship Id="rId1" Type="http://schemas.openxmlformats.org/officeDocument/2006/relationships/slideLayout" Target="../slideLayouts/slideLayout14.xml"/><Relationship Id="rId6" Type="http://schemas.openxmlformats.org/officeDocument/2006/relationships/chart" Target="../charts/chart38.xml"/><Relationship Id="rId5" Type="http://schemas.openxmlformats.org/officeDocument/2006/relationships/chart" Target="../charts/chart37.xml"/><Relationship Id="rId4" Type="http://schemas.openxmlformats.org/officeDocument/2006/relationships/chart" Target="../charts/chart3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doi.org/10.1016/j.jeoa.2021.100349" TargetMode="External"/><Relationship Id="rId3" Type="http://schemas.openxmlformats.org/officeDocument/2006/relationships/hyperlink" Target="https://www.researchgate.net/publication/361422452_Using_National_Transfer_Accounts_Approach_for_estimating_the_Demographic_Dividend_and_Preparing_the_Demographic_Dividend_Report_-_Training_Manual" TargetMode="External"/><Relationship Id="rId7" Type="http://schemas.openxmlformats.org/officeDocument/2006/relationships/hyperlink" Target="https://scholar.google.com/scholar?oi=bibs&amp;cluster=17617276564184845955&amp;btnI=1&amp;hl=en" TargetMode="External"/><Relationship Id="rId2" Type="http://schemas.openxmlformats.org/officeDocument/2006/relationships/hyperlink" Target="https://www.researchgate.net/publication/361422202_Roadmap_for_harnessing_the_demographic_Dividend_-_Training_Manual" TargetMode="External"/><Relationship Id="rId1" Type="http://schemas.openxmlformats.org/officeDocument/2006/relationships/slideLayout" Target="../slideLayouts/slideLayout2.xml"/><Relationship Id="rId6" Type="http://schemas.openxmlformats.org/officeDocument/2006/relationships/hyperlink" Target="https://www.researchgate.net/profile/Noah-Olasehinde/publication/379807533_HPTRP_Research_Working_Paper_Series_2024-1/links/661b19d943f8df018dfe31f7/HPTRP-Research-Working-Paper-Series-2024-1.pdf" TargetMode="External"/><Relationship Id="rId5" Type="http://schemas.openxmlformats.org/officeDocument/2006/relationships/hyperlink" Target="http://www.imf.org/external/pubs/ft/fandd/2006/09/basics.htm" TargetMode="External"/><Relationship Id="rId4" Type="http://schemas.openxmlformats.org/officeDocument/2006/relationships/hyperlink" Target="https://www.researchgate.net/publication/364182176_Demographic_Dividend_Monitoring_Index_for_Nigeria_DDMI"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99" descr="Photo of a beach with a paddleboarder in the background&#10;">
            <a:extLst>
              <a:ext uri="{FF2B5EF4-FFF2-40B4-BE49-F238E27FC236}">
                <a16:creationId xmlns:a16="http://schemas.microsoft.com/office/drawing/2014/main" id="{EC0D392E-82AA-A0FB-17D0-03C09761DA66}"/>
              </a:ext>
            </a:extLst>
          </p:cNvPr>
          <p:cNvPicPr>
            <a:picLocks noGrp="1" noChangeAspect="1"/>
          </p:cNvPicPr>
          <p:nvPr>
            <p:ph type="pic" sz="quarter" idx="13"/>
          </p:nvPr>
        </p:nvPicPr>
        <p:blipFill rotWithShape="1">
          <a:blip r:embed="rId3"/>
          <a:srcRect t="7802" b="7802"/>
          <a:stretch/>
        </p:blipFill>
        <p:spPr/>
      </p:pic>
      <p:sp>
        <p:nvSpPr>
          <p:cNvPr id="7" name="Title 6">
            <a:extLst>
              <a:ext uri="{FF2B5EF4-FFF2-40B4-BE49-F238E27FC236}">
                <a16:creationId xmlns:a16="http://schemas.microsoft.com/office/drawing/2014/main" id="{85224AF3-8A06-5D1E-F762-4E225CD6443A}"/>
              </a:ext>
            </a:extLst>
          </p:cNvPr>
          <p:cNvSpPr>
            <a:spLocks noGrp="1"/>
          </p:cNvSpPr>
          <p:nvPr>
            <p:ph type="ctrTitle"/>
          </p:nvPr>
        </p:nvSpPr>
        <p:spPr>
          <a:xfrm>
            <a:off x="2068644" y="3687580"/>
            <a:ext cx="8019738" cy="1199213"/>
          </a:xfrm>
        </p:spPr>
        <p:txBody>
          <a:bodyPr>
            <a:noAutofit/>
          </a:bodyPr>
          <a:lstStyle/>
          <a:p>
            <a:r>
              <a:rPr lang="en-GB" sz="3200" b="1" noProof="0" dirty="0"/>
              <a:t>The National and Regional Variations of Population Dynamics in Nigeria</a:t>
            </a:r>
            <a:br>
              <a:rPr lang="en-US" sz="3200" dirty="0">
                <a:effectLst/>
              </a:rPr>
            </a:br>
            <a:br>
              <a:rPr lang="en-US" sz="2800" dirty="0">
                <a:effectLst/>
              </a:rPr>
            </a:br>
            <a:br>
              <a:rPr lang="en-US" sz="2400" dirty="0">
                <a:effectLst/>
              </a:rPr>
            </a:br>
            <a:r>
              <a:rPr lang="fr-FR" sz="2000" i="1" dirty="0">
                <a:latin typeface="Amasis MT Pro" panose="02040504050005020304" pitchFamily="18" charset="0"/>
              </a:rPr>
              <a:t>Noah </a:t>
            </a:r>
            <a:r>
              <a:rPr lang="fr-FR" sz="2000" i="1" dirty="0" err="1">
                <a:latin typeface="Amasis MT Pro" panose="02040504050005020304" pitchFamily="18" charset="0"/>
              </a:rPr>
              <a:t>Olasehinde</a:t>
            </a:r>
            <a:r>
              <a:rPr lang="fr-FR" sz="2000" i="1" dirty="0">
                <a:latin typeface="Amasis MT Pro" panose="02040504050005020304" pitchFamily="18" charset="0"/>
              </a:rPr>
              <a:t>, Olanrewaju Olaniyan, </a:t>
            </a:r>
            <a:r>
              <a:rPr lang="fr-FR" sz="2000" i="1" dirty="0" err="1">
                <a:latin typeface="Amasis MT Pro" panose="02040504050005020304" pitchFamily="18" charset="0"/>
              </a:rPr>
              <a:t>Akanni</a:t>
            </a:r>
            <a:r>
              <a:rPr lang="fr-FR" sz="2000" i="1" dirty="0">
                <a:latin typeface="Amasis MT Pro" panose="02040504050005020304" pitchFamily="18" charset="0"/>
              </a:rPr>
              <a:t> Lawanson, </a:t>
            </a:r>
            <a:r>
              <a:rPr lang="fr-FR" sz="2000" i="1" dirty="0" err="1">
                <a:latin typeface="Amasis MT Pro" panose="02040504050005020304" pitchFamily="18" charset="0"/>
              </a:rPr>
              <a:t>Rasaki</a:t>
            </a:r>
            <a:r>
              <a:rPr lang="fr-FR" sz="2000" i="1" dirty="0">
                <a:latin typeface="Amasis MT Pro" panose="02040504050005020304" pitchFamily="18" charset="0"/>
              </a:rPr>
              <a:t> Dauda, </a:t>
            </a:r>
            <a:r>
              <a:rPr lang="fr-FR" sz="2000" i="1" dirty="0" err="1">
                <a:latin typeface="Amasis MT Pro" panose="02040504050005020304" pitchFamily="18" charset="0"/>
              </a:rPr>
              <a:t>Oyeteju</a:t>
            </a:r>
            <a:r>
              <a:rPr lang="fr-FR" sz="2000" i="1" dirty="0">
                <a:latin typeface="Amasis MT Pro" panose="02040504050005020304" pitchFamily="18" charset="0"/>
              </a:rPr>
              <a:t> Odufuwa, </a:t>
            </a:r>
            <a:r>
              <a:rPr lang="fr-FR" sz="2000" i="1" dirty="0" err="1">
                <a:latin typeface="Amasis MT Pro" panose="02040504050005020304" pitchFamily="18" charset="0"/>
              </a:rPr>
              <a:t>Chukwuedo</a:t>
            </a:r>
            <a:r>
              <a:rPr lang="fr-FR" sz="2000" i="1" dirty="0">
                <a:latin typeface="Amasis MT Pro" panose="02040504050005020304" pitchFamily="18" charset="0"/>
              </a:rPr>
              <a:t> </a:t>
            </a:r>
            <a:r>
              <a:rPr lang="fr-FR" sz="2000" i="1" dirty="0" err="1">
                <a:latin typeface="Amasis MT Pro" panose="02040504050005020304" pitchFamily="18" charset="0"/>
              </a:rPr>
              <a:t>Oburota</a:t>
            </a:r>
            <a:r>
              <a:rPr lang="fr-FR" sz="2000" i="1" dirty="0">
                <a:latin typeface="Amasis MT Pro" panose="02040504050005020304" pitchFamily="18" charset="0"/>
              </a:rPr>
              <a:t>, Olabanji Awodumi, </a:t>
            </a:r>
            <a:r>
              <a:rPr lang="fr-FR" sz="2000" i="1" dirty="0" err="1">
                <a:latin typeface="Amasis MT Pro" panose="02040504050005020304" pitchFamily="18" charset="0"/>
              </a:rPr>
              <a:t>Temitope</a:t>
            </a:r>
            <a:r>
              <a:rPr lang="fr-FR" sz="2000" i="1" dirty="0">
                <a:latin typeface="Amasis MT Pro" panose="02040504050005020304" pitchFamily="18" charset="0"/>
              </a:rPr>
              <a:t> </a:t>
            </a:r>
            <a:r>
              <a:rPr lang="fr-FR" sz="2000" i="1" dirty="0" err="1">
                <a:latin typeface="Amasis MT Pro" panose="02040504050005020304" pitchFamily="18" charset="0"/>
              </a:rPr>
              <a:t>Olalude</a:t>
            </a:r>
            <a:r>
              <a:rPr lang="fr-FR" sz="2000" i="1" dirty="0">
                <a:latin typeface="Amasis MT Pro" panose="02040504050005020304" pitchFamily="18" charset="0"/>
              </a:rPr>
              <a:t>, </a:t>
            </a:r>
            <a:r>
              <a:rPr lang="fr-FR" sz="2000" i="1" dirty="0" err="1">
                <a:latin typeface="Amasis MT Pro" panose="02040504050005020304" pitchFamily="18" charset="0"/>
              </a:rPr>
              <a:t>Omolola</a:t>
            </a:r>
            <a:r>
              <a:rPr lang="fr-FR" sz="2000" i="1" dirty="0">
                <a:latin typeface="Amasis MT Pro" panose="02040504050005020304" pitchFamily="18" charset="0"/>
              </a:rPr>
              <a:t> </a:t>
            </a:r>
            <a:r>
              <a:rPr lang="fr-FR" sz="2000" i="1" dirty="0" err="1">
                <a:latin typeface="Amasis MT Pro" panose="02040504050005020304" pitchFamily="18" charset="0"/>
              </a:rPr>
              <a:t>Lipede</a:t>
            </a:r>
            <a:r>
              <a:rPr lang="fr-FR" sz="2000" i="1" dirty="0">
                <a:latin typeface="Amasis MT Pro" panose="02040504050005020304" pitchFamily="18" charset="0"/>
              </a:rPr>
              <a:t>, </a:t>
            </a:r>
            <a:r>
              <a:rPr lang="fr-FR" sz="2000" i="1" dirty="0" err="1">
                <a:latin typeface="Amasis MT Pro" panose="02040504050005020304" pitchFamily="18" charset="0"/>
              </a:rPr>
              <a:t>Oluwatoyin</a:t>
            </a:r>
            <a:r>
              <a:rPr lang="fr-FR" sz="2000" i="1" dirty="0">
                <a:latin typeface="Amasis MT Pro" panose="02040504050005020304" pitchFamily="18" charset="0"/>
              </a:rPr>
              <a:t> Adebayo, </a:t>
            </a:r>
            <a:r>
              <a:rPr lang="fr-FR" sz="2000" i="1" dirty="0" err="1">
                <a:latin typeface="Amasis MT Pro" panose="02040504050005020304" pitchFamily="18" charset="0"/>
              </a:rPr>
              <a:t>Andat</a:t>
            </a:r>
            <a:r>
              <a:rPr lang="fr-FR" sz="2000" i="1" dirty="0">
                <a:latin typeface="Amasis MT Pro" panose="02040504050005020304" pitchFamily="18" charset="0"/>
              </a:rPr>
              <a:t> </a:t>
            </a:r>
            <a:r>
              <a:rPr lang="fr-FR" sz="2000" i="1" dirty="0" err="1">
                <a:latin typeface="Amasis MT Pro" panose="02040504050005020304" pitchFamily="18" charset="0"/>
              </a:rPr>
              <a:t>Dasogot</a:t>
            </a:r>
            <a:r>
              <a:rPr lang="fr-FR" sz="2000" i="1" dirty="0">
                <a:latin typeface="Amasis MT Pro" panose="02040504050005020304" pitchFamily="18" charset="0"/>
              </a:rPr>
              <a:t>, Basit </a:t>
            </a:r>
            <a:r>
              <a:rPr lang="fr-FR" sz="2000" i="1" dirty="0" err="1">
                <a:latin typeface="Amasis MT Pro" panose="02040504050005020304" pitchFamily="18" charset="0"/>
              </a:rPr>
              <a:t>Baruwa</a:t>
            </a:r>
            <a:r>
              <a:rPr lang="fr-FR" sz="2000" i="1" dirty="0">
                <a:latin typeface="Amasis MT Pro" panose="02040504050005020304" pitchFamily="18" charset="0"/>
              </a:rPr>
              <a:t>, and </a:t>
            </a:r>
            <a:r>
              <a:rPr lang="fr-FR" sz="2000" i="1" dirty="0" err="1">
                <a:latin typeface="Amasis MT Pro" panose="02040504050005020304" pitchFamily="18" charset="0"/>
              </a:rPr>
              <a:t>Funmilola</a:t>
            </a:r>
            <a:r>
              <a:rPr lang="fr-FR" sz="2000" i="1" dirty="0">
                <a:latin typeface="Amasis MT Pro" panose="02040504050005020304" pitchFamily="18" charset="0"/>
              </a:rPr>
              <a:t> </a:t>
            </a:r>
            <a:r>
              <a:rPr lang="fr-FR" sz="2000" i="1" dirty="0" err="1">
                <a:latin typeface="Amasis MT Pro" panose="02040504050005020304" pitchFamily="18" charset="0"/>
              </a:rPr>
              <a:t>Tade</a:t>
            </a:r>
            <a:br>
              <a:rPr lang="fr-FR" sz="2400" i="1" dirty="0">
                <a:latin typeface="Amasis MT Pro" panose="02040504050005020304" pitchFamily="18" charset="0"/>
              </a:rPr>
            </a:br>
            <a:br>
              <a:rPr lang="fr-FR" sz="2400" i="1" dirty="0">
                <a:latin typeface="Amasis MT Pro" panose="02040504050005020304" pitchFamily="18" charset="0"/>
              </a:rPr>
            </a:br>
            <a:br>
              <a:rPr lang="en-US" sz="2400" dirty="0">
                <a:latin typeface="Amasis MT Pro" panose="02040504050005020304" pitchFamily="18" charset="0"/>
              </a:rPr>
            </a:br>
            <a:br>
              <a:rPr lang="en-NG" sz="2400" dirty="0">
                <a:latin typeface="Amasis MT Pro" panose="02040504050005020304" pitchFamily="18" charset="0"/>
              </a:rPr>
            </a:br>
            <a:r>
              <a:rPr lang="en-GB" sz="2400" dirty="0">
                <a:latin typeface="Amasis MT Pro" panose="02040504050005020304" pitchFamily="18" charset="0"/>
              </a:rPr>
              <a:t> </a:t>
            </a:r>
            <a:endParaRPr lang="en-US" sz="2800" dirty="0">
              <a:latin typeface="Amasis MT Pro" panose="02040504050005020304" pitchFamily="18" charset="0"/>
            </a:endParaRPr>
          </a:p>
        </p:txBody>
      </p:sp>
      <p:sp>
        <p:nvSpPr>
          <p:cNvPr id="3" name="TextBox 2">
            <a:extLst>
              <a:ext uri="{FF2B5EF4-FFF2-40B4-BE49-F238E27FC236}">
                <a16:creationId xmlns:a16="http://schemas.microsoft.com/office/drawing/2014/main" id="{C2D7D6DC-09BA-9692-F6AA-D41B12030C67}"/>
              </a:ext>
            </a:extLst>
          </p:cNvPr>
          <p:cNvSpPr txBox="1"/>
          <p:nvPr/>
        </p:nvSpPr>
        <p:spPr>
          <a:xfrm>
            <a:off x="194873" y="5687892"/>
            <a:ext cx="11767279" cy="1200329"/>
          </a:xfrm>
          <a:prstGeom prst="rect">
            <a:avLst/>
          </a:prstGeom>
          <a:noFill/>
        </p:spPr>
        <p:txBody>
          <a:bodyPr wrap="square">
            <a:spAutoFit/>
          </a:bodyPr>
          <a:lstStyle/>
          <a:p>
            <a:pPr algn="ctr"/>
            <a:r>
              <a:rPr lang="en-GB" sz="2400" b="1" i="1" dirty="0">
                <a:solidFill>
                  <a:srgbClr val="7030A0"/>
                </a:solidFill>
                <a:latin typeface="Amasis MT Pro" panose="02040504050005020304" pitchFamily="18" charset="0"/>
              </a:rPr>
              <a:t>Presented at the 15th Global Meeting of the NTA Network</a:t>
            </a:r>
          </a:p>
          <a:p>
            <a:pPr algn="ctr"/>
            <a:r>
              <a:rPr lang="en-US" sz="2400" b="1" i="1" dirty="0">
                <a:solidFill>
                  <a:srgbClr val="7030A0"/>
                </a:solidFill>
                <a:effectLst/>
                <a:latin typeface="Amasis MT Pro" panose="02040504050005020304" pitchFamily="18" charset="0"/>
              </a:rPr>
              <a:t> </a:t>
            </a:r>
            <a:br>
              <a:rPr lang="en-US" sz="2400" b="1" i="1" dirty="0">
                <a:solidFill>
                  <a:srgbClr val="7030A0"/>
                </a:solidFill>
                <a:effectLst/>
                <a:latin typeface="Amasis MT Pro" panose="02040504050005020304" pitchFamily="18" charset="0"/>
              </a:rPr>
            </a:br>
            <a:r>
              <a:rPr lang="en-US" sz="2400" b="1" i="1" dirty="0">
                <a:solidFill>
                  <a:srgbClr val="7030A0"/>
                </a:solidFill>
                <a:effectLst/>
                <a:latin typeface="Amasis MT Pro" panose="02040504050005020304" pitchFamily="18" charset="0"/>
              </a:rPr>
              <a:t>Thailand, </a:t>
            </a:r>
            <a:r>
              <a:rPr lang="en-US" sz="2400" b="1" i="1" dirty="0">
                <a:solidFill>
                  <a:srgbClr val="7030A0"/>
                </a:solidFill>
                <a:latin typeface="Amasis MT Pro" panose="02040504050005020304" pitchFamily="18" charset="0"/>
              </a:rPr>
              <a:t>11 March 2025</a:t>
            </a:r>
            <a:endParaRPr lang="en-NG" sz="2400" b="1" dirty="0">
              <a:solidFill>
                <a:srgbClr val="7030A0"/>
              </a:solidFill>
            </a:endParaRPr>
          </a:p>
        </p:txBody>
      </p:sp>
    </p:spTree>
    <p:extLst>
      <p:ext uri="{BB962C8B-B14F-4D97-AF65-F5344CB8AC3E}">
        <p14:creationId xmlns:p14="http://schemas.microsoft.com/office/powerpoint/2010/main" val="704899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22" y="171925"/>
            <a:ext cx="11838994" cy="365125"/>
          </a:xfrm>
        </p:spPr>
        <p:txBody>
          <a:bodyPr>
            <a:normAutofit fontScale="90000"/>
          </a:bodyPr>
          <a:lstStyle/>
          <a:p>
            <a:pPr algn="ctr"/>
            <a:r>
              <a:rPr lang="en-GB" sz="3200" b="1" dirty="0"/>
              <a:t>Nigeria’s Population Age Structure by Geopolitical Zone, 2020</a:t>
            </a:r>
            <a:endParaRPr lang="en-GB" b="1" dirty="0">
              <a:solidFill>
                <a:srgbClr val="FF0000"/>
              </a:solidFill>
            </a:endParaRPr>
          </a:p>
        </p:txBody>
      </p:sp>
      <p:sp>
        <p:nvSpPr>
          <p:cNvPr id="4" name="Slide Number Placeholder 3">
            <a:extLst>
              <a:ext uri="{FF2B5EF4-FFF2-40B4-BE49-F238E27FC236}">
                <a16:creationId xmlns:a16="http://schemas.microsoft.com/office/drawing/2014/main" id="{1ED9CC85-2A77-42AD-975A-53FE1BD4D9BA}"/>
              </a:ext>
            </a:extLst>
          </p:cNvPr>
          <p:cNvSpPr>
            <a:spLocks noGrp="1"/>
          </p:cNvSpPr>
          <p:nvPr>
            <p:ph type="sldNum" sz="quarter" idx="12"/>
          </p:nvPr>
        </p:nvSpPr>
        <p:spPr/>
        <p:txBody>
          <a:bodyPr/>
          <a:lstStyle/>
          <a:p>
            <a:fld id="{7FAC2B6D-3672-4992-8835-362C8E4B9417}" type="slidenum">
              <a:rPr lang="en-GB" smtClean="0"/>
              <a:pPr/>
              <a:t>10</a:t>
            </a:fld>
            <a:endParaRPr lang="en-GB" dirty="0"/>
          </a:p>
        </p:txBody>
      </p:sp>
      <p:graphicFrame>
        <p:nvGraphicFramePr>
          <p:cNvPr id="7" name="Chart 6">
            <a:extLst>
              <a:ext uri="{FF2B5EF4-FFF2-40B4-BE49-F238E27FC236}">
                <a16:creationId xmlns:a16="http://schemas.microsoft.com/office/drawing/2014/main" id="{16B9028B-9368-40C7-0654-A1E2E7D71B81}"/>
              </a:ext>
            </a:extLst>
          </p:cNvPr>
          <p:cNvGraphicFramePr>
            <a:graphicFrameLocks/>
          </p:cNvGraphicFramePr>
          <p:nvPr/>
        </p:nvGraphicFramePr>
        <p:xfrm>
          <a:off x="393289" y="609600"/>
          <a:ext cx="11318651" cy="59386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22855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513" y="307315"/>
            <a:ext cx="10785138" cy="581235"/>
          </a:xfrm>
        </p:spPr>
        <p:txBody>
          <a:bodyPr>
            <a:noAutofit/>
          </a:bodyPr>
          <a:lstStyle/>
          <a:p>
            <a:pPr algn="ctr"/>
            <a:r>
              <a:rPr lang="en-GB" sz="2800" b="1" dirty="0"/>
              <a:t>SOUTHWEST Population Age Structure, 2020</a:t>
            </a:r>
          </a:p>
        </p:txBody>
      </p:sp>
      <p:graphicFrame>
        <p:nvGraphicFramePr>
          <p:cNvPr id="4" name="Chart 3">
            <a:extLst>
              <a:ext uri="{FF2B5EF4-FFF2-40B4-BE49-F238E27FC236}">
                <a16:creationId xmlns:a16="http://schemas.microsoft.com/office/drawing/2014/main" id="{3DA86B6B-DE53-4F38-92F9-44C71A412822}"/>
              </a:ext>
            </a:extLst>
          </p:cNvPr>
          <p:cNvGraphicFramePr>
            <a:graphicFrameLocks/>
          </p:cNvGraphicFramePr>
          <p:nvPr/>
        </p:nvGraphicFramePr>
        <p:xfrm>
          <a:off x="214009" y="963039"/>
          <a:ext cx="11848289" cy="57490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5352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B705B895-8830-4D00-8E07-CDB0EAA1A501}"/>
              </a:ext>
            </a:extLst>
          </p:cNvPr>
          <p:cNvSpPr>
            <a:spLocks noGrp="1"/>
          </p:cNvSpPr>
          <p:nvPr>
            <p:ph type="sldNum" sz="quarter" idx="12"/>
          </p:nvPr>
        </p:nvSpPr>
        <p:spPr/>
        <p:txBody>
          <a:bodyPr/>
          <a:lstStyle/>
          <a:p>
            <a:fld id="{7FAC2B6D-3672-4992-8835-362C8E4B9417}" type="slidenum">
              <a:rPr lang="en-GB" smtClean="0"/>
              <a:pPr/>
              <a:t>12</a:t>
            </a:fld>
            <a:endParaRPr lang="en-GB" dirty="0"/>
          </a:p>
        </p:txBody>
      </p:sp>
      <p:graphicFrame>
        <p:nvGraphicFramePr>
          <p:cNvPr id="7" name="Chart 6">
            <a:extLst>
              <a:ext uri="{FF2B5EF4-FFF2-40B4-BE49-F238E27FC236}">
                <a16:creationId xmlns:a16="http://schemas.microsoft.com/office/drawing/2014/main" id="{735F9B9F-5781-498F-882F-CC084E11FDE8}"/>
              </a:ext>
            </a:extLst>
          </p:cNvPr>
          <p:cNvGraphicFramePr>
            <a:graphicFrameLocks/>
          </p:cNvGraphicFramePr>
          <p:nvPr/>
        </p:nvGraphicFramePr>
        <p:xfrm>
          <a:off x="221396" y="569626"/>
          <a:ext cx="11635824" cy="599606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0CFB67AF-D885-49A6-8B0A-03C9D2F9D0EE}"/>
              </a:ext>
            </a:extLst>
          </p:cNvPr>
          <p:cNvSpPr txBox="1"/>
          <p:nvPr/>
        </p:nvSpPr>
        <p:spPr>
          <a:xfrm>
            <a:off x="5807968" y="6381328"/>
            <a:ext cx="3384376" cy="369332"/>
          </a:xfrm>
          <a:prstGeom prst="rect">
            <a:avLst/>
          </a:prstGeom>
          <a:solidFill>
            <a:schemeClr val="accent4">
              <a:lumMod val="20000"/>
              <a:lumOff val="80000"/>
            </a:schemeClr>
          </a:solidFill>
        </p:spPr>
        <p:txBody>
          <a:bodyPr wrap="square" rtlCol="0">
            <a:spAutoFit/>
          </a:bodyPr>
          <a:lstStyle/>
          <a:p>
            <a:r>
              <a:rPr lang="en-US" b="1" dirty="0"/>
              <a:t>Source: MICS Report 2021</a:t>
            </a:r>
          </a:p>
        </p:txBody>
      </p:sp>
      <p:sp>
        <p:nvSpPr>
          <p:cNvPr id="2" name="TextBox 1">
            <a:extLst>
              <a:ext uri="{FF2B5EF4-FFF2-40B4-BE49-F238E27FC236}">
                <a16:creationId xmlns:a16="http://schemas.microsoft.com/office/drawing/2014/main" id="{896E6696-DDAA-6029-8040-E1DE9FA6C98B}"/>
              </a:ext>
            </a:extLst>
          </p:cNvPr>
          <p:cNvSpPr txBox="1"/>
          <p:nvPr/>
        </p:nvSpPr>
        <p:spPr>
          <a:xfrm>
            <a:off x="651912" y="702012"/>
            <a:ext cx="3695235" cy="1323439"/>
          </a:xfrm>
          <a:prstGeom prst="rect">
            <a:avLst/>
          </a:prstGeom>
          <a:solidFill>
            <a:schemeClr val="accent1">
              <a:lumMod val="40000"/>
              <a:lumOff val="60000"/>
            </a:schemeClr>
          </a:solidFill>
        </p:spPr>
        <p:txBody>
          <a:bodyPr wrap="square" rtlCol="0">
            <a:spAutoFit/>
          </a:bodyPr>
          <a:lstStyle/>
          <a:p>
            <a:pPr marL="285750" indent="-285750">
              <a:buFont typeface="Arial" panose="020B0604020202020204" pitchFamily="34" charset="0"/>
              <a:buChar char="•"/>
            </a:pPr>
            <a:r>
              <a:rPr lang="en-GB" sz="1600" dirty="0">
                <a:latin typeface="Calibri" panose="020F0502020204030204" pitchFamily="34" charset="0"/>
              </a:rPr>
              <a:t>While an average woman in Lagos State will have 3 children during her productive years, </a:t>
            </a:r>
          </a:p>
          <a:p>
            <a:pPr marL="285750" indent="-285750">
              <a:buFont typeface="Arial" panose="020B0604020202020204" pitchFamily="34" charset="0"/>
              <a:buChar char="•"/>
            </a:pPr>
            <a:r>
              <a:rPr lang="en-GB" sz="1600" dirty="0">
                <a:latin typeface="Calibri" panose="020F0502020204030204" pitchFamily="34" charset="0"/>
              </a:rPr>
              <a:t>An average woman from Anambra and Jigawa States will have 3 and 8. </a:t>
            </a:r>
          </a:p>
        </p:txBody>
      </p:sp>
      <p:sp>
        <p:nvSpPr>
          <p:cNvPr id="4" name="Title 3">
            <a:extLst>
              <a:ext uri="{FF2B5EF4-FFF2-40B4-BE49-F238E27FC236}">
                <a16:creationId xmlns:a16="http://schemas.microsoft.com/office/drawing/2014/main" id="{3F9DC4CF-A2E3-5144-2F91-9A188EF118F3}"/>
              </a:ext>
            </a:extLst>
          </p:cNvPr>
          <p:cNvSpPr>
            <a:spLocks noGrp="1"/>
          </p:cNvSpPr>
          <p:nvPr>
            <p:ph type="title"/>
          </p:nvPr>
        </p:nvSpPr>
        <p:spPr>
          <a:xfrm>
            <a:off x="7226754" y="107340"/>
            <a:ext cx="5799698" cy="634709"/>
          </a:xfrm>
        </p:spPr>
        <p:txBody>
          <a:bodyPr>
            <a:noAutofit/>
          </a:bodyPr>
          <a:lstStyle/>
          <a:p>
            <a:r>
              <a:rPr lang="en-GB" sz="2400" b="1" i="0" baseline="0" dirty="0">
                <a:solidFill>
                  <a:schemeClr val="tx1"/>
                </a:solidFill>
                <a:effectLst/>
              </a:rPr>
              <a:t>Total fertility rate in Nigeria by States, 2021</a:t>
            </a:r>
            <a:endParaRPr lang="en-GB" sz="2400" b="1" dirty="0"/>
          </a:p>
        </p:txBody>
      </p:sp>
      <p:sp>
        <p:nvSpPr>
          <p:cNvPr id="3" name="Title 1">
            <a:extLst>
              <a:ext uri="{FF2B5EF4-FFF2-40B4-BE49-F238E27FC236}">
                <a16:creationId xmlns:a16="http://schemas.microsoft.com/office/drawing/2014/main" id="{4BE377EF-F079-D5F7-FA9C-B5EB1C52F20A}"/>
              </a:ext>
            </a:extLst>
          </p:cNvPr>
          <p:cNvSpPr txBox="1">
            <a:spLocks/>
          </p:cNvSpPr>
          <p:nvPr/>
        </p:nvSpPr>
        <p:spPr>
          <a:xfrm>
            <a:off x="221396" y="0"/>
            <a:ext cx="6810708" cy="692696"/>
          </a:xfrm>
          <a:prstGeom prst="rect">
            <a:avLst/>
          </a:prstGeom>
          <a:solidFill>
            <a:schemeClr val="accent2">
              <a:lumMod val="20000"/>
              <a:lumOff val="80000"/>
            </a:schemeClr>
          </a:solidFill>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b="1" dirty="0">
                <a:solidFill>
                  <a:schemeClr val="accent1">
                    <a:lumMod val="50000"/>
                  </a:schemeClr>
                </a:solidFill>
              </a:rPr>
              <a:t>Nigeria is highly heterogenous…</a:t>
            </a:r>
          </a:p>
        </p:txBody>
      </p:sp>
    </p:spTree>
    <p:extLst>
      <p:ext uri="{BB962C8B-B14F-4D97-AF65-F5344CB8AC3E}">
        <p14:creationId xmlns:p14="http://schemas.microsoft.com/office/powerpoint/2010/main" val="56572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A68EF-1AD9-7A89-864E-3D7E57D5F250}"/>
            </a:ext>
          </a:extLst>
        </p:cNvPr>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746CFDE2-B7DA-4762-23C8-A5667B43F01D}"/>
              </a:ext>
            </a:extLst>
          </p:cNvPr>
          <p:cNvGraphicFramePr>
            <a:graphicFrameLocks/>
          </p:cNvGraphicFramePr>
          <p:nvPr/>
        </p:nvGraphicFramePr>
        <p:xfrm>
          <a:off x="0" y="1004094"/>
          <a:ext cx="3835399" cy="27050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2AC3C1C7-DB89-3DCD-5260-0B8E6B3D47C7}"/>
              </a:ext>
            </a:extLst>
          </p:cNvPr>
          <p:cNvGraphicFramePr>
            <a:graphicFrameLocks/>
          </p:cNvGraphicFramePr>
          <p:nvPr/>
        </p:nvGraphicFramePr>
        <p:xfrm>
          <a:off x="1" y="4152901"/>
          <a:ext cx="4102100" cy="27050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381C9A89-ED7F-46EB-85E0-D5982DBD20EA}"/>
              </a:ext>
            </a:extLst>
          </p:cNvPr>
          <p:cNvGraphicFramePr>
            <a:graphicFrameLocks/>
          </p:cNvGraphicFramePr>
          <p:nvPr/>
        </p:nvGraphicFramePr>
        <p:xfrm>
          <a:off x="7823869" y="1004093"/>
          <a:ext cx="4254502" cy="27050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D52627AA-ED7B-4355-AEEF-00CC56345E09}"/>
              </a:ext>
            </a:extLst>
          </p:cNvPr>
          <p:cNvGraphicFramePr>
            <a:graphicFrameLocks/>
          </p:cNvGraphicFramePr>
          <p:nvPr/>
        </p:nvGraphicFramePr>
        <p:xfrm>
          <a:off x="4326618" y="4152900"/>
          <a:ext cx="4102100" cy="27050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a:extLst>
              <a:ext uri="{FF2B5EF4-FFF2-40B4-BE49-F238E27FC236}">
                <a16:creationId xmlns:a16="http://schemas.microsoft.com/office/drawing/2014/main" id="{914F3274-0812-4C62-B5F8-61C8851096D4}"/>
              </a:ext>
            </a:extLst>
          </p:cNvPr>
          <p:cNvGraphicFramePr>
            <a:graphicFrameLocks/>
          </p:cNvGraphicFramePr>
          <p:nvPr>
            <p:extLst>
              <p:ext uri="{D42A27DB-BD31-4B8C-83A1-F6EECF244321}">
                <p14:modId xmlns:p14="http://schemas.microsoft.com/office/powerpoint/2010/main" val="2571357618"/>
              </p:ext>
            </p:extLst>
          </p:nvPr>
        </p:nvGraphicFramePr>
        <p:xfrm>
          <a:off x="8653235" y="4152900"/>
          <a:ext cx="3538764" cy="2705099"/>
        </p:xfrm>
        <a:graphic>
          <a:graphicData uri="http://schemas.openxmlformats.org/drawingml/2006/chart">
            <c:chart xmlns:c="http://schemas.openxmlformats.org/drawingml/2006/chart" xmlns:r="http://schemas.openxmlformats.org/officeDocument/2006/relationships" r:id="rId6"/>
          </a:graphicData>
        </a:graphic>
      </p:graphicFrame>
      <p:sp>
        <p:nvSpPr>
          <p:cNvPr id="13" name="Title 1">
            <a:extLst>
              <a:ext uri="{FF2B5EF4-FFF2-40B4-BE49-F238E27FC236}">
                <a16:creationId xmlns:a16="http://schemas.microsoft.com/office/drawing/2014/main" id="{6EB9AD42-21F0-EB25-1777-BCCF1D616D63}"/>
              </a:ext>
            </a:extLst>
          </p:cNvPr>
          <p:cNvSpPr>
            <a:spLocks noGrp="1"/>
          </p:cNvSpPr>
          <p:nvPr>
            <p:ph type="title"/>
          </p:nvPr>
        </p:nvSpPr>
        <p:spPr>
          <a:xfrm>
            <a:off x="989013" y="134910"/>
            <a:ext cx="10868207" cy="620713"/>
          </a:xfrm>
        </p:spPr>
        <p:txBody>
          <a:bodyPr>
            <a:normAutofit fontScale="90000"/>
          </a:bodyPr>
          <a:lstStyle/>
          <a:p>
            <a:r>
              <a:rPr lang="en-GB" b="1" dirty="0"/>
              <a:t>Population Pyramid by Geopolitical zones, 2022</a:t>
            </a:r>
            <a:endParaRPr lang="en-NG" b="1" dirty="0"/>
          </a:p>
        </p:txBody>
      </p:sp>
      <p:graphicFrame>
        <p:nvGraphicFramePr>
          <p:cNvPr id="2" name="Chart 1">
            <a:extLst>
              <a:ext uri="{FF2B5EF4-FFF2-40B4-BE49-F238E27FC236}">
                <a16:creationId xmlns:a16="http://schemas.microsoft.com/office/drawing/2014/main" id="{4A02578A-87F6-438C-8AE6-8EA85ED26016}"/>
              </a:ext>
            </a:extLst>
          </p:cNvPr>
          <p:cNvGraphicFramePr>
            <a:graphicFrameLocks/>
          </p:cNvGraphicFramePr>
          <p:nvPr/>
        </p:nvGraphicFramePr>
        <p:xfrm>
          <a:off x="3964811" y="1064421"/>
          <a:ext cx="3671232" cy="264477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153223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F4A234-29BA-4B70-BFC0-64FBB64F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34A56BF9-A5D2-463C-0FEA-6BF678395BDB}"/>
              </a:ext>
            </a:extLst>
          </p:cNvPr>
          <p:cNvSpPr txBox="1">
            <a:spLocks/>
          </p:cNvSpPr>
          <p:nvPr/>
        </p:nvSpPr>
        <p:spPr>
          <a:xfrm>
            <a:off x="876300" y="1371599"/>
            <a:ext cx="3333611" cy="34100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ctr">
              <a:spcAft>
                <a:spcPts val="600"/>
              </a:spcAft>
            </a:pPr>
            <a:r>
              <a:rPr lang="en-US" sz="3100" kern="1200">
                <a:solidFill>
                  <a:schemeClr val="tx2"/>
                </a:solidFill>
                <a:latin typeface="+mj-lt"/>
                <a:ea typeface="+mj-ea"/>
                <a:cs typeface="+mj-cs"/>
              </a:rPr>
              <a:t>The nature of Dependency (or in another sense), Support Ratio and the </a:t>
            </a:r>
            <a:r>
              <a:rPr lang="en-US" sz="3100" b="1" kern="1200">
                <a:solidFill>
                  <a:schemeClr val="tx2"/>
                </a:solidFill>
                <a:latin typeface="+mj-lt"/>
                <a:ea typeface="+mj-ea"/>
                <a:cs typeface="+mj-cs"/>
              </a:rPr>
              <a:t>Demographic</a:t>
            </a:r>
            <a:r>
              <a:rPr lang="en-US" sz="3100" kern="1200">
                <a:solidFill>
                  <a:schemeClr val="tx2"/>
                </a:solidFill>
                <a:latin typeface="+mj-lt"/>
                <a:ea typeface="+mj-ea"/>
                <a:cs typeface="+mj-cs"/>
              </a:rPr>
              <a:t> Dividend</a:t>
            </a:r>
          </a:p>
        </p:txBody>
      </p:sp>
      <p:sp>
        <p:nvSpPr>
          <p:cNvPr id="11" name="Rectangle 10">
            <a:extLst>
              <a:ext uri="{FF2B5EF4-FFF2-40B4-BE49-F238E27FC236}">
                <a16:creationId xmlns:a16="http://schemas.microsoft.com/office/drawing/2014/main" id="{97492946-B39C-4250-B4C8-D82A25043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84896" y="0"/>
            <a:ext cx="6640807" cy="59889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920573" y="284813"/>
            <a:ext cx="6405129" cy="5698403"/>
          </a:xfrm>
        </p:spPr>
        <p:txBody>
          <a:bodyPr vert="horz" lIns="91440" tIns="45720" rIns="91440" bIns="45720" rtlCol="0" anchor="ctr">
            <a:normAutofit fontScale="92500" lnSpcReduction="10000"/>
          </a:bodyPr>
          <a:lstStyle/>
          <a:p>
            <a:pPr>
              <a:lnSpc>
                <a:spcPct val="140000"/>
              </a:lnSpc>
              <a:spcBef>
                <a:spcPts val="0"/>
              </a:spcBef>
              <a:spcAft>
                <a:spcPts val="600"/>
              </a:spcAft>
            </a:pPr>
            <a:r>
              <a:rPr lang="en-US" sz="2400" b="1" dirty="0"/>
              <a:t>Heterogeneity By Dependency Ratio</a:t>
            </a:r>
          </a:p>
          <a:p>
            <a:pPr lvl="1">
              <a:lnSpc>
                <a:spcPct val="140000"/>
              </a:lnSpc>
              <a:spcBef>
                <a:spcPts val="0"/>
              </a:spcBef>
              <a:spcAft>
                <a:spcPts val="600"/>
              </a:spcAft>
            </a:pPr>
            <a:r>
              <a:rPr lang="en-US" sz="2400" dirty="0"/>
              <a:t>In </a:t>
            </a:r>
            <a:r>
              <a:rPr lang="en-US" sz="2400" b="1" dirty="0"/>
              <a:t>Nigeria</a:t>
            </a:r>
            <a:r>
              <a:rPr lang="en-US" sz="2400" dirty="0"/>
              <a:t>, every 100 working age adults are supporting </a:t>
            </a:r>
            <a:r>
              <a:rPr lang="en-US" sz="2400" b="1" dirty="0"/>
              <a:t>additional 98 dependents</a:t>
            </a:r>
          </a:p>
          <a:p>
            <a:pPr lvl="1">
              <a:lnSpc>
                <a:spcPct val="140000"/>
              </a:lnSpc>
              <a:spcBef>
                <a:spcPts val="0"/>
              </a:spcBef>
              <a:spcAft>
                <a:spcPts val="600"/>
              </a:spcAft>
            </a:pPr>
            <a:r>
              <a:rPr lang="en-US" sz="2400" dirty="0"/>
              <a:t>In </a:t>
            </a:r>
            <a:r>
              <a:rPr lang="en-US" sz="2400" b="1" dirty="0"/>
              <a:t>Lagos state </a:t>
            </a:r>
            <a:r>
              <a:rPr lang="en-US" sz="2400" dirty="0"/>
              <a:t>every 100 working age adults are supporting </a:t>
            </a:r>
            <a:r>
              <a:rPr lang="en-US" sz="2400" b="1" dirty="0"/>
              <a:t>additional 68 dependents</a:t>
            </a:r>
          </a:p>
          <a:p>
            <a:pPr lvl="1">
              <a:lnSpc>
                <a:spcPct val="140000"/>
              </a:lnSpc>
              <a:spcBef>
                <a:spcPts val="0"/>
              </a:spcBef>
              <a:spcAft>
                <a:spcPts val="600"/>
              </a:spcAft>
            </a:pPr>
            <a:r>
              <a:rPr lang="en-US" sz="2400" dirty="0"/>
              <a:t>In </a:t>
            </a:r>
            <a:r>
              <a:rPr lang="en-US" sz="2400" b="1" dirty="0"/>
              <a:t>Ondo state </a:t>
            </a:r>
            <a:r>
              <a:rPr lang="en-US" sz="2400" dirty="0"/>
              <a:t>every 100 working age adults are supporting </a:t>
            </a:r>
            <a:r>
              <a:rPr lang="en-US" sz="2400" b="1" dirty="0"/>
              <a:t>additional 78 dependents</a:t>
            </a:r>
          </a:p>
          <a:p>
            <a:pPr lvl="1">
              <a:lnSpc>
                <a:spcPct val="140000"/>
              </a:lnSpc>
              <a:spcBef>
                <a:spcPts val="0"/>
              </a:spcBef>
              <a:spcAft>
                <a:spcPts val="600"/>
              </a:spcAft>
            </a:pPr>
            <a:r>
              <a:rPr lang="en-US" sz="2400" dirty="0"/>
              <a:t>In </a:t>
            </a:r>
            <a:r>
              <a:rPr lang="en-US" sz="2400" b="1" dirty="0"/>
              <a:t>Kaduna state </a:t>
            </a:r>
            <a:r>
              <a:rPr lang="en-US" sz="2400" dirty="0"/>
              <a:t>every 100 working age adults are supporting </a:t>
            </a:r>
            <a:r>
              <a:rPr lang="en-US" sz="2400" b="1" dirty="0"/>
              <a:t>additional 101 dependents</a:t>
            </a:r>
          </a:p>
          <a:p>
            <a:pPr lvl="1">
              <a:lnSpc>
                <a:spcPct val="140000"/>
              </a:lnSpc>
              <a:spcBef>
                <a:spcPts val="0"/>
              </a:spcBef>
              <a:spcAft>
                <a:spcPts val="600"/>
              </a:spcAft>
            </a:pPr>
            <a:r>
              <a:rPr lang="en-US" sz="2400" dirty="0"/>
              <a:t>In </a:t>
            </a:r>
            <a:r>
              <a:rPr lang="en-US" sz="2400" b="1" dirty="0"/>
              <a:t>Sokoto state </a:t>
            </a:r>
            <a:r>
              <a:rPr lang="en-US" sz="2400" dirty="0"/>
              <a:t>every 100 working age adults are supporting </a:t>
            </a:r>
            <a:r>
              <a:rPr lang="en-US" sz="2400" b="1" dirty="0"/>
              <a:t>additional 109 dependents</a:t>
            </a:r>
          </a:p>
          <a:p>
            <a:pPr lvl="1">
              <a:lnSpc>
                <a:spcPct val="140000"/>
              </a:lnSpc>
              <a:spcBef>
                <a:spcPts val="0"/>
              </a:spcBef>
              <a:spcAft>
                <a:spcPts val="600"/>
              </a:spcAft>
            </a:pPr>
            <a:endParaRPr lang="en-US" sz="2400" b="1" dirty="0"/>
          </a:p>
        </p:txBody>
      </p:sp>
      <p:sp>
        <p:nvSpPr>
          <p:cNvPr id="13" name="Freeform 142">
            <a:extLst>
              <a:ext uri="{FF2B5EF4-FFF2-40B4-BE49-F238E27FC236}">
                <a16:creationId xmlns:a16="http://schemas.microsoft.com/office/drawing/2014/main" id="{B30D69F3-F5DC-4D65-B4AF-733FF6D50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68174" y="6609757"/>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5" name="Group 14">
            <a:extLst>
              <a:ext uri="{FF2B5EF4-FFF2-40B4-BE49-F238E27FC236}">
                <a16:creationId xmlns:a16="http://schemas.microsoft.com/office/drawing/2014/main" id="{FDEC2BF8-6140-4DEA-8D04-010C6305BF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682" y="5502854"/>
            <a:ext cx="12048558" cy="1050358"/>
            <a:chOff x="19682" y="5502854"/>
            <a:chExt cx="12048558" cy="1050358"/>
          </a:xfrm>
        </p:grpSpPr>
        <p:sp>
          <p:nvSpPr>
            <p:cNvPr id="16" name="Freeform 6">
              <a:extLst>
                <a:ext uri="{FF2B5EF4-FFF2-40B4-BE49-F238E27FC236}">
                  <a16:creationId xmlns:a16="http://schemas.microsoft.com/office/drawing/2014/main" id="{26951B5F-AC36-48AF-A319-55FE784252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327394" y="635532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55">
              <a:extLst>
                <a:ext uri="{FF2B5EF4-FFF2-40B4-BE49-F238E27FC236}">
                  <a16:creationId xmlns:a16="http://schemas.microsoft.com/office/drawing/2014/main" id="{F49E610F-6598-471F-91DF-D5851F14A1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911390" y="553265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57">
              <a:extLst>
                <a:ext uri="{FF2B5EF4-FFF2-40B4-BE49-F238E27FC236}">
                  <a16:creationId xmlns:a16="http://schemas.microsoft.com/office/drawing/2014/main" id="{74DE0CDB-BB1F-4A69-A0A2-9C32D0B6AC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684530" y="5529394"/>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60">
              <a:extLst>
                <a:ext uri="{FF2B5EF4-FFF2-40B4-BE49-F238E27FC236}">
                  <a16:creationId xmlns:a16="http://schemas.microsoft.com/office/drawing/2014/main" id="{05BE2C0F-8AF8-4EB8-9EE8-0F65327A51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435517" y="552198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2">
              <a:extLst>
                <a:ext uri="{FF2B5EF4-FFF2-40B4-BE49-F238E27FC236}">
                  <a16:creationId xmlns:a16="http://schemas.microsoft.com/office/drawing/2014/main" id="{2A5CD3F7-632C-4582-87F6-584F870E03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395640" y="5789705"/>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3">
              <a:extLst>
                <a:ext uri="{FF2B5EF4-FFF2-40B4-BE49-F238E27FC236}">
                  <a16:creationId xmlns:a16="http://schemas.microsoft.com/office/drawing/2014/main" id="{51D68BBB-9910-4A2E-8881-4760A930C0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665033" y="5771753"/>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9">
              <a:extLst>
                <a:ext uri="{FF2B5EF4-FFF2-40B4-BE49-F238E27FC236}">
                  <a16:creationId xmlns:a16="http://schemas.microsoft.com/office/drawing/2014/main" id="{7EC690E3-A4DE-4B8A-A186-0F3B49BC21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907845" y="5826426"/>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05">
              <a:extLst>
                <a:ext uri="{FF2B5EF4-FFF2-40B4-BE49-F238E27FC236}">
                  <a16:creationId xmlns:a16="http://schemas.microsoft.com/office/drawing/2014/main" id="{1BB18CCD-20C3-4BE5-A6BA-9339E8AB94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376143" y="6032065"/>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7">
              <a:extLst>
                <a:ext uri="{FF2B5EF4-FFF2-40B4-BE49-F238E27FC236}">
                  <a16:creationId xmlns:a16="http://schemas.microsoft.com/office/drawing/2014/main" id="{BED0B41F-67D3-4AD8-9A8A-DA5DD871AB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088139" y="6055729"/>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09">
              <a:extLst>
                <a:ext uri="{FF2B5EF4-FFF2-40B4-BE49-F238E27FC236}">
                  <a16:creationId xmlns:a16="http://schemas.microsoft.com/office/drawing/2014/main" id="{BC7AB75D-8130-4CC6-96B3-BAD26C3747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655287" y="6058995"/>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11">
              <a:extLst>
                <a:ext uri="{FF2B5EF4-FFF2-40B4-BE49-F238E27FC236}">
                  <a16:creationId xmlns:a16="http://schemas.microsoft.com/office/drawing/2014/main" id="{A4118456-1C3E-447C-81DD-1F013BF5E3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937087" y="6071235"/>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32">
              <a:extLst>
                <a:ext uri="{FF2B5EF4-FFF2-40B4-BE49-F238E27FC236}">
                  <a16:creationId xmlns:a16="http://schemas.microsoft.com/office/drawing/2014/main" id="{9C6D6B04-EC5A-4149-A53B-C73E976931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522245" y="634860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34">
              <a:extLst>
                <a:ext uri="{FF2B5EF4-FFF2-40B4-BE49-F238E27FC236}">
                  <a16:creationId xmlns:a16="http://schemas.microsoft.com/office/drawing/2014/main" id="{813095FE-556E-4A61-9BF3-732D492805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284869" y="6310329"/>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41">
              <a:extLst>
                <a:ext uri="{FF2B5EF4-FFF2-40B4-BE49-F238E27FC236}">
                  <a16:creationId xmlns:a16="http://schemas.microsoft.com/office/drawing/2014/main" id="{21793E62-B549-4243-B8FA-B143D6B4AE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853621" y="6338596"/>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91">
              <a:extLst>
                <a:ext uri="{FF2B5EF4-FFF2-40B4-BE49-F238E27FC236}">
                  <a16:creationId xmlns:a16="http://schemas.microsoft.com/office/drawing/2014/main" id="{43ADD9DB-48ED-4A8C-9A75-0E93AB479C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610793" y="6070034"/>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92">
              <a:extLst>
                <a:ext uri="{FF2B5EF4-FFF2-40B4-BE49-F238E27FC236}">
                  <a16:creationId xmlns:a16="http://schemas.microsoft.com/office/drawing/2014/main" id="{E7C72DF4-E774-4605-971D-0840BD069C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932685" y="606930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93">
              <a:extLst>
                <a:ext uri="{FF2B5EF4-FFF2-40B4-BE49-F238E27FC236}">
                  <a16:creationId xmlns:a16="http://schemas.microsoft.com/office/drawing/2014/main" id="{23BFA407-416B-4086-A635-1FB860F0EB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086396" y="6078286"/>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94">
              <a:extLst>
                <a:ext uri="{FF2B5EF4-FFF2-40B4-BE49-F238E27FC236}">
                  <a16:creationId xmlns:a16="http://schemas.microsoft.com/office/drawing/2014/main" id="{7C8F4B70-75FD-4457-A219-00E8F9862E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987068" y="6106031"/>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95">
              <a:extLst>
                <a:ext uri="{FF2B5EF4-FFF2-40B4-BE49-F238E27FC236}">
                  <a16:creationId xmlns:a16="http://schemas.microsoft.com/office/drawing/2014/main" id="{8B19E2D0-7290-4EC0-AB6B-7F7AD87BDE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319459" y="610847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96">
              <a:extLst>
                <a:ext uri="{FF2B5EF4-FFF2-40B4-BE49-F238E27FC236}">
                  <a16:creationId xmlns:a16="http://schemas.microsoft.com/office/drawing/2014/main" id="{A19B4676-7AC8-4F42-A34D-1A39433EE8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771808" y="6115007"/>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97">
              <a:extLst>
                <a:ext uri="{FF2B5EF4-FFF2-40B4-BE49-F238E27FC236}">
                  <a16:creationId xmlns:a16="http://schemas.microsoft.com/office/drawing/2014/main" id="{8B7FE908-80E4-483B-A777-C7B4EC4787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534717" y="6117455"/>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98">
              <a:extLst>
                <a:ext uri="{FF2B5EF4-FFF2-40B4-BE49-F238E27FC236}">
                  <a16:creationId xmlns:a16="http://schemas.microsoft.com/office/drawing/2014/main" id="{2681A8C9-F444-4E8C-B844-9F7949428C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095661" y="6117455"/>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99">
              <a:extLst>
                <a:ext uri="{FF2B5EF4-FFF2-40B4-BE49-F238E27FC236}">
                  <a16:creationId xmlns:a16="http://schemas.microsoft.com/office/drawing/2014/main" id="{D20ADAA4-D2A2-4685-98BF-248A08AE1C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830696" y="6117453"/>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0">
              <a:extLst>
                <a:ext uri="{FF2B5EF4-FFF2-40B4-BE49-F238E27FC236}">
                  <a16:creationId xmlns:a16="http://schemas.microsoft.com/office/drawing/2014/main" id="{341DD6EA-CF88-4A3C-BAEE-5010427636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469623" y="6117454"/>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01">
              <a:extLst>
                <a:ext uri="{FF2B5EF4-FFF2-40B4-BE49-F238E27FC236}">
                  <a16:creationId xmlns:a16="http://schemas.microsoft.com/office/drawing/2014/main" id="{3D241D69-1838-4786-A9A3-E92867ABFB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262664" y="6123984"/>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02">
              <a:extLst>
                <a:ext uri="{FF2B5EF4-FFF2-40B4-BE49-F238E27FC236}">
                  <a16:creationId xmlns:a16="http://schemas.microsoft.com/office/drawing/2014/main" id="{7A7396BB-7045-4151-AACC-8B8AF1ABD9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701721" y="612724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03">
              <a:extLst>
                <a:ext uri="{FF2B5EF4-FFF2-40B4-BE49-F238E27FC236}">
                  <a16:creationId xmlns:a16="http://schemas.microsoft.com/office/drawing/2014/main" id="{83B1DF51-D55B-4AE2-A489-6922F6959B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419919" y="613295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4">
              <a:extLst>
                <a:ext uri="{FF2B5EF4-FFF2-40B4-BE49-F238E27FC236}">
                  <a16:creationId xmlns:a16="http://schemas.microsoft.com/office/drawing/2014/main" id="{E41D6AEB-5E2A-4A68-9632-4AE137F1FD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004466" y="6132959"/>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13">
              <a:extLst>
                <a:ext uri="{FF2B5EF4-FFF2-40B4-BE49-F238E27FC236}">
                  <a16:creationId xmlns:a16="http://schemas.microsoft.com/office/drawing/2014/main" id="{BA517482-AC50-4901-A826-FBA4B1FCBA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613586" y="6178656"/>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14">
              <a:extLst>
                <a:ext uri="{FF2B5EF4-FFF2-40B4-BE49-F238E27FC236}">
                  <a16:creationId xmlns:a16="http://schemas.microsoft.com/office/drawing/2014/main" id="{2A95EDEC-E641-4466-9ADD-86C263F3B4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850675" y="6178656"/>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15">
              <a:extLst>
                <a:ext uri="{FF2B5EF4-FFF2-40B4-BE49-F238E27FC236}">
                  <a16:creationId xmlns:a16="http://schemas.microsoft.com/office/drawing/2014/main" id="{330903BB-74EF-422B-A451-76F6988AC9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187821" y="6184369"/>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17">
              <a:extLst>
                <a:ext uri="{FF2B5EF4-FFF2-40B4-BE49-F238E27FC236}">
                  <a16:creationId xmlns:a16="http://schemas.microsoft.com/office/drawing/2014/main" id="{24CE6A5E-8D30-4EA3-BC99-FFDDD534E0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491700" y="619661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18">
              <a:extLst>
                <a:ext uri="{FF2B5EF4-FFF2-40B4-BE49-F238E27FC236}">
                  <a16:creationId xmlns:a16="http://schemas.microsoft.com/office/drawing/2014/main" id="{9DA5CEEA-CCF3-470C-9F26-89B2E06916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6806692" y="619987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19">
              <a:extLst>
                <a:ext uri="{FF2B5EF4-FFF2-40B4-BE49-F238E27FC236}">
                  <a16:creationId xmlns:a16="http://schemas.microsoft.com/office/drawing/2014/main" id="{99C33A0E-8550-4F20-BDDC-C85558B2E4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049502" y="6187634"/>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0" name="Freeform 120">
              <a:extLst>
                <a:ext uri="{FF2B5EF4-FFF2-40B4-BE49-F238E27FC236}">
                  <a16:creationId xmlns:a16="http://schemas.microsoft.com/office/drawing/2014/main" id="{08AB78FF-9221-4AC7-B053-CBFD5EC5E8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521908" y="6365526"/>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21">
              <a:extLst>
                <a:ext uri="{FF2B5EF4-FFF2-40B4-BE49-F238E27FC236}">
                  <a16:creationId xmlns:a16="http://schemas.microsoft.com/office/drawing/2014/main" id="{D78AC1AB-3499-4D82-9A7A-D2991E6CD7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835821" y="6357642"/>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25">
              <a:extLst>
                <a:ext uri="{FF2B5EF4-FFF2-40B4-BE49-F238E27FC236}">
                  <a16:creationId xmlns:a16="http://schemas.microsoft.com/office/drawing/2014/main" id="{59E3CCFE-3C59-4B4D-A526-1DF92E8894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926858" y="6375726"/>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26">
              <a:extLst>
                <a:ext uri="{FF2B5EF4-FFF2-40B4-BE49-F238E27FC236}">
                  <a16:creationId xmlns:a16="http://schemas.microsoft.com/office/drawing/2014/main" id="{53464886-46EA-497B-9720-6F6857F6A6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073104" y="6395720"/>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27">
              <a:extLst>
                <a:ext uri="{FF2B5EF4-FFF2-40B4-BE49-F238E27FC236}">
                  <a16:creationId xmlns:a16="http://schemas.microsoft.com/office/drawing/2014/main" id="{7A5A5F60-422F-473E-9599-2EFA5B2AE1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112498" y="6395719"/>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28">
              <a:extLst>
                <a:ext uri="{FF2B5EF4-FFF2-40B4-BE49-F238E27FC236}">
                  <a16:creationId xmlns:a16="http://schemas.microsoft.com/office/drawing/2014/main" id="{F39522BC-A79E-4F47-8082-198FBEA11E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591511" y="6398982"/>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29">
              <a:extLst>
                <a:ext uri="{FF2B5EF4-FFF2-40B4-BE49-F238E27FC236}">
                  <a16:creationId xmlns:a16="http://schemas.microsoft.com/office/drawing/2014/main" id="{9D335F47-2A7F-4268-8DD0-80CDB1470F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626878" y="6398982"/>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33">
              <a:extLst>
                <a:ext uri="{FF2B5EF4-FFF2-40B4-BE49-F238E27FC236}">
                  <a16:creationId xmlns:a16="http://schemas.microsoft.com/office/drawing/2014/main" id="{783022F1-11AE-45F8-B3C3-E7C3FACF3D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830697" y="6407960"/>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36">
              <a:extLst>
                <a:ext uri="{FF2B5EF4-FFF2-40B4-BE49-F238E27FC236}">
                  <a16:creationId xmlns:a16="http://schemas.microsoft.com/office/drawing/2014/main" id="{C3BE7C45-A2E8-42A0-87FE-EDFBC1D52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741599" y="6420199"/>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37">
              <a:extLst>
                <a:ext uri="{FF2B5EF4-FFF2-40B4-BE49-F238E27FC236}">
                  <a16:creationId xmlns:a16="http://schemas.microsoft.com/office/drawing/2014/main" id="{0FBF3533-1FB0-420E-844F-94A37EE1CB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079229" y="6423464"/>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38">
              <a:extLst>
                <a:ext uri="{FF2B5EF4-FFF2-40B4-BE49-F238E27FC236}">
                  <a16:creationId xmlns:a16="http://schemas.microsoft.com/office/drawing/2014/main" id="{1CCB36DC-B5BF-46A0-A742-E9B5DC245B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341533" y="6425913"/>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39">
              <a:extLst>
                <a:ext uri="{FF2B5EF4-FFF2-40B4-BE49-F238E27FC236}">
                  <a16:creationId xmlns:a16="http://schemas.microsoft.com/office/drawing/2014/main" id="{E454EFCE-AA31-4C57-979D-FF28DF95B8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6806692" y="6432440"/>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40">
              <a:extLst>
                <a:ext uri="{FF2B5EF4-FFF2-40B4-BE49-F238E27FC236}">
                  <a16:creationId xmlns:a16="http://schemas.microsoft.com/office/drawing/2014/main" id="{34821773-2B56-4CA4-923A-DFCFA76B55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345533" y="6387995"/>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42">
              <a:extLst>
                <a:ext uri="{FF2B5EF4-FFF2-40B4-BE49-F238E27FC236}">
                  <a16:creationId xmlns:a16="http://schemas.microsoft.com/office/drawing/2014/main" id="{B2A8D553-3CE0-48ED-ABA4-B1CA42EC43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705749" y="6462633"/>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43">
              <a:extLst>
                <a:ext uri="{FF2B5EF4-FFF2-40B4-BE49-F238E27FC236}">
                  <a16:creationId xmlns:a16="http://schemas.microsoft.com/office/drawing/2014/main" id="{AD6A1162-54E5-4A41-8F41-F2BF3A37EB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490088" y="6418187"/>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44">
              <a:extLst>
                <a:ext uri="{FF2B5EF4-FFF2-40B4-BE49-F238E27FC236}">
                  <a16:creationId xmlns:a16="http://schemas.microsoft.com/office/drawing/2014/main" id="{13309420-D249-4ED4-AA5D-2975B4877A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271930" y="6462633"/>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45">
              <a:extLst>
                <a:ext uri="{FF2B5EF4-FFF2-40B4-BE49-F238E27FC236}">
                  <a16:creationId xmlns:a16="http://schemas.microsoft.com/office/drawing/2014/main" id="{A23E00F9-EAE7-4D6B-A0B2-067A1FE496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082289" y="6468346"/>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8">
              <a:extLst>
                <a:ext uri="{FF2B5EF4-FFF2-40B4-BE49-F238E27FC236}">
                  <a16:creationId xmlns:a16="http://schemas.microsoft.com/office/drawing/2014/main" id="{8D5F0F75-672C-4716-AAC5-D39F2B937B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6617051" y="642632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6">
              <a:extLst>
                <a:ext uri="{FF2B5EF4-FFF2-40B4-BE49-F238E27FC236}">
                  <a16:creationId xmlns:a16="http://schemas.microsoft.com/office/drawing/2014/main" id="{349E3A15-73B7-4F07-A44E-7B75BF6010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73610" y="6350050"/>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43">
              <a:extLst>
                <a:ext uri="{FF2B5EF4-FFF2-40B4-BE49-F238E27FC236}">
                  <a16:creationId xmlns:a16="http://schemas.microsoft.com/office/drawing/2014/main" id="{B460F882-3C95-44B1-AB26-6759DD5975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5557" y="6258636"/>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51">
              <a:extLst>
                <a:ext uri="{FF2B5EF4-FFF2-40B4-BE49-F238E27FC236}">
                  <a16:creationId xmlns:a16="http://schemas.microsoft.com/office/drawing/2014/main" id="{3AEE145B-46F9-445A-9E7E-716173BCFA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3257" y="552767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52">
              <a:extLst>
                <a:ext uri="{FF2B5EF4-FFF2-40B4-BE49-F238E27FC236}">
                  <a16:creationId xmlns:a16="http://schemas.microsoft.com/office/drawing/2014/main" id="{C559D3E2-0DBC-4547-BC00-60A83E47A9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4581" y="5557235"/>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53">
              <a:extLst>
                <a:ext uri="{FF2B5EF4-FFF2-40B4-BE49-F238E27FC236}">
                  <a16:creationId xmlns:a16="http://schemas.microsoft.com/office/drawing/2014/main" id="{F3E7B8C7-7DC7-468C-91CC-824961A285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5739" y="5502854"/>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54">
              <a:extLst>
                <a:ext uri="{FF2B5EF4-FFF2-40B4-BE49-F238E27FC236}">
                  <a16:creationId xmlns:a16="http://schemas.microsoft.com/office/drawing/2014/main" id="{9D2B31BB-A3AC-4292-B4E5-BC5F52749C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8522" y="5559112"/>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55">
              <a:extLst>
                <a:ext uri="{FF2B5EF4-FFF2-40B4-BE49-F238E27FC236}">
                  <a16:creationId xmlns:a16="http://schemas.microsoft.com/office/drawing/2014/main" id="{32DB1E7E-4833-41CC-AC87-6BAEAFE9C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58671" y="550611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56">
              <a:extLst>
                <a:ext uri="{FF2B5EF4-FFF2-40B4-BE49-F238E27FC236}">
                  <a16:creationId xmlns:a16="http://schemas.microsoft.com/office/drawing/2014/main" id="{1B674A26-49C7-4604-95D1-894A5AD1B0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91669" y="5506119"/>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57">
              <a:extLst>
                <a:ext uri="{FF2B5EF4-FFF2-40B4-BE49-F238E27FC236}">
                  <a16:creationId xmlns:a16="http://schemas.microsoft.com/office/drawing/2014/main" id="{7D981404-4D96-4A9E-BD2F-2B1C82E9FB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75783" y="5502854"/>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59">
              <a:extLst>
                <a:ext uri="{FF2B5EF4-FFF2-40B4-BE49-F238E27FC236}">
                  <a16:creationId xmlns:a16="http://schemas.microsoft.com/office/drawing/2014/main" id="{5C545757-0463-4AF1-9BB2-6865E44FFE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682" y="5555604"/>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60">
              <a:extLst>
                <a:ext uri="{FF2B5EF4-FFF2-40B4-BE49-F238E27FC236}">
                  <a16:creationId xmlns:a16="http://schemas.microsoft.com/office/drawing/2014/main" id="{00459AAE-3011-4F89-8A4E-613D2A733F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98210" y="554528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61">
              <a:extLst>
                <a:ext uri="{FF2B5EF4-FFF2-40B4-BE49-F238E27FC236}">
                  <a16:creationId xmlns:a16="http://schemas.microsoft.com/office/drawing/2014/main" id="{8C4AD92E-B314-45C4-80D2-85C7334ABC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44565" y="556079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78">
              <a:extLst>
                <a:ext uri="{FF2B5EF4-FFF2-40B4-BE49-F238E27FC236}">
                  <a16:creationId xmlns:a16="http://schemas.microsoft.com/office/drawing/2014/main" id="{0EE8973D-C3A8-4492-8BF8-E1BD5214D7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4600" y="5769742"/>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79">
              <a:extLst>
                <a:ext uri="{FF2B5EF4-FFF2-40B4-BE49-F238E27FC236}">
                  <a16:creationId xmlns:a16="http://schemas.microsoft.com/office/drawing/2014/main" id="{940E1ED8-E032-4984-86EB-711F132CDD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74752" y="577219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80">
              <a:extLst>
                <a:ext uri="{FF2B5EF4-FFF2-40B4-BE49-F238E27FC236}">
                  <a16:creationId xmlns:a16="http://schemas.microsoft.com/office/drawing/2014/main" id="{1E148223-D795-405C-B94F-5CD18996EA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0471" y="5778719"/>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81">
              <a:extLst>
                <a:ext uri="{FF2B5EF4-FFF2-40B4-BE49-F238E27FC236}">
                  <a16:creationId xmlns:a16="http://schemas.microsoft.com/office/drawing/2014/main" id="{20A65903-767B-4F42-9D6D-CBEF7B55D8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27791" y="5775453"/>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82">
              <a:extLst>
                <a:ext uri="{FF2B5EF4-FFF2-40B4-BE49-F238E27FC236}">
                  <a16:creationId xmlns:a16="http://schemas.microsoft.com/office/drawing/2014/main" id="{CFF03BAF-5274-4D27-873A-CA3947FADB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0932" y="5784429"/>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83">
              <a:extLst>
                <a:ext uri="{FF2B5EF4-FFF2-40B4-BE49-F238E27FC236}">
                  <a16:creationId xmlns:a16="http://schemas.microsoft.com/office/drawing/2014/main" id="{39912D23-7400-475C-B7BC-051E378954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28881" y="5766477"/>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84">
              <a:extLst>
                <a:ext uri="{FF2B5EF4-FFF2-40B4-BE49-F238E27FC236}">
                  <a16:creationId xmlns:a16="http://schemas.microsoft.com/office/drawing/2014/main" id="{53EA24FB-6C37-4094-89BE-BC9F277FC0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4960" y="5790143"/>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86">
              <a:extLst>
                <a:ext uri="{FF2B5EF4-FFF2-40B4-BE49-F238E27FC236}">
                  <a16:creationId xmlns:a16="http://schemas.microsoft.com/office/drawing/2014/main" id="{090DA882-3E5F-47E2-A901-ED33177FB5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611" y="5793803"/>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89">
              <a:extLst>
                <a:ext uri="{FF2B5EF4-FFF2-40B4-BE49-F238E27FC236}">
                  <a16:creationId xmlns:a16="http://schemas.microsoft.com/office/drawing/2014/main" id="{13DAF9D2-C10F-4FA0-8AAA-EF033FD234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82525" y="5821150"/>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90">
              <a:extLst>
                <a:ext uri="{FF2B5EF4-FFF2-40B4-BE49-F238E27FC236}">
                  <a16:creationId xmlns:a16="http://schemas.microsoft.com/office/drawing/2014/main" id="{1DCE6699-4F41-4E6C-B4B4-116F564515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29428" y="585134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05">
              <a:extLst>
                <a:ext uri="{FF2B5EF4-FFF2-40B4-BE49-F238E27FC236}">
                  <a16:creationId xmlns:a16="http://schemas.microsoft.com/office/drawing/2014/main" id="{0D5DA8DB-8A13-4D6E-9F40-E24A7F8F7E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8023" y="6026789"/>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106">
              <a:extLst>
                <a:ext uri="{FF2B5EF4-FFF2-40B4-BE49-F238E27FC236}">
                  <a16:creationId xmlns:a16="http://schemas.microsoft.com/office/drawing/2014/main" id="{00E93E64-19B4-465D-85DE-FD45DFAD53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0286" y="603821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07">
              <a:extLst>
                <a:ext uri="{FF2B5EF4-FFF2-40B4-BE49-F238E27FC236}">
                  <a16:creationId xmlns:a16="http://schemas.microsoft.com/office/drawing/2014/main" id="{9E00DA49-033D-45D2-8D7C-0DE5BC6EAB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82735" y="605045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08">
              <a:extLst>
                <a:ext uri="{FF2B5EF4-FFF2-40B4-BE49-F238E27FC236}">
                  <a16:creationId xmlns:a16="http://schemas.microsoft.com/office/drawing/2014/main" id="{C9BB8FB7-501F-4EF7-811C-DFC36C6971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3512" y="6050453"/>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09">
              <a:extLst>
                <a:ext uri="{FF2B5EF4-FFF2-40B4-BE49-F238E27FC236}">
                  <a16:creationId xmlns:a16="http://schemas.microsoft.com/office/drawing/2014/main" id="{70F631DA-C640-4FC1-A59E-F133F83BAA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15587" y="6053719"/>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10">
              <a:extLst>
                <a:ext uri="{FF2B5EF4-FFF2-40B4-BE49-F238E27FC236}">
                  <a16:creationId xmlns:a16="http://schemas.microsoft.com/office/drawing/2014/main" id="{C0C246D6-738C-4854-BDD0-6669E99D6E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6714" y="6053700"/>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11">
              <a:extLst>
                <a:ext uri="{FF2B5EF4-FFF2-40B4-BE49-F238E27FC236}">
                  <a16:creationId xmlns:a16="http://schemas.microsoft.com/office/drawing/2014/main" id="{2B88D097-4630-4514-BD1C-D1FC57D059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56827" y="606595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12">
              <a:extLst>
                <a:ext uri="{FF2B5EF4-FFF2-40B4-BE49-F238E27FC236}">
                  <a16:creationId xmlns:a16="http://schemas.microsoft.com/office/drawing/2014/main" id="{895172E5-4D7B-4E9E-9DC0-7AC40AFE27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1963" y="606595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22">
              <a:extLst>
                <a:ext uri="{FF2B5EF4-FFF2-40B4-BE49-F238E27FC236}">
                  <a16:creationId xmlns:a16="http://schemas.microsoft.com/office/drawing/2014/main" id="{E16BE8D6-8745-46D3-BB8C-7D9F905F24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63305" y="6298524"/>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123">
              <a:extLst>
                <a:ext uri="{FF2B5EF4-FFF2-40B4-BE49-F238E27FC236}">
                  <a16:creationId xmlns:a16="http://schemas.microsoft.com/office/drawing/2014/main" id="{B21B0D38-9A6B-4C03-9C68-BFCDD0CE34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120" y="6277308"/>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30">
              <a:extLst>
                <a:ext uri="{FF2B5EF4-FFF2-40B4-BE49-F238E27FC236}">
                  <a16:creationId xmlns:a16="http://schemas.microsoft.com/office/drawing/2014/main" id="{BD88B61E-A1B6-4C3F-9CDA-F14697C394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6243" y="6277308"/>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32">
              <a:extLst>
                <a:ext uri="{FF2B5EF4-FFF2-40B4-BE49-F238E27FC236}">
                  <a16:creationId xmlns:a16="http://schemas.microsoft.com/office/drawing/2014/main" id="{7F412678-E91D-445B-B569-92A65FE4F2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58397" y="6307501"/>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34">
              <a:extLst>
                <a:ext uri="{FF2B5EF4-FFF2-40B4-BE49-F238E27FC236}">
                  <a16:creationId xmlns:a16="http://schemas.microsoft.com/office/drawing/2014/main" id="{D5C03A86-E86B-4343-BE21-5E5D4DF2F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16135" y="6305053"/>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35">
              <a:extLst>
                <a:ext uri="{FF2B5EF4-FFF2-40B4-BE49-F238E27FC236}">
                  <a16:creationId xmlns:a16="http://schemas.microsoft.com/office/drawing/2014/main" id="{7E23784D-2CA3-4407-A29D-F04954A443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65185" y="6314931"/>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41">
              <a:extLst>
                <a:ext uri="{FF2B5EF4-FFF2-40B4-BE49-F238E27FC236}">
                  <a16:creationId xmlns:a16="http://schemas.microsoft.com/office/drawing/2014/main" id="{9B6ED33F-264E-4FE0-BB23-5923775E24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1625" y="6331981"/>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32">
              <a:extLst>
                <a:ext uri="{FF2B5EF4-FFF2-40B4-BE49-F238E27FC236}">
                  <a16:creationId xmlns:a16="http://schemas.microsoft.com/office/drawing/2014/main" id="{CE917B1B-8131-4DE5-AD2C-71A079AA47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03161" y="553193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37">
              <a:extLst>
                <a:ext uri="{FF2B5EF4-FFF2-40B4-BE49-F238E27FC236}">
                  <a16:creationId xmlns:a16="http://schemas.microsoft.com/office/drawing/2014/main" id="{5E8CF6E6-E598-4397-91BA-6C2A426A84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89595" y="5525410"/>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40">
              <a:extLst>
                <a:ext uri="{FF2B5EF4-FFF2-40B4-BE49-F238E27FC236}">
                  <a16:creationId xmlns:a16="http://schemas.microsoft.com/office/drawing/2014/main" id="{4B4D2234-D9B8-4F69-A88F-BAC7242940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97773" y="5540914"/>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44">
              <a:extLst>
                <a:ext uri="{FF2B5EF4-FFF2-40B4-BE49-F238E27FC236}">
                  <a16:creationId xmlns:a16="http://schemas.microsoft.com/office/drawing/2014/main" id="{FAC6F190-5E32-4356-8ACA-C8D84EBD79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48018" y="555560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46">
              <a:extLst>
                <a:ext uri="{FF2B5EF4-FFF2-40B4-BE49-F238E27FC236}">
                  <a16:creationId xmlns:a16="http://schemas.microsoft.com/office/drawing/2014/main" id="{05549845-8416-4013-9839-D79CB20AB6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37038" y="5535201"/>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47">
              <a:extLst>
                <a:ext uri="{FF2B5EF4-FFF2-40B4-BE49-F238E27FC236}">
                  <a16:creationId xmlns:a16="http://schemas.microsoft.com/office/drawing/2014/main" id="{467A23A5-6422-47E9-9190-43A9501C87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41065" y="5565396"/>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48">
              <a:extLst>
                <a:ext uri="{FF2B5EF4-FFF2-40B4-BE49-F238E27FC236}">
                  <a16:creationId xmlns:a16="http://schemas.microsoft.com/office/drawing/2014/main" id="{AA5E43AB-DA6B-477B-94EF-BF73ACCE3E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15091" y="5576820"/>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62">
              <a:extLst>
                <a:ext uri="{FF2B5EF4-FFF2-40B4-BE49-F238E27FC236}">
                  <a16:creationId xmlns:a16="http://schemas.microsoft.com/office/drawing/2014/main" id="{90CBC3ED-5170-4805-987F-F3964917F0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62801" y="580127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63">
              <a:extLst>
                <a:ext uri="{FF2B5EF4-FFF2-40B4-BE49-F238E27FC236}">
                  <a16:creationId xmlns:a16="http://schemas.microsoft.com/office/drawing/2014/main" id="{C14C5E5E-6018-4BB4-8238-A6B217328E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940515" y="5822586"/>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64">
              <a:extLst>
                <a:ext uri="{FF2B5EF4-FFF2-40B4-BE49-F238E27FC236}">
                  <a16:creationId xmlns:a16="http://schemas.microsoft.com/office/drawing/2014/main" id="{A1D002AF-6CBB-4688-B6CC-623D057EAA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787" y="581596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65">
              <a:extLst>
                <a:ext uri="{FF2B5EF4-FFF2-40B4-BE49-F238E27FC236}">
                  <a16:creationId xmlns:a16="http://schemas.microsoft.com/office/drawing/2014/main" id="{A3BCCB11-25A2-4C56-96AC-E8B384E20D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55168" y="5833915"/>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68">
              <a:extLst>
                <a:ext uri="{FF2B5EF4-FFF2-40B4-BE49-F238E27FC236}">
                  <a16:creationId xmlns:a16="http://schemas.microsoft.com/office/drawing/2014/main" id="{48470416-A7F5-4041-B3E7-BF525DD8BD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00429" y="581922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75">
              <a:extLst>
                <a:ext uri="{FF2B5EF4-FFF2-40B4-BE49-F238E27FC236}">
                  <a16:creationId xmlns:a16="http://schemas.microsoft.com/office/drawing/2014/main" id="{6763146B-0E01-4BC3-A3E6-5736905584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67433" y="5780057"/>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77">
              <a:extLst>
                <a:ext uri="{FF2B5EF4-FFF2-40B4-BE49-F238E27FC236}">
                  <a16:creationId xmlns:a16="http://schemas.microsoft.com/office/drawing/2014/main" id="{C324338F-04C1-419D-90C1-D83AA1B763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18564" y="586492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91">
              <a:extLst>
                <a:ext uri="{FF2B5EF4-FFF2-40B4-BE49-F238E27FC236}">
                  <a16:creationId xmlns:a16="http://schemas.microsoft.com/office/drawing/2014/main" id="{77835AED-A441-4532-AF89-B3FF7CFD55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95527" y="6064758"/>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92">
              <a:extLst>
                <a:ext uri="{FF2B5EF4-FFF2-40B4-BE49-F238E27FC236}">
                  <a16:creationId xmlns:a16="http://schemas.microsoft.com/office/drawing/2014/main" id="{F2B6F66E-9B92-42DA-9FA1-35F0ECE1AB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51481" y="606403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93">
              <a:extLst>
                <a:ext uri="{FF2B5EF4-FFF2-40B4-BE49-F238E27FC236}">
                  <a16:creationId xmlns:a16="http://schemas.microsoft.com/office/drawing/2014/main" id="{AB5426E1-AAC8-413F-8343-E690D35765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11063" y="6073010"/>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94">
              <a:extLst>
                <a:ext uri="{FF2B5EF4-FFF2-40B4-BE49-F238E27FC236}">
                  <a16:creationId xmlns:a16="http://schemas.microsoft.com/office/drawing/2014/main" id="{6EDE8D39-527D-48EC-A60E-822896A700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199758" y="6100755"/>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95">
              <a:extLst>
                <a:ext uri="{FF2B5EF4-FFF2-40B4-BE49-F238E27FC236}">
                  <a16:creationId xmlns:a16="http://schemas.microsoft.com/office/drawing/2014/main" id="{63CA0069-4DAE-4E19-9375-30664E1367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87749" y="6103203"/>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96">
              <a:extLst>
                <a:ext uri="{FF2B5EF4-FFF2-40B4-BE49-F238E27FC236}">
                  <a16:creationId xmlns:a16="http://schemas.microsoft.com/office/drawing/2014/main" id="{EE4F3DAA-A482-4317-AC07-D9EACF4ABD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06156" y="6109731"/>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97">
              <a:extLst>
                <a:ext uri="{FF2B5EF4-FFF2-40B4-BE49-F238E27FC236}">
                  <a16:creationId xmlns:a16="http://schemas.microsoft.com/office/drawing/2014/main" id="{C4558B65-3D1B-4341-9469-54BDB407DA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99824" y="6112179"/>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98">
              <a:extLst>
                <a:ext uri="{FF2B5EF4-FFF2-40B4-BE49-F238E27FC236}">
                  <a16:creationId xmlns:a16="http://schemas.microsoft.com/office/drawing/2014/main" id="{8A11C831-3A34-41C8-BF81-577F36D3BF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81416" y="6112179"/>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99">
              <a:extLst>
                <a:ext uri="{FF2B5EF4-FFF2-40B4-BE49-F238E27FC236}">
                  <a16:creationId xmlns:a16="http://schemas.microsoft.com/office/drawing/2014/main" id="{3BAA8579-0187-4116-9506-0798BD48BE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74601" y="6112177"/>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100">
              <a:extLst>
                <a:ext uri="{FF2B5EF4-FFF2-40B4-BE49-F238E27FC236}">
                  <a16:creationId xmlns:a16="http://schemas.microsoft.com/office/drawing/2014/main" id="{B66832E9-B0E5-4132-99E9-2286FE26CB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26949" y="611217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101">
              <a:extLst>
                <a:ext uri="{FF2B5EF4-FFF2-40B4-BE49-F238E27FC236}">
                  <a16:creationId xmlns:a16="http://schemas.microsoft.com/office/drawing/2014/main" id="{1F5F17DC-C7BC-4D44-BFD1-1D5002D670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24162" y="6118708"/>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102">
              <a:extLst>
                <a:ext uri="{FF2B5EF4-FFF2-40B4-BE49-F238E27FC236}">
                  <a16:creationId xmlns:a16="http://schemas.microsoft.com/office/drawing/2014/main" id="{AAD24A6B-1C15-45BF-A44D-C5DCFDF7C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501940" y="6121971"/>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103">
              <a:extLst>
                <a:ext uri="{FF2B5EF4-FFF2-40B4-BE49-F238E27FC236}">
                  <a16:creationId xmlns:a16="http://schemas.microsoft.com/office/drawing/2014/main" id="{B2B7773D-7624-4799-8DC2-2125C7B588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64247" y="612768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04">
              <a:extLst>
                <a:ext uri="{FF2B5EF4-FFF2-40B4-BE49-F238E27FC236}">
                  <a16:creationId xmlns:a16="http://schemas.microsoft.com/office/drawing/2014/main" id="{43BDB876-DF8F-473C-94AD-3B85C7D0D0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13513" y="6127683"/>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113">
              <a:extLst>
                <a:ext uri="{FF2B5EF4-FFF2-40B4-BE49-F238E27FC236}">
                  <a16:creationId xmlns:a16="http://schemas.microsoft.com/office/drawing/2014/main" id="{E7BAEA9F-0A15-4A6A-9DE3-17E52616DF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01734" y="6173380"/>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114">
              <a:extLst>
                <a:ext uri="{FF2B5EF4-FFF2-40B4-BE49-F238E27FC236}">
                  <a16:creationId xmlns:a16="http://schemas.microsoft.com/office/drawing/2014/main" id="{F44C7BB7-3BF8-4B57-8300-B074761B6F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68188" y="617338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115">
              <a:extLst>
                <a:ext uri="{FF2B5EF4-FFF2-40B4-BE49-F238E27FC236}">
                  <a16:creationId xmlns:a16="http://schemas.microsoft.com/office/drawing/2014/main" id="{5C9E2587-EA6E-4862-835F-7E8AC5DFC8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31042" y="6179093"/>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117">
              <a:extLst>
                <a:ext uri="{FF2B5EF4-FFF2-40B4-BE49-F238E27FC236}">
                  <a16:creationId xmlns:a16="http://schemas.microsoft.com/office/drawing/2014/main" id="{9FDF4C88-B02F-4199-9B67-75901180BF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6279" y="619133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118">
              <a:extLst>
                <a:ext uri="{FF2B5EF4-FFF2-40B4-BE49-F238E27FC236}">
                  <a16:creationId xmlns:a16="http://schemas.microsoft.com/office/drawing/2014/main" id="{5640818D-9BF5-4056-A10A-B26AE54949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87223" y="616801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119">
              <a:extLst>
                <a:ext uri="{FF2B5EF4-FFF2-40B4-BE49-F238E27FC236}">
                  <a16:creationId xmlns:a16="http://schemas.microsoft.com/office/drawing/2014/main" id="{DCBD257A-A1D2-4931-9090-48B1E21D5E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147958" y="6155778"/>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120">
              <a:extLst>
                <a:ext uri="{FF2B5EF4-FFF2-40B4-BE49-F238E27FC236}">
                  <a16:creationId xmlns:a16="http://schemas.microsoft.com/office/drawing/2014/main" id="{EF75A49A-C910-4E27-B0E0-AF15C2B3D4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81754" y="6360250"/>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121">
              <a:extLst>
                <a:ext uri="{FF2B5EF4-FFF2-40B4-BE49-F238E27FC236}">
                  <a16:creationId xmlns:a16="http://schemas.microsoft.com/office/drawing/2014/main" id="{09175BB4-78AB-4F07-9A7C-195C9FF508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61985" y="6366779"/>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125">
              <a:extLst>
                <a:ext uri="{FF2B5EF4-FFF2-40B4-BE49-F238E27FC236}">
                  <a16:creationId xmlns:a16="http://schemas.microsoft.com/office/drawing/2014/main" id="{E4647752-F098-4C74-8685-415ADC8BFF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50219" y="6370450"/>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126">
              <a:extLst>
                <a:ext uri="{FF2B5EF4-FFF2-40B4-BE49-F238E27FC236}">
                  <a16:creationId xmlns:a16="http://schemas.microsoft.com/office/drawing/2014/main" id="{AF23AEF6-4648-479D-9E57-75D4087D05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70995" y="6343505"/>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127">
              <a:extLst>
                <a:ext uri="{FF2B5EF4-FFF2-40B4-BE49-F238E27FC236}">
                  <a16:creationId xmlns:a16="http://schemas.microsoft.com/office/drawing/2014/main" id="{A85CD8C4-1E33-42C9-BCBB-91B9CDE9E7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75213" y="6390443"/>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128">
              <a:extLst>
                <a:ext uri="{FF2B5EF4-FFF2-40B4-BE49-F238E27FC236}">
                  <a16:creationId xmlns:a16="http://schemas.microsoft.com/office/drawing/2014/main" id="{32D2257B-0B7A-4918-A6B3-74552983CE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91170" y="6334358"/>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129">
              <a:extLst>
                <a:ext uri="{FF2B5EF4-FFF2-40B4-BE49-F238E27FC236}">
                  <a16:creationId xmlns:a16="http://schemas.microsoft.com/office/drawing/2014/main" id="{B6E8A044-F3AC-48ED-B8A6-D2EDD3F694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50199" y="6393706"/>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133">
              <a:extLst>
                <a:ext uri="{FF2B5EF4-FFF2-40B4-BE49-F238E27FC236}">
                  <a16:creationId xmlns:a16="http://schemas.microsoft.com/office/drawing/2014/main" id="{248AF2CF-3B97-49B3-8E08-2820E763B5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357015" y="6402684"/>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136">
              <a:extLst>
                <a:ext uri="{FF2B5EF4-FFF2-40B4-BE49-F238E27FC236}">
                  <a16:creationId xmlns:a16="http://schemas.microsoft.com/office/drawing/2014/main" id="{B5BEC596-B534-44B2-B1B8-78C1FBBA36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55860" y="6414923"/>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137">
              <a:extLst>
                <a:ext uri="{FF2B5EF4-FFF2-40B4-BE49-F238E27FC236}">
                  <a16:creationId xmlns:a16="http://schemas.microsoft.com/office/drawing/2014/main" id="{F45F86F4-28DB-49BC-8B6B-B703086F43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118231" y="6418188"/>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138">
              <a:extLst>
                <a:ext uri="{FF2B5EF4-FFF2-40B4-BE49-F238E27FC236}">
                  <a16:creationId xmlns:a16="http://schemas.microsoft.com/office/drawing/2014/main" id="{2932A0BD-C987-4A93-91DC-E277DC89CC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65674" y="6420637"/>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139">
              <a:extLst>
                <a:ext uri="{FF2B5EF4-FFF2-40B4-BE49-F238E27FC236}">
                  <a16:creationId xmlns:a16="http://schemas.microsoft.com/office/drawing/2014/main" id="{DD6B3E88-4337-44F0-80CD-D96F69C2F1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87222" y="6427164"/>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140">
              <a:extLst>
                <a:ext uri="{FF2B5EF4-FFF2-40B4-BE49-F238E27FC236}">
                  <a16:creationId xmlns:a16="http://schemas.microsoft.com/office/drawing/2014/main" id="{2A481A9C-8E49-4886-B0B8-B391B54DE6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92485" y="6346351"/>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142">
              <a:extLst>
                <a:ext uri="{FF2B5EF4-FFF2-40B4-BE49-F238E27FC236}">
                  <a16:creationId xmlns:a16="http://schemas.microsoft.com/office/drawing/2014/main" id="{F74D151E-F322-43E1-AAAA-39C16A828D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15774" y="6457357"/>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143">
              <a:extLst>
                <a:ext uri="{FF2B5EF4-FFF2-40B4-BE49-F238E27FC236}">
                  <a16:creationId xmlns:a16="http://schemas.microsoft.com/office/drawing/2014/main" id="{BF3063F9-CB9B-4822-865E-5BFC90AF98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687167" y="6439403"/>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144">
              <a:extLst>
                <a:ext uri="{FF2B5EF4-FFF2-40B4-BE49-F238E27FC236}">
                  <a16:creationId xmlns:a16="http://schemas.microsoft.com/office/drawing/2014/main" id="{F541B440-1CE7-46DE-8E58-B472C9E62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11352" y="6457357"/>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145">
              <a:extLst>
                <a:ext uri="{FF2B5EF4-FFF2-40B4-BE49-F238E27FC236}">
                  <a16:creationId xmlns:a16="http://schemas.microsoft.com/office/drawing/2014/main" id="{25E18B25-35CB-4DFC-B428-063F245D0B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121373" y="6463070"/>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8">
              <a:extLst>
                <a:ext uri="{FF2B5EF4-FFF2-40B4-BE49-F238E27FC236}">
                  <a16:creationId xmlns:a16="http://schemas.microsoft.com/office/drawing/2014/main" id="{AC3EF75E-9D39-42A1-8744-0314BE64AB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76864" y="642104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129">
              <a:extLst>
                <a:ext uri="{FF2B5EF4-FFF2-40B4-BE49-F238E27FC236}">
                  <a16:creationId xmlns:a16="http://schemas.microsoft.com/office/drawing/2014/main" id="{5B830616-AB5F-4414-891C-D7D65A1C2A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64104" y="5853791"/>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133">
              <a:extLst>
                <a:ext uri="{FF2B5EF4-FFF2-40B4-BE49-F238E27FC236}">
                  <a16:creationId xmlns:a16="http://schemas.microsoft.com/office/drawing/2014/main" id="{B84FCDC4-EB04-49F6-83E1-AE030D9139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59809" y="5814737"/>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129">
              <a:extLst>
                <a:ext uri="{FF2B5EF4-FFF2-40B4-BE49-F238E27FC236}">
                  <a16:creationId xmlns:a16="http://schemas.microsoft.com/office/drawing/2014/main" id="{297CFE06-B273-4E3A-828B-7F2391E723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50782" y="5547906"/>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133">
              <a:extLst>
                <a:ext uri="{FF2B5EF4-FFF2-40B4-BE49-F238E27FC236}">
                  <a16:creationId xmlns:a16="http://schemas.microsoft.com/office/drawing/2014/main" id="{3DB916FA-F738-4FDC-856A-EC97DEA0FA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04120" y="5576820"/>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144">
              <a:extLst>
                <a:ext uri="{FF2B5EF4-FFF2-40B4-BE49-F238E27FC236}">
                  <a16:creationId xmlns:a16="http://schemas.microsoft.com/office/drawing/2014/main" id="{84355883-FB7A-47AA-BA56-AF9F915525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57282" y="5531943"/>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63" name="Freeform 142">
            <a:extLst>
              <a:ext uri="{FF2B5EF4-FFF2-40B4-BE49-F238E27FC236}">
                <a16:creationId xmlns:a16="http://schemas.microsoft.com/office/drawing/2014/main" id="{869C3428-7E23-4E31-828E-09F276DAC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20574" y="6762157"/>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533232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0" y="465221"/>
          <a:ext cx="5977288" cy="31438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E4E219B3-9976-9111-69C0-9726B75EAE1C}"/>
              </a:ext>
            </a:extLst>
          </p:cNvPr>
          <p:cNvGraphicFramePr>
            <a:graphicFrameLocks/>
          </p:cNvGraphicFramePr>
          <p:nvPr/>
        </p:nvGraphicFramePr>
        <p:xfrm>
          <a:off x="5977288" y="595012"/>
          <a:ext cx="6105444" cy="2963779"/>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id="{AA57EF8B-83E5-C518-28D1-543C3D90849F}"/>
              </a:ext>
            </a:extLst>
          </p:cNvPr>
          <p:cNvSpPr txBox="1">
            <a:spLocks/>
          </p:cNvSpPr>
          <p:nvPr/>
        </p:nvSpPr>
        <p:spPr>
          <a:xfrm>
            <a:off x="9580409" y="544703"/>
            <a:ext cx="2492879" cy="424611"/>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sz="2000" b="1" dirty="0">
                <a:solidFill>
                  <a:schemeClr val="tx1"/>
                </a:solidFill>
              </a:rPr>
              <a:t>Kaduna State, 2017 </a:t>
            </a:r>
          </a:p>
        </p:txBody>
      </p:sp>
      <p:graphicFrame>
        <p:nvGraphicFramePr>
          <p:cNvPr id="10" name="Chart 9">
            <a:extLst>
              <a:ext uri="{FF2B5EF4-FFF2-40B4-BE49-F238E27FC236}">
                <a16:creationId xmlns:a16="http://schemas.microsoft.com/office/drawing/2014/main" id="{00000000-0008-0000-0300-000003000000}"/>
              </a:ext>
            </a:extLst>
          </p:cNvPr>
          <p:cNvGraphicFramePr/>
          <p:nvPr/>
        </p:nvGraphicFramePr>
        <p:xfrm>
          <a:off x="118712" y="4039106"/>
          <a:ext cx="5730420" cy="2818894"/>
        </p:xfrm>
        <a:graphic>
          <a:graphicData uri="http://schemas.openxmlformats.org/drawingml/2006/chart">
            <c:chart xmlns:c="http://schemas.openxmlformats.org/drawingml/2006/chart" xmlns:r="http://schemas.openxmlformats.org/officeDocument/2006/relationships" r:id="rId4"/>
          </a:graphicData>
        </a:graphic>
      </p:graphicFrame>
      <p:sp>
        <p:nvSpPr>
          <p:cNvPr id="11" name="Title 1">
            <a:extLst>
              <a:ext uri="{FF2B5EF4-FFF2-40B4-BE49-F238E27FC236}">
                <a16:creationId xmlns:a16="http://schemas.microsoft.com/office/drawing/2014/main" id="{344338EE-DCC8-D1FD-39D6-EACA099CEDEA}"/>
              </a:ext>
            </a:extLst>
          </p:cNvPr>
          <p:cNvSpPr txBox="1">
            <a:spLocks/>
          </p:cNvSpPr>
          <p:nvPr/>
        </p:nvSpPr>
        <p:spPr>
          <a:xfrm>
            <a:off x="1546459" y="3714120"/>
            <a:ext cx="2223228" cy="424611"/>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sz="2000" b="1" dirty="0">
                <a:solidFill>
                  <a:schemeClr val="tx1"/>
                </a:solidFill>
              </a:rPr>
              <a:t>Lagos State, 2020 </a:t>
            </a:r>
          </a:p>
        </p:txBody>
      </p:sp>
      <p:graphicFrame>
        <p:nvGraphicFramePr>
          <p:cNvPr id="12" name="Chart 11">
            <a:extLst>
              <a:ext uri="{FF2B5EF4-FFF2-40B4-BE49-F238E27FC236}">
                <a16:creationId xmlns:a16="http://schemas.microsoft.com/office/drawing/2014/main" id="{5FE2E4A2-D236-4489-91DA-EF94CD032341}"/>
              </a:ext>
            </a:extLst>
          </p:cNvPr>
          <p:cNvGraphicFramePr>
            <a:graphicFrameLocks/>
          </p:cNvGraphicFramePr>
          <p:nvPr/>
        </p:nvGraphicFramePr>
        <p:xfrm>
          <a:off x="5967844" y="3714120"/>
          <a:ext cx="6224156" cy="3143879"/>
        </p:xfrm>
        <a:graphic>
          <a:graphicData uri="http://schemas.openxmlformats.org/drawingml/2006/chart">
            <c:chart xmlns:c="http://schemas.openxmlformats.org/drawingml/2006/chart" xmlns:r="http://schemas.openxmlformats.org/officeDocument/2006/relationships" r:id="rId5"/>
          </a:graphicData>
        </a:graphic>
      </p:graphicFrame>
      <p:sp>
        <p:nvSpPr>
          <p:cNvPr id="6" name="Title 1">
            <a:extLst>
              <a:ext uri="{FF2B5EF4-FFF2-40B4-BE49-F238E27FC236}">
                <a16:creationId xmlns:a16="http://schemas.microsoft.com/office/drawing/2014/main" id="{E53A3A6E-DB21-6750-FE0A-D97E43F2D495}"/>
              </a:ext>
            </a:extLst>
          </p:cNvPr>
          <p:cNvSpPr txBox="1">
            <a:spLocks/>
          </p:cNvSpPr>
          <p:nvPr/>
        </p:nvSpPr>
        <p:spPr>
          <a:xfrm>
            <a:off x="9840416" y="3430837"/>
            <a:ext cx="2232872" cy="424611"/>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sz="2000" b="1" dirty="0">
                <a:solidFill>
                  <a:schemeClr val="tx1"/>
                </a:solidFill>
              </a:rPr>
              <a:t>Ogun State, 2023 </a:t>
            </a:r>
          </a:p>
        </p:txBody>
      </p:sp>
      <p:sp>
        <p:nvSpPr>
          <p:cNvPr id="3" name="TextBox 2">
            <a:extLst>
              <a:ext uri="{FF2B5EF4-FFF2-40B4-BE49-F238E27FC236}">
                <a16:creationId xmlns:a16="http://schemas.microsoft.com/office/drawing/2014/main" id="{18A83624-EB22-93BF-4309-3949F03DD39B}"/>
              </a:ext>
            </a:extLst>
          </p:cNvPr>
          <p:cNvSpPr txBox="1"/>
          <p:nvPr/>
        </p:nvSpPr>
        <p:spPr>
          <a:xfrm>
            <a:off x="118712" y="37034"/>
            <a:ext cx="11954576" cy="461665"/>
          </a:xfrm>
          <a:prstGeom prst="rect">
            <a:avLst/>
          </a:prstGeom>
          <a:solidFill>
            <a:schemeClr val="accent2">
              <a:lumMod val="40000"/>
              <a:lumOff val="60000"/>
            </a:schemeClr>
          </a:solidFill>
        </p:spPr>
        <p:txBody>
          <a:bodyPr wrap="square">
            <a:spAutoFit/>
          </a:bodyPr>
          <a:lstStyle/>
          <a:p>
            <a:r>
              <a:rPr lang="en-GB" sz="2400" b="1" dirty="0">
                <a:latin typeface="Tw Cen MT" panose="020B0602020104020603" pitchFamily="34" charset="0"/>
                <a:ea typeface="Verdana" pitchFamily="34" charset="0"/>
                <a:cs typeface="Verdana" pitchFamily="34" charset="0"/>
              </a:rPr>
              <a:t>Per Capita Age profile of Income and Consumption Expenditure in Nigeria and Three States</a:t>
            </a:r>
            <a:endParaRPr lang="en-NG" sz="2400" dirty="0"/>
          </a:p>
        </p:txBody>
      </p:sp>
    </p:spTree>
    <p:extLst>
      <p:ext uri="{BB962C8B-B14F-4D97-AF65-F5344CB8AC3E}">
        <p14:creationId xmlns:p14="http://schemas.microsoft.com/office/powerpoint/2010/main" val="429413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023" y="274638"/>
            <a:ext cx="10425953" cy="639760"/>
          </a:xfrm>
        </p:spPr>
        <p:txBody>
          <a:bodyPr>
            <a:normAutofit fontScale="90000"/>
          </a:bodyPr>
          <a:lstStyle/>
          <a:p>
            <a:pPr algn="ctr"/>
            <a:r>
              <a:rPr lang="en-GB" sz="2800" b="1" dirty="0">
                <a:latin typeface="Calibri" panose="020F0502020204030204" pitchFamily="34" charset="0"/>
                <a:ea typeface="Calibri" panose="020F0502020204030204" pitchFamily="34" charset="0"/>
              </a:rPr>
              <a:t>W</a:t>
            </a:r>
            <a:r>
              <a:rPr lang="en-GB" sz="2800" b="1" dirty="0">
                <a:effectLst/>
                <a:latin typeface="Calibri" panose="020F0502020204030204" pitchFamily="34" charset="0"/>
                <a:ea typeface="Calibri" panose="020F0502020204030204" pitchFamily="34" charset="0"/>
              </a:rPr>
              <a:t>hat is the Dependency age period in Nigeria?</a:t>
            </a:r>
            <a:br>
              <a:rPr lang="en-GB" sz="2800" b="1" dirty="0">
                <a:effectLst/>
                <a:latin typeface="Calibri" panose="020F0502020204030204" pitchFamily="34" charset="0"/>
                <a:ea typeface="Calibri" panose="020F0502020204030204" pitchFamily="34" charset="0"/>
              </a:rPr>
            </a:br>
            <a:r>
              <a:rPr lang="en-GB" sz="2800" b="1" dirty="0">
                <a:effectLst/>
                <a:latin typeface="Calibri" panose="020F0502020204030204" pitchFamily="34" charset="0"/>
                <a:ea typeface="Calibri" panose="020F0502020204030204" pitchFamily="34" charset="0"/>
              </a:rPr>
              <a:t>Comparison of Economic Lifecycle for selected indicators</a:t>
            </a:r>
            <a:endParaRPr lang="en-US" sz="2800" b="1" dirty="0">
              <a:latin typeface="+mn-lt"/>
            </a:endParaRPr>
          </a:p>
        </p:txBody>
      </p:sp>
      <p:graphicFrame>
        <p:nvGraphicFramePr>
          <p:cNvPr id="4" name="Table 3">
            <a:extLst>
              <a:ext uri="{FF2B5EF4-FFF2-40B4-BE49-F238E27FC236}">
                <a16:creationId xmlns:a16="http://schemas.microsoft.com/office/drawing/2014/main" id="{7C477521-174F-39B9-3970-5878A77006EF}"/>
              </a:ext>
            </a:extLst>
          </p:cNvPr>
          <p:cNvGraphicFramePr>
            <a:graphicFrameLocks noGrp="1"/>
          </p:cNvGraphicFramePr>
          <p:nvPr/>
        </p:nvGraphicFramePr>
        <p:xfrm>
          <a:off x="427120" y="1189036"/>
          <a:ext cx="11337759" cy="5668964"/>
        </p:xfrm>
        <a:graphic>
          <a:graphicData uri="http://schemas.openxmlformats.org/drawingml/2006/table">
            <a:tbl>
              <a:tblPr firstRow="1" firstCol="1" bandRow="1">
                <a:tableStyleId>{5C22544A-7EE6-4342-B048-85BDC9FD1C3A}</a:tableStyleId>
              </a:tblPr>
              <a:tblGrid>
                <a:gridCol w="4925421">
                  <a:extLst>
                    <a:ext uri="{9D8B030D-6E8A-4147-A177-3AD203B41FA5}">
                      <a16:colId xmlns:a16="http://schemas.microsoft.com/office/drawing/2014/main" val="4071397142"/>
                    </a:ext>
                  </a:extLst>
                </a:gridCol>
                <a:gridCol w="1482790">
                  <a:extLst>
                    <a:ext uri="{9D8B030D-6E8A-4147-A177-3AD203B41FA5}">
                      <a16:colId xmlns:a16="http://schemas.microsoft.com/office/drawing/2014/main" val="3772865252"/>
                    </a:ext>
                  </a:extLst>
                </a:gridCol>
                <a:gridCol w="1683108">
                  <a:extLst>
                    <a:ext uri="{9D8B030D-6E8A-4147-A177-3AD203B41FA5}">
                      <a16:colId xmlns:a16="http://schemas.microsoft.com/office/drawing/2014/main" val="38175896"/>
                    </a:ext>
                  </a:extLst>
                </a:gridCol>
                <a:gridCol w="1712021">
                  <a:extLst>
                    <a:ext uri="{9D8B030D-6E8A-4147-A177-3AD203B41FA5}">
                      <a16:colId xmlns:a16="http://schemas.microsoft.com/office/drawing/2014/main" val="3645325409"/>
                    </a:ext>
                  </a:extLst>
                </a:gridCol>
                <a:gridCol w="1534419">
                  <a:extLst>
                    <a:ext uri="{9D8B030D-6E8A-4147-A177-3AD203B41FA5}">
                      <a16:colId xmlns:a16="http://schemas.microsoft.com/office/drawing/2014/main" val="1750146830"/>
                    </a:ext>
                  </a:extLst>
                </a:gridCol>
              </a:tblGrid>
              <a:tr h="919414">
                <a:tc>
                  <a:txBody>
                    <a:bodyPr/>
                    <a:lstStyle/>
                    <a:p>
                      <a:pPr algn="ctr">
                        <a:lnSpc>
                          <a:spcPct val="107000"/>
                        </a:lnSpc>
                        <a:spcAft>
                          <a:spcPts val="800"/>
                        </a:spcAft>
                      </a:pPr>
                      <a:r>
                        <a:rPr lang="en-GB" sz="2400" dirty="0">
                          <a:effectLst/>
                        </a:rPr>
                        <a:t> </a:t>
                      </a:r>
                      <a:endParaRPr lang="en-N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550" marR="65550" marT="0" marB="0"/>
                </a:tc>
                <a:tc>
                  <a:txBody>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lang="en-GB" sz="2400" dirty="0">
                          <a:effectLst/>
                          <a:latin typeface="+mn-lt"/>
                        </a:rPr>
                        <a:t>Ogun</a:t>
                      </a:r>
                    </a:p>
                    <a:p>
                      <a:pPr marL="0" marR="0" lvl="0" indent="0" algn="ctr" defTabSz="457200" rtl="0" eaLnBrk="1" fontAlgn="auto" latinLnBrk="0" hangingPunct="1">
                        <a:lnSpc>
                          <a:spcPct val="107000"/>
                        </a:lnSpc>
                        <a:spcBef>
                          <a:spcPts val="0"/>
                        </a:spcBef>
                        <a:spcAft>
                          <a:spcPts val="800"/>
                        </a:spcAft>
                        <a:buClrTx/>
                        <a:buSzTx/>
                        <a:buFontTx/>
                        <a:buNone/>
                        <a:tabLst/>
                        <a:defRPr/>
                      </a:pPr>
                      <a:r>
                        <a:rPr lang="en-GB" sz="2400" dirty="0">
                          <a:effectLst/>
                          <a:latin typeface="+mn-lt"/>
                          <a:ea typeface="Calibri" panose="020F0502020204030204" pitchFamily="34" charset="0"/>
                          <a:cs typeface="Times New Roman" panose="02020603050405020304" pitchFamily="18" charset="0"/>
                        </a:rPr>
                        <a:t>2023</a:t>
                      </a:r>
                      <a:endParaRPr lang="en-NG" sz="2400" dirty="0">
                        <a:effectLst/>
                        <a:latin typeface="+mn-lt"/>
                        <a:ea typeface="Calibri" panose="020F0502020204030204" pitchFamily="34" charset="0"/>
                        <a:cs typeface="Times New Roman" panose="02020603050405020304" pitchFamily="18" charset="0"/>
                      </a:endParaRPr>
                    </a:p>
                  </a:txBody>
                  <a:tcPr marL="65550" marR="65550" marT="0" marB="0" anchor="ctr"/>
                </a:tc>
                <a:tc>
                  <a:txBody>
                    <a:bodyPr/>
                    <a:lstStyle/>
                    <a:p>
                      <a:pPr algn="ctr">
                        <a:lnSpc>
                          <a:spcPct val="107000"/>
                        </a:lnSpc>
                        <a:spcAft>
                          <a:spcPts val="800"/>
                        </a:spcAft>
                      </a:pPr>
                      <a:r>
                        <a:rPr lang="en-GB" sz="2400" dirty="0">
                          <a:effectLst/>
                          <a:latin typeface="+mn-lt"/>
                        </a:rPr>
                        <a:t>Kaduna</a:t>
                      </a:r>
                    </a:p>
                    <a:p>
                      <a:pPr algn="ctr">
                        <a:lnSpc>
                          <a:spcPct val="107000"/>
                        </a:lnSpc>
                        <a:spcAft>
                          <a:spcPts val="800"/>
                        </a:spcAft>
                      </a:pPr>
                      <a:r>
                        <a:rPr lang="en-GB" sz="2400" dirty="0">
                          <a:effectLst/>
                          <a:latin typeface="+mn-lt"/>
                          <a:ea typeface="Calibri" panose="020F0502020204030204" pitchFamily="34" charset="0"/>
                          <a:cs typeface="Times New Roman" panose="02020603050405020304" pitchFamily="18" charset="0"/>
                        </a:rPr>
                        <a:t>2017</a:t>
                      </a:r>
                      <a:endParaRPr lang="en-NG" sz="2400" dirty="0">
                        <a:effectLst/>
                        <a:latin typeface="+mn-lt"/>
                        <a:ea typeface="Calibri" panose="020F0502020204030204" pitchFamily="34" charset="0"/>
                        <a:cs typeface="Times New Roman" panose="02020603050405020304" pitchFamily="18" charset="0"/>
                      </a:endParaRPr>
                    </a:p>
                  </a:txBody>
                  <a:tcPr marL="65550" marR="65550" marT="0" marB="0" anchor="ctr"/>
                </a:tc>
                <a:tc>
                  <a:txBody>
                    <a:bodyPr/>
                    <a:lstStyle/>
                    <a:p>
                      <a:pPr algn="ctr">
                        <a:lnSpc>
                          <a:spcPct val="107000"/>
                        </a:lnSpc>
                        <a:spcAft>
                          <a:spcPts val="800"/>
                        </a:spcAft>
                      </a:pPr>
                      <a:r>
                        <a:rPr lang="en-GB" sz="2400" dirty="0">
                          <a:effectLst/>
                          <a:latin typeface="+mn-lt"/>
                        </a:rPr>
                        <a:t>Lagos</a:t>
                      </a:r>
                    </a:p>
                    <a:p>
                      <a:pPr algn="ctr">
                        <a:lnSpc>
                          <a:spcPct val="107000"/>
                        </a:lnSpc>
                        <a:spcAft>
                          <a:spcPts val="800"/>
                        </a:spcAft>
                      </a:pPr>
                      <a:r>
                        <a:rPr lang="en-GB" sz="2400" dirty="0">
                          <a:effectLst/>
                          <a:latin typeface="+mn-lt"/>
                          <a:ea typeface="Calibri" panose="020F0502020204030204" pitchFamily="34" charset="0"/>
                          <a:cs typeface="Times New Roman" panose="02020603050405020304" pitchFamily="18" charset="0"/>
                        </a:rPr>
                        <a:t>2020</a:t>
                      </a:r>
                      <a:endParaRPr lang="en-NG" sz="2400" dirty="0">
                        <a:effectLst/>
                        <a:latin typeface="+mn-lt"/>
                        <a:ea typeface="Calibri" panose="020F0502020204030204" pitchFamily="34" charset="0"/>
                        <a:cs typeface="Times New Roman" panose="02020603050405020304" pitchFamily="18" charset="0"/>
                      </a:endParaRPr>
                    </a:p>
                  </a:txBody>
                  <a:tcPr marL="65550" marR="65550" marT="0" marB="0" anchor="ctr"/>
                </a:tc>
                <a:tc>
                  <a:txBody>
                    <a:bodyPr/>
                    <a:lstStyle/>
                    <a:p>
                      <a:pPr algn="ctr">
                        <a:lnSpc>
                          <a:spcPct val="107000"/>
                        </a:lnSpc>
                        <a:spcAft>
                          <a:spcPts val="800"/>
                        </a:spcAft>
                      </a:pPr>
                      <a:r>
                        <a:rPr lang="en-GB" sz="2400" dirty="0">
                          <a:effectLst/>
                          <a:latin typeface="+mn-lt"/>
                        </a:rPr>
                        <a:t>Nigeria</a:t>
                      </a:r>
                    </a:p>
                    <a:p>
                      <a:pPr algn="ctr">
                        <a:lnSpc>
                          <a:spcPct val="107000"/>
                        </a:lnSpc>
                        <a:spcAft>
                          <a:spcPts val="800"/>
                        </a:spcAft>
                      </a:pPr>
                      <a:r>
                        <a:rPr lang="en-GB" sz="2400" dirty="0">
                          <a:effectLst/>
                          <a:latin typeface="+mn-lt"/>
                          <a:ea typeface="Calibri" panose="020F0502020204030204" pitchFamily="34" charset="0"/>
                          <a:cs typeface="Times New Roman" panose="02020603050405020304" pitchFamily="18" charset="0"/>
                        </a:rPr>
                        <a:t>2016</a:t>
                      </a:r>
                      <a:endParaRPr lang="en-NG" sz="2400" dirty="0">
                        <a:effectLst/>
                        <a:latin typeface="+mn-lt"/>
                        <a:ea typeface="Calibri" panose="020F0502020204030204" pitchFamily="34" charset="0"/>
                        <a:cs typeface="Times New Roman" panose="02020603050405020304" pitchFamily="18" charset="0"/>
                      </a:endParaRPr>
                    </a:p>
                  </a:txBody>
                  <a:tcPr marL="65550" marR="65550" marT="0" marB="0" anchor="ctr"/>
                </a:tc>
                <a:extLst>
                  <a:ext uri="{0D108BD9-81ED-4DB2-BD59-A6C34878D82A}">
                    <a16:rowId xmlns:a16="http://schemas.microsoft.com/office/drawing/2014/main" val="2575093036"/>
                  </a:ext>
                </a:extLst>
              </a:tr>
              <a:tr h="803184">
                <a:tc>
                  <a:txBody>
                    <a:bodyPr/>
                    <a:lstStyle/>
                    <a:p>
                      <a:pPr>
                        <a:lnSpc>
                          <a:spcPct val="107000"/>
                        </a:lnSpc>
                        <a:spcAft>
                          <a:spcPts val="800"/>
                        </a:spcAft>
                      </a:pPr>
                      <a:r>
                        <a:rPr lang="en-GB" sz="2400" dirty="0">
                          <a:effectLst/>
                        </a:rPr>
                        <a:t>Age lifecycle surplus started</a:t>
                      </a:r>
                      <a:endParaRPr lang="en-N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550" marR="65550" marT="0" marB="0" anchor="ctr"/>
                </a:tc>
                <a:tc>
                  <a:txBody>
                    <a:bodyPr/>
                    <a:lstStyle/>
                    <a:p>
                      <a:pPr algn="ctr">
                        <a:lnSpc>
                          <a:spcPct val="107000"/>
                        </a:lnSpc>
                        <a:spcAft>
                          <a:spcPts val="800"/>
                        </a:spcAft>
                      </a:pPr>
                      <a:r>
                        <a:rPr lang="en-GB" sz="2400" b="1" dirty="0">
                          <a:effectLst/>
                          <a:latin typeface="Calibri" panose="020F0502020204030204" pitchFamily="34" charset="0"/>
                          <a:ea typeface="Calibri" panose="020F0502020204030204" pitchFamily="34" charset="0"/>
                          <a:cs typeface="Calibri" panose="020F0502020204030204" pitchFamily="34" charset="0"/>
                        </a:rPr>
                        <a:t>28</a:t>
                      </a:r>
                      <a:endParaRPr lang="en-NG" sz="2400" b="1" dirty="0">
                        <a:effectLst/>
                        <a:latin typeface="Calibri" panose="020F0502020204030204" pitchFamily="34" charset="0"/>
                        <a:ea typeface="Calibri" panose="020F0502020204030204" pitchFamily="34" charset="0"/>
                        <a:cs typeface="Calibri" panose="020F0502020204030204" pitchFamily="34" charset="0"/>
                      </a:endParaRPr>
                    </a:p>
                  </a:txBody>
                  <a:tcPr marL="65550" marR="65550" marT="0" marB="0" anchor="ctr"/>
                </a:tc>
                <a:tc>
                  <a:txBody>
                    <a:bodyPr/>
                    <a:lstStyle/>
                    <a:p>
                      <a:pPr algn="ctr">
                        <a:lnSpc>
                          <a:spcPct val="107000"/>
                        </a:lnSpc>
                        <a:spcAft>
                          <a:spcPts val="800"/>
                        </a:spcAft>
                      </a:pPr>
                      <a:r>
                        <a:rPr lang="en-GB" sz="2400" b="1" dirty="0">
                          <a:effectLst/>
                          <a:latin typeface="Calibri" panose="020F0502020204030204" pitchFamily="34" charset="0"/>
                          <a:ea typeface="Calibri" panose="020F0502020204030204" pitchFamily="34" charset="0"/>
                          <a:cs typeface="Calibri" panose="020F0502020204030204" pitchFamily="34" charset="0"/>
                        </a:rPr>
                        <a:t>36</a:t>
                      </a:r>
                      <a:endParaRPr lang="en-NG" sz="2400" b="1" dirty="0">
                        <a:effectLst/>
                        <a:latin typeface="Calibri" panose="020F0502020204030204" pitchFamily="34" charset="0"/>
                        <a:ea typeface="Calibri" panose="020F0502020204030204" pitchFamily="34" charset="0"/>
                        <a:cs typeface="Calibri" panose="020F0502020204030204" pitchFamily="34" charset="0"/>
                      </a:endParaRPr>
                    </a:p>
                  </a:txBody>
                  <a:tcPr marL="65550" marR="65550" marT="0" marB="0" anchor="ctr"/>
                </a:tc>
                <a:tc>
                  <a:txBody>
                    <a:bodyPr/>
                    <a:lstStyle/>
                    <a:p>
                      <a:pPr algn="ctr">
                        <a:lnSpc>
                          <a:spcPct val="107000"/>
                        </a:lnSpc>
                        <a:spcAft>
                          <a:spcPts val="800"/>
                        </a:spcAft>
                      </a:pPr>
                      <a:r>
                        <a:rPr lang="en-GB" sz="2400" b="1" dirty="0">
                          <a:effectLst/>
                          <a:latin typeface="Calibri" panose="020F0502020204030204" pitchFamily="34" charset="0"/>
                          <a:ea typeface="Calibri" panose="020F0502020204030204" pitchFamily="34" charset="0"/>
                          <a:cs typeface="Calibri" panose="020F0502020204030204" pitchFamily="34" charset="0"/>
                        </a:rPr>
                        <a:t>39</a:t>
                      </a:r>
                      <a:endParaRPr lang="en-NG" sz="2400" b="1" dirty="0">
                        <a:effectLst/>
                        <a:latin typeface="Calibri" panose="020F0502020204030204" pitchFamily="34" charset="0"/>
                        <a:ea typeface="Calibri" panose="020F0502020204030204" pitchFamily="34" charset="0"/>
                        <a:cs typeface="Calibri" panose="020F0502020204030204" pitchFamily="34" charset="0"/>
                      </a:endParaRPr>
                    </a:p>
                  </a:txBody>
                  <a:tcPr marL="65550" marR="65550" marT="0" marB="0" anchor="ctr"/>
                </a:tc>
                <a:tc>
                  <a:txBody>
                    <a:bodyPr/>
                    <a:lstStyle/>
                    <a:p>
                      <a:pPr algn="ctr">
                        <a:lnSpc>
                          <a:spcPct val="107000"/>
                        </a:lnSpc>
                        <a:spcAft>
                          <a:spcPts val="800"/>
                        </a:spcAft>
                      </a:pPr>
                      <a:r>
                        <a:rPr lang="en-GB" sz="2400" b="1" dirty="0">
                          <a:effectLst/>
                          <a:latin typeface="Calibri" panose="020F0502020204030204" pitchFamily="34" charset="0"/>
                          <a:ea typeface="Calibri" panose="020F0502020204030204" pitchFamily="34" charset="0"/>
                          <a:cs typeface="Calibri" panose="020F0502020204030204" pitchFamily="34" charset="0"/>
                        </a:rPr>
                        <a:t>29</a:t>
                      </a:r>
                      <a:endParaRPr lang="en-NG" sz="2400" b="1" dirty="0">
                        <a:effectLst/>
                        <a:latin typeface="Calibri" panose="020F0502020204030204" pitchFamily="34" charset="0"/>
                        <a:ea typeface="Calibri" panose="020F0502020204030204" pitchFamily="34" charset="0"/>
                        <a:cs typeface="Calibri" panose="020F0502020204030204" pitchFamily="34" charset="0"/>
                      </a:endParaRPr>
                    </a:p>
                  </a:txBody>
                  <a:tcPr marL="65550" marR="65550" marT="0" marB="0" anchor="ctr"/>
                </a:tc>
                <a:extLst>
                  <a:ext uri="{0D108BD9-81ED-4DB2-BD59-A6C34878D82A}">
                    <a16:rowId xmlns:a16="http://schemas.microsoft.com/office/drawing/2014/main" val="1198836473"/>
                  </a:ext>
                </a:extLst>
              </a:tr>
              <a:tr h="803184">
                <a:tc>
                  <a:txBody>
                    <a:bodyPr/>
                    <a:lstStyle/>
                    <a:p>
                      <a:pPr>
                        <a:lnSpc>
                          <a:spcPct val="107000"/>
                        </a:lnSpc>
                        <a:spcAft>
                          <a:spcPts val="800"/>
                        </a:spcAft>
                      </a:pPr>
                      <a:r>
                        <a:rPr lang="en-GB" sz="2400" dirty="0">
                          <a:effectLst/>
                        </a:rPr>
                        <a:t>Age lifecycle surplus ended</a:t>
                      </a:r>
                      <a:endParaRPr lang="en-N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550" marR="65550" marT="0" marB="0" anchor="ctr"/>
                </a:tc>
                <a:tc>
                  <a:txBody>
                    <a:bodyPr/>
                    <a:lstStyle/>
                    <a:p>
                      <a:pPr algn="ctr">
                        <a:lnSpc>
                          <a:spcPct val="107000"/>
                        </a:lnSpc>
                        <a:spcAft>
                          <a:spcPts val="800"/>
                        </a:spcAft>
                      </a:pPr>
                      <a:r>
                        <a:rPr lang="en-GB" sz="2400" b="1" dirty="0">
                          <a:effectLst/>
                          <a:latin typeface="Calibri" panose="020F0502020204030204" pitchFamily="34" charset="0"/>
                          <a:ea typeface="Calibri" panose="020F0502020204030204" pitchFamily="34" charset="0"/>
                          <a:cs typeface="Calibri" panose="020F0502020204030204" pitchFamily="34" charset="0"/>
                        </a:rPr>
                        <a:t>67</a:t>
                      </a:r>
                      <a:endParaRPr lang="en-NG" sz="2400" b="1" dirty="0">
                        <a:effectLst/>
                        <a:latin typeface="Calibri" panose="020F0502020204030204" pitchFamily="34" charset="0"/>
                        <a:ea typeface="Calibri" panose="020F0502020204030204" pitchFamily="34" charset="0"/>
                        <a:cs typeface="Calibri" panose="020F0502020204030204" pitchFamily="34" charset="0"/>
                      </a:endParaRPr>
                    </a:p>
                  </a:txBody>
                  <a:tcPr marL="65550" marR="65550" marT="0" marB="0" anchor="ctr"/>
                </a:tc>
                <a:tc>
                  <a:txBody>
                    <a:bodyPr/>
                    <a:lstStyle/>
                    <a:p>
                      <a:pPr algn="ctr">
                        <a:lnSpc>
                          <a:spcPct val="107000"/>
                        </a:lnSpc>
                        <a:spcAft>
                          <a:spcPts val="800"/>
                        </a:spcAft>
                      </a:pPr>
                      <a:r>
                        <a:rPr lang="en-GB" sz="2400" b="1" dirty="0">
                          <a:effectLst/>
                          <a:latin typeface="Calibri" panose="020F0502020204030204" pitchFamily="34" charset="0"/>
                          <a:ea typeface="Calibri" panose="020F0502020204030204" pitchFamily="34" charset="0"/>
                          <a:cs typeface="Calibri" panose="020F0502020204030204" pitchFamily="34" charset="0"/>
                        </a:rPr>
                        <a:t>58</a:t>
                      </a:r>
                      <a:endParaRPr lang="en-NG" sz="2400" b="1" dirty="0">
                        <a:effectLst/>
                        <a:latin typeface="Calibri" panose="020F0502020204030204" pitchFamily="34" charset="0"/>
                        <a:ea typeface="Calibri" panose="020F0502020204030204" pitchFamily="34" charset="0"/>
                        <a:cs typeface="Calibri" panose="020F0502020204030204" pitchFamily="34" charset="0"/>
                      </a:endParaRPr>
                    </a:p>
                  </a:txBody>
                  <a:tcPr marL="65550" marR="65550" marT="0" marB="0" anchor="ctr"/>
                </a:tc>
                <a:tc>
                  <a:txBody>
                    <a:bodyPr/>
                    <a:lstStyle/>
                    <a:p>
                      <a:pPr algn="ctr">
                        <a:lnSpc>
                          <a:spcPct val="107000"/>
                        </a:lnSpc>
                        <a:spcAft>
                          <a:spcPts val="800"/>
                        </a:spcAft>
                      </a:pPr>
                      <a:r>
                        <a:rPr lang="en-GB" sz="2400" b="1" dirty="0">
                          <a:effectLst/>
                          <a:latin typeface="Calibri" panose="020F0502020204030204" pitchFamily="34" charset="0"/>
                          <a:ea typeface="Calibri" panose="020F0502020204030204" pitchFamily="34" charset="0"/>
                          <a:cs typeface="Calibri" panose="020F0502020204030204" pitchFamily="34" charset="0"/>
                        </a:rPr>
                        <a:t>56</a:t>
                      </a:r>
                      <a:endParaRPr lang="en-NG" sz="2400" b="1" dirty="0">
                        <a:effectLst/>
                        <a:latin typeface="Calibri" panose="020F0502020204030204" pitchFamily="34" charset="0"/>
                        <a:ea typeface="Calibri" panose="020F0502020204030204" pitchFamily="34" charset="0"/>
                        <a:cs typeface="Calibri" panose="020F0502020204030204" pitchFamily="34" charset="0"/>
                      </a:endParaRPr>
                    </a:p>
                  </a:txBody>
                  <a:tcPr marL="65550" marR="65550" marT="0" marB="0" anchor="ctr"/>
                </a:tc>
                <a:tc>
                  <a:txBody>
                    <a:bodyPr/>
                    <a:lstStyle/>
                    <a:p>
                      <a:pPr algn="ctr">
                        <a:lnSpc>
                          <a:spcPct val="107000"/>
                        </a:lnSpc>
                        <a:spcAft>
                          <a:spcPts val="800"/>
                        </a:spcAft>
                      </a:pPr>
                      <a:r>
                        <a:rPr lang="en-GB" sz="2400" b="1" dirty="0">
                          <a:effectLst/>
                          <a:latin typeface="Calibri" panose="020F0502020204030204" pitchFamily="34" charset="0"/>
                          <a:ea typeface="Calibri" panose="020F0502020204030204" pitchFamily="34" charset="0"/>
                          <a:cs typeface="Calibri" panose="020F0502020204030204" pitchFamily="34" charset="0"/>
                        </a:rPr>
                        <a:t>62</a:t>
                      </a:r>
                      <a:endParaRPr lang="en-NG" sz="2400" b="1" dirty="0">
                        <a:effectLst/>
                        <a:latin typeface="Calibri" panose="020F0502020204030204" pitchFamily="34" charset="0"/>
                        <a:ea typeface="Calibri" panose="020F0502020204030204" pitchFamily="34" charset="0"/>
                        <a:cs typeface="Calibri" panose="020F0502020204030204" pitchFamily="34" charset="0"/>
                      </a:endParaRPr>
                    </a:p>
                  </a:txBody>
                  <a:tcPr marL="65550" marR="65550" marT="0" marB="0" anchor="ctr"/>
                </a:tc>
                <a:extLst>
                  <a:ext uri="{0D108BD9-81ED-4DB2-BD59-A6C34878D82A}">
                    <a16:rowId xmlns:a16="http://schemas.microsoft.com/office/drawing/2014/main" val="2763624288"/>
                  </a:ext>
                </a:extLst>
              </a:tr>
              <a:tr h="803184">
                <a:tc>
                  <a:txBody>
                    <a:bodyPr/>
                    <a:lstStyle/>
                    <a:p>
                      <a:pPr>
                        <a:lnSpc>
                          <a:spcPct val="107000"/>
                        </a:lnSpc>
                        <a:spcAft>
                          <a:spcPts val="800"/>
                        </a:spcAft>
                      </a:pPr>
                      <a:r>
                        <a:rPr lang="en-GB" sz="2400">
                          <a:effectLst/>
                        </a:rPr>
                        <a:t>Length of year for lifecycle surplus</a:t>
                      </a:r>
                      <a:endParaRPr lang="en-NG" sz="2400">
                        <a:effectLst/>
                        <a:latin typeface="Calibri" panose="020F0502020204030204" pitchFamily="34" charset="0"/>
                        <a:ea typeface="Calibri" panose="020F0502020204030204" pitchFamily="34" charset="0"/>
                        <a:cs typeface="Times New Roman" panose="02020603050405020304" pitchFamily="18" charset="0"/>
                      </a:endParaRPr>
                    </a:p>
                  </a:txBody>
                  <a:tcPr marL="65550" marR="65550" marT="0" marB="0" anchor="ctr"/>
                </a:tc>
                <a:tc>
                  <a:txBody>
                    <a:bodyPr/>
                    <a:lstStyle/>
                    <a:p>
                      <a:pPr algn="ctr">
                        <a:lnSpc>
                          <a:spcPct val="107000"/>
                        </a:lnSpc>
                        <a:spcAft>
                          <a:spcPts val="800"/>
                        </a:spcAft>
                      </a:pPr>
                      <a:r>
                        <a:rPr lang="en-GB" sz="2400" b="1" dirty="0">
                          <a:effectLst/>
                          <a:latin typeface="Calibri" panose="020F0502020204030204" pitchFamily="34" charset="0"/>
                          <a:ea typeface="Calibri" panose="020F0502020204030204" pitchFamily="34" charset="0"/>
                          <a:cs typeface="Calibri" panose="020F0502020204030204" pitchFamily="34" charset="0"/>
                        </a:rPr>
                        <a:t>40</a:t>
                      </a:r>
                      <a:endParaRPr lang="en-NG" sz="2400" b="1" dirty="0">
                        <a:effectLst/>
                        <a:latin typeface="Calibri" panose="020F0502020204030204" pitchFamily="34" charset="0"/>
                        <a:ea typeface="Calibri" panose="020F0502020204030204" pitchFamily="34" charset="0"/>
                        <a:cs typeface="Calibri" panose="020F0502020204030204" pitchFamily="34" charset="0"/>
                      </a:endParaRPr>
                    </a:p>
                  </a:txBody>
                  <a:tcPr marL="65550" marR="65550" marT="0" marB="0" anchor="ctr"/>
                </a:tc>
                <a:tc>
                  <a:txBody>
                    <a:bodyPr/>
                    <a:lstStyle/>
                    <a:p>
                      <a:pPr algn="ctr">
                        <a:lnSpc>
                          <a:spcPct val="107000"/>
                        </a:lnSpc>
                        <a:spcAft>
                          <a:spcPts val="800"/>
                        </a:spcAft>
                      </a:pPr>
                      <a:r>
                        <a:rPr lang="en-GB" sz="2400" b="1" dirty="0">
                          <a:effectLst/>
                          <a:latin typeface="Calibri" panose="020F0502020204030204" pitchFamily="34" charset="0"/>
                          <a:ea typeface="Calibri" panose="020F0502020204030204" pitchFamily="34" charset="0"/>
                          <a:cs typeface="Calibri" panose="020F0502020204030204" pitchFamily="34" charset="0"/>
                        </a:rPr>
                        <a:t>23</a:t>
                      </a:r>
                      <a:endParaRPr lang="en-NG" sz="2400" b="1" dirty="0">
                        <a:effectLst/>
                        <a:latin typeface="Calibri" panose="020F0502020204030204" pitchFamily="34" charset="0"/>
                        <a:ea typeface="Calibri" panose="020F0502020204030204" pitchFamily="34" charset="0"/>
                        <a:cs typeface="Calibri" panose="020F0502020204030204" pitchFamily="34" charset="0"/>
                      </a:endParaRPr>
                    </a:p>
                  </a:txBody>
                  <a:tcPr marL="65550" marR="65550" marT="0" marB="0" anchor="ctr"/>
                </a:tc>
                <a:tc>
                  <a:txBody>
                    <a:bodyPr/>
                    <a:lstStyle/>
                    <a:p>
                      <a:pPr algn="ctr">
                        <a:lnSpc>
                          <a:spcPct val="107000"/>
                        </a:lnSpc>
                        <a:spcAft>
                          <a:spcPts val="800"/>
                        </a:spcAft>
                      </a:pPr>
                      <a:r>
                        <a:rPr lang="en-GB" sz="2400" b="1" dirty="0">
                          <a:effectLst/>
                          <a:latin typeface="Calibri" panose="020F0502020204030204" pitchFamily="34" charset="0"/>
                          <a:ea typeface="Calibri" panose="020F0502020204030204" pitchFamily="34" charset="0"/>
                          <a:cs typeface="Calibri" panose="020F0502020204030204" pitchFamily="34" charset="0"/>
                        </a:rPr>
                        <a:t>18</a:t>
                      </a:r>
                      <a:endParaRPr lang="en-NG" sz="2400" b="1" dirty="0">
                        <a:effectLst/>
                        <a:latin typeface="Calibri" panose="020F0502020204030204" pitchFamily="34" charset="0"/>
                        <a:ea typeface="Calibri" panose="020F0502020204030204" pitchFamily="34" charset="0"/>
                        <a:cs typeface="Calibri" panose="020F0502020204030204" pitchFamily="34" charset="0"/>
                      </a:endParaRPr>
                    </a:p>
                  </a:txBody>
                  <a:tcPr marL="65550" marR="65550" marT="0" marB="0" anchor="ctr"/>
                </a:tc>
                <a:tc>
                  <a:txBody>
                    <a:bodyPr/>
                    <a:lstStyle/>
                    <a:p>
                      <a:pPr algn="ctr">
                        <a:lnSpc>
                          <a:spcPct val="107000"/>
                        </a:lnSpc>
                        <a:spcAft>
                          <a:spcPts val="800"/>
                        </a:spcAft>
                      </a:pPr>
                      <a:r>
                        <a:rPr lang="en-GB" sz="2400" b="1" dirty="0">
                          <a:effectLst/>
                          <a:latin typeface="Calibri" panose="020F0502020204030204" pitchFamily="34" charset="0"/>
                          <a:ea typeface="Calibri" panose="020F0502020204030204" pitchFamily="34" charset="0"/>
                          <a:cs typeface="Calibri" panose="020F0502020204030204" pitchFamily="34" charset="0"/>
                        </a:rPr>
                        <a:t>33</a:t>
                      </a:r>
                      <a:endParaRPr lang="en-NG" sz="2400" b="1" dirty="0">
                        <a:effectLst/>
                        <a:latin typeface="Calibri" panose="020F0502020204030204" pitchFamily="34" charset="0"/>
                        <a:ea typeface="Calibri" panose="020F0502020204030204" pitchFamily="34" charset="0"/>
                        <a:cs typeface="Calibri" panose="020F0502020204030204" pitchFamily="34" charset="0"/>
                      </a:endParaRPr>
                    </a:p>
                  </a:txBody>
                  <a:tcPr marL="65550" marR="65550" marT="0" marB="0" anchor="ctr"/>
                </a:tc>
                <a:extLst>
                  <a:ext uri="{0D108BD9-81ED-4DB2-BD59-A6C34878D82A}">
                    <a16:rowId xmlns:a16="http://schemas.microsoft.com/office/drawing/2014/main" val="4040825137"/>
                  </a:ext>
                </a:extLst>
              </a:tr>
              <a:tr h="806699">
                <a:tc>
                  <a:txBody>
                    <a:bodyPr/>
                    <a:lstStyle/>
                    <a:p>
                      <a:pPr>
                        <a:lnSpc>
                          <a:spcPct val="107000"/>
                        </a:lnSpc>
                        <a:spcAft>
                          <a:spcPts val="800"/>
                        </a:spcAft>
                      </a:pPr>
                      <a:r>
                        <a:rPr lang="en-GB" sz="2400" dirty="0">
                          <a:effectLst/>
                        </a:rPr>
                        <a:t>Total Surplus (₦ trillion)</a:t>
                      </a:r>
                      <a:endParaRPr lang="en-N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550" marR="65550" marT="0" marB="0" anchor="ctr"/>
                </a:tc>
                <a:tc>
                  <a:txBody>
                    <a:bodyPr/>
                    <a:lstStyle/>
                    <a:p>
                      <a:pPr algn="ctr" fontAlgn="ctr"/>
                      <a:r>
                        <a:rPr lang="en-GB" sz="2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r>
                        <a:rPr lang="en-NG" sz="2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r>
                        <a:rPr lang="en-GB" sz="2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NG" sz="2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tc>
                <a:tc>
                  <a:txBody>
                    <a:bodyPr/>
                    <a:lstStyle/>
                    <a:p>
                      <a:pPr algn="ctr">
                        <a:lnSpc>
                          <a:spcPct val="107000"/>
                        </a:lnSpc>
                        <a:spcAft>
                          <a:spcPts val="800"/>
                        </a:spcAft>
                      </a:pPr>
                      <a:r>
                        <a:rPr lang="en-GB" sz="2400" b="1" dirty="0">
                          <a:effectLst/>
                          <a:latin typeface="Calibri" panose="020F0502020204030204" pitchFamily="34" charset="0"/>
                          <a:ea typeface="Calibri" panose="020F0502020204030204" pitchFamily="34" charset="0"/>
                          <a:cs typeface="Calibri" panose="020F0502020204030204" pitchFamily="34" charset="0"/>
                        </a:rPr>
                        <a:t>0.72</a:t>
                      </a:r>
                      <a:endParaRPr lang="en-NG" sz="2400" b="1" dirty="0">
                        <a:effectLst/>
                        <a:latin typeface="Calibri" panose="020F0502020204030204" pitchFamily="34" charset="0"/>
                        <a:ea typeface="Calibri" panose="020F0502020204030204" pitchFamily="34" charset="0"/>
                        <a:cs typeface="Calibri" panose="020F0502020204030204" pitchFamily="34" charset="0"/>
                      </a:endParaRPr>
                    </a:p>
                  </a:txBody>
                  <a:tcPr marL="65550" marR="65550" marT="0" marB="0" anchor="ctr"/>
                </a:tc>
                <a:tc>
                  <a:txBody>
                    <a:bodyPr/>
                    <a:lstStyle/>
                    <a:p>
                      <a:pPr algn="ctr">
                        <a:lnSpc>
                          <a:spcPct val="107000"/>
                        </a:lnSpc>
                        <a:spcAft>
                          <a:spcPts val="800"/>
                        </a:spcAft>
                      </a:pPr>
                      <a:r>
                        <a:rPr lang="en-GB" sz="2400" b="1" dirty="0">
                          <a:effectLst/>
                          <a:latin typeface="Calibri" panose="020F0502020204030204" pitchFamily="34" charset="0"/>
                          <a:ea typeface="Calibri" panose="020F0502020204030204" pitchFamily="34" charset="0"/>
                          <a:cs typeface="Calibri" panose="020F0502020204030204" pitchFamily="34" charset="0"/>
                        </a:rPr>
                        <a:t>1.3</a:t>
                      </a:r>
                      <a:endParaRPr lang="en-NG" sz="2400" b="1" dirty="0">
                        <a:effectLst/>
                        <a:latin typeface="Calibri" panose="020F0502020204030204" pitchFamily="34" charset="0"/>
                        <a:ea typeface="Calibri" panose="020F0502020204030204" pitchFamily="34" charset="0"/>
                        <a:cs typeface="Calibri" panose="020F0502020204030204" pitchFamily="34" charset="0"/>
                      </a:endParaRPr>
                    </a:p>
                  </a:txBody>
                  <a:tcPr marL="65550" marR="65550" marT="0" marB="0" anchor="ctr"/>
                </a:tc>
                <a:tc>
                  <a:txBody>
                    <a:bodyPr/>
                    <a:lstStyle/>
                    <a:p>
                      <a:pPr algn="ctr">
                        <a:lnSpc>
                          <a:spcPct val="107000"/>
                        </a:lnSpc>
                        <a:spcAft>
                          <a:spcPts val="800"/>
                        </a:spcAft>
                      </a:pPr>
                      <a:r>
                        <a:rPr lang="en-GB" sz="2400" b="1" dirty="0">
                          <a:effectLst/>
                          <a:latin typeface="Calibri" panose="020F0502020204030204" pitchFamily="34" charset="0"/>
                          <a:ea typeface="Calibri" panose="020F0502020204030204" pitchFamily="34" charset="0"/>
                          <a:cs typeface="Calibri" panose="020F0502020204030204" pitchFamily="34" charset="0"/>
                        </a:rPr>
                        <a:t>13.7</a:t>
                      </a:r>
                      <a:endParaRPr lang="en-NG" sz="2400" b="1" dirty="0">
                        <a:effectLst/>
                        <a:latin typeface="Calibri" panose="020F0502020204030204" pitchFamily="34" charset="0"/>
                        <a:ea typeface="Calibri" panose="020F0502020204030204" pitchFamily="34" charset="0"/>
                        <a:cs typeface="Calibri" panose="020F0502020204030204" pitchFamily="34" charset="0"/>
                      </a:endParaRPr>
                    </a:p>
                  </a:txBody>
                  <a:tcPr marL="65550" marR="65550" marT="0" marB="0" anchor="ctr"/>
                </a:tc>
                <a:extLst>
                  <a:ext uri="{0D108BD9-81ED-4DB2-BD59-A6C34878D82A}">
                    <a16:rowId xmlns:a16="http://schemas.microsoft.com/office/drawing/2014/main" val="1123516360"/>
                  </a:ext>
                </a:extLst>
              </a:tr>
              <a:tr h="730115">
                <a:tc>
                  <a:txBody>
                    <a:bodyPr/>
                    <a:lstStyle/>
                    <a:p>
                      <a:pPr>
                        <a:lnSpc>
                          <a:spcPct val="107000"/>
                        </a:lnSpc>
                        <a:spcAft>
                          <a:spcPts val="800"/>
                        </a:spcAft>
                      </a:pPr>
                      <a:r>
                        <a:rPr lang="en-GB" sz="2400" dirty="0">
                          <a:effectLst/>
                        </a:rPr>
                        <a:t>Total Child Deficit (₦ billion)</a:t>
                      </a:r>
                      <a:endParaRPr lang="en-N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550" marR="65550" marT="0" marB="0" anchor="ctr"/>
                </a:tc>
                <a:tc>
                  <a:txBody>
                    <a:bodyPr/>
                    <a:lstStyle/>
                    <a:p>
                      <a:pPr algn="ctr" fontAlgn="ctr"/>
                      <a:r>
                        <a:rPr lang="en-NG" sz="2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r>
                        <a:rPr lang="en-GB" sz="2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NG" sz="2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33</a:t>
                      </a:r>
                    </a:p>
                  </a:txBody>
                  <a:tcPr marL="6350" marR="6350" marT="6350" marB="0" anchor="ctr"/>
                </a:tc>
                <a:tc>
                  <a:txBody>
                    <a:bodyPr/>
                    <a:lstStyle/>
                    <a:p>
                      <a:pPr algn="ctr">
                        <a:lnSpc>
                          <a:spcPct val="107000"/>
                        </a:lnSpc>
                        <a:spcAft>
                          <a:spcPts val="800"/>
                        </a:spcAft>
                      </a:pPr>
                      <a:r>
                        <a:rPr lang="en-GB" sz="2400" b="1" dirty="0">
                          <a:effectLst/>
                          <a:latin typeface="Calibri" panose="020F0502020204030204" pitchFamily="34" charset="0"/>
                          <a:ea typeface="Calibri" panose="020F0502020204030204" pitchFamily="34" charset="0"/>
                          <a:cs typeface="Calibri" panose="020F0502020204030204" pitchFamily="34" charset="0"/>
                        </a:rPr>
                        <a:t>1.4</a:t>
                      </a:r>
                      <a:endParaRPr lang="en-NG" sz="2400" b="1" dirty="0">
                        <a:effectLst/>
                        <a:latin typeface="Calibri" panose="020F0502020204030204" pitchFamily="34" charset="0"/>
                        <a:ea typeface="Calibri" panose="020F0502020204030204" pitchFamily="34" charset="0"/>
                        <a:cs typeface="Calibri" panose="020F0502020204030204" pitchFamily="34" charset="0"/>
                      </a:endParaRPr>
                    </a:p>
                  </a:txBody>
                  <a:tcPr marL="65550" marR="65550" marT="0" marB="0" anchor="ctr"/>
                </a:tc>
                <a:tc>
                  <a:txBody>
                    <a:bodyPr/>
                    <a:lstStyle/>
                    <a:p>
                      <a:pPr algn="ctr">
                        <a:lnSpc>
                          <a:spcPct val="107000"/>
                        </a:lnSpc>
                        <a:spcAft>
                          <a:spcPts val="800"/>
                        </a:spcAft>
                      </a:pPr>
                      <a:r>
                        <a:rPr lang="en-GB" sz="2400" b="1" dirty="0">
                          <a:effectLst/>
                          <a:latin typeface="Calibri" panose="020F0502020204030204" pitchFamily="34" charset="0"/>
                          <a:ea typeface="Calibri" panose="020F0502020204030204" pitchFamily="34" charset="0"/>
                          <a:cs typeface="Calibri" panose="020F0502020204030204" pitchFamily="34" charset="0"/>
                        </a:rPr>
                        <a:t>26.04</a:t>
                      </a:r>
                      <a:endParaRPr lang="en-NG" sz="2400" b="1" dirty="0">
                        <a:effectLst/>
                        <a:latin typeface="Calibri" panose="020F0502020204030204" pitchFamily="34" charset="0"/>
                        <a:ea typeface="Calibri" panose="020F0502020204030204" pitchFamily="34" charset="0"/>
                        <a:cs typeface="Calibri" panose="020F0502020204030204" pitchFamily="34" charset="0"/>
                      </a:endParaRPr>
                    </a:p>
                  </a:txBody>
                  <a:tcPr marL="65550" marR="65550" marT="0" marB="0" anchor="ctr"/>
                </a:tc>
                <a:tc>
                  <a:txBody>
                    <a:bodyPr/>
                    <a:lstStyle/>
                    <a:p>
                      <a:pPr algn="ctr">
                        <a:lnSpc>
                          <a:spcPct val="107000"/>
                        </a:lnSpc>
                        <a:spcAft>
                          <a:spcPts val="800"/>
                        </a:spcAft>
                      </a:pPr>
                      <a:r>
                        <a:rPr lang="en-GB" sz="2400" b="1" dirty="0">
                          <a:effectLst/>
                          <a:latin typeface="Calibri" panose="020F0502020204030204" pitchFamily="34" charset="0"/>
                          <a:ea typeface="Calibri" panose="020F0502020204030204" pitchFamily="34" charset="0"/>
                          <a:cs typeface="Calibri" panose="020F0502020204030204" pitchFamily="34" charset="0"/>
                        </a:rPr>
                        <a:t>43.93</a:t>
                      </a:r>
                      <a:endParaRPr lang="en-NG" sz="2400" b="1" dirty="0">
                        <a:effectLst/>
                        <a:latin typeface="Calibri" panose="020F0502020204030204" pitchFamily="34" charset="0"/>
                        <a:ea typeface="Calibri" panose="020F0502020204030204" pitchFamily="34" charset="0"/>
                        <a:cs typeface="Calibri" panose="020F0502020204030204" pitchFamily="34" charset="0"/>
                      </a:endParaRPr>
                    </a:p>
                  </a:txBody>
                  <a:tcPr marL="65550" marR="65550" marT="0" marB="0" anchor="ctr"/>
                </a:tc>
                <a:extLst>
                  <a:ext uri="{0D108BD9-81ED-4DB2-BD59-A6C34878D82A}">
                    <a16:rowId xmlns:a16="http://schemas.microsoft.com/office/drawing/2014/main" val="1745495955"/>
                  </a:ext>
                </a:extLst>
              </a:tr>
              <a:tr h="803184">
                <a:tc>
                  <a:txBody>
                    <a:bodyPr/>
                    <a:lstStyle/>
                    <a:p>
                      <a:pPr>
                        <a:lnSpc>
                          <a:spcPct val="107000"/>
                        </a:lnSpc>
                        <a:spcAft>
                          <a:spcPts val="800"/>
                        </a:spcAft>
                      </a:pPr>
                      <a:r>
                        <a:rPr lang="en-GB" sz="2400" dirty="0">
                          <a:effectLst/>
                        </a:rPr>
                        <a:t>Total Old Age Deficit (₦ billion)</a:t>
                      </a:r>
                      <a:endParaRPr lang="en-N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550" marR="65550" marT="0" marB="0" anchor="ctr"/>
                </a:tc>
                <a:tc>
                  <a:txBody>
                    <a:bodyPr/>
                    <a:lstStyle/>
                    <a:p>
                      <a:pPr algn="ctr" fontAlgn="ctr"/>
                      <a:r>
                        <a:rPr lang="en-GB" sz="2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r>
                        <a:rPr lang="en-NG" sz="2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24</a:t>
                      </a:r>
                    </a:p>
                  </a:txBody>
                  <a:tcPr marL="6350" marR="6350" marT="6350" marB="0" anchor="ctr"/>
                </a:tc>
                <a:tc>
                  <a:txBody>
                    <a:bodyPr/>
                    <a:lstStyle/>
                    <a:p>
                      <a:pPr algn="ctr">
                        <a:lnSpc>
                          <a:spcPct val="107000"/>
                        </a:lnSpc>
                        <a:spcAft>
                          <a:spcPts val="800"/>
                        </a:spcAft>
                      </a:pPr>
                      <a:r>
                        <a:rPr lang="en-GB" sz="2400" b="1" dirty="0">
                          <a:effectLst/>
                          <a:latin typeface="Calibri" panose="020F0502020204030204" pitchFamily="34" charset="0"/>
                          <a:ea typeface="Calibri" panose="020F0502020204030204" pitchFamily="34" charset="0"/>
                          <a:cs typeface="Calibri" panose="020F0502020204030204" pitchFamily="34" charset="0"/>
                        </a:rPr>
                        <a:t>0.41</a:t>
                      </a:r>
                      <a:endParaRPr lang="en-NG" sz="2400" b="1" dirty="0">
                        <a:effectLst/>
                        <a:latin typeface="Calibri" panose="020F0502020204030204" pitchFamily="34" charset="0"/>
                        <a:ea typeface="Calibri" panose="020F0502020204030204" pitchFamily="34" charset="0"/>
                        <a:cs typeface="Calibri" panose="020F0502020204030204" pitchFamily="34" charset="0"/>
                      </a:endParaRPr>
                    </a:p>
                  </a:txBody>
                  <a:tcPr marL="65550" marR="65550" marT="0" marB="0" anchor="ctr"/>
                </a:tc>
                <a:tc>
                  <a:txBody>
                    <a:bodyPr/>
                    <a:lstStyle/>
                    <a:p>
                      <a:pPr algn="ctr">
                        <a:lnSpc>
                          <a:spcPct val="107000"/>
                        </a:lnSpc>
                        <a:spcAft>
                          <a:spcPts val="800"/>
                        </a:spcAft>
                      </a:pPr>
                      <a:r>
                        <a:rPr lang="en-GB" sz="2400" b="1" dirty="0">
                          <a:effectLst/>
                          <a:latin typeface="Calibri" panose="020F0502020204030204" pitchFamily="34" charset="0"/>
                          <a:ea typeface="Calibri" panose="020F0502020204030204" pitchFamily="34" charset="0"/>
                          <a:cs typeface="Calibri" panose="020F0502020204030204" pitchFamily="34" charset="0"/>
                        </a:rPr>
                        <a:t>30.12</a:t>
                      </a:r>
                      <a:endParaRPr lang="en-NG" sz="2400" b="1" dirty="0">
                        <a:effectLst/>
                        <a:latin typeface="Calibri" panose="020F0502020204030204" pitchFamily="34" charset="0"/>
                        <a:ea typeface="Calibri" panose="020F0502020204030204" pitchFamily="34" charset="0"/>
                        <a:cs typeface="Calibri" panose="020F0502020204030204" pitchFamily="34" charset="0"/>
                      </a:endParaRPr>
                    </a:p>
                  </a:txBody>
                  <a:tcPr marL="65550" marR="65550" marT="0" marB="0" anchor="ctr"/>
                </a:tc>
                <a:tc>
                  <a:txBody>
                    <a:bodyPr/>
                    <a:lstStyle/>
                    <a:p>
                      <a:pPr algn="ctr">
                        <a:lnSpc>
                          <a:spcPct val="107000"/>
                        </a:lnSpc>
                        <a:spcAft>
                          <a:spcPts val="800"/>
                        </a:spcAft>
                      </a:pPr>
                      <a:r>
                        <a:rPr lang="en-GB" sz="2400" b="1" dirty="0">
                          <a:effectLst/>
                          <a:latin typeface="Calibri" panose="020F0502020204030204" pitchFamily="34" charset="0"/>
                          <a:ea typeface="Calibri" panose="020F0502020204030204" pitchFamily="34" charset="0"/>
                          <a:cs typeface="Calibri" panose="020F0502020204030204" pitchFamily="34" charset="0"/>
                        </a:rPr>
                        <a:t>16.3</a:t>
                      </a:r>
                      <a:endParaRPr lang="en-NG" sz="2400" b="1" dirty="0">
                        <a:effectLst/>
                        <a:latin typeface="Calibri" panose="020F0502020204030204" pitchFamily="34" charset="0"/>
                        <a:ea typeface="Calibri" panose="020F0502020204030204" pitchFamily="34" charset="0"/>
                        <a:cs typeface="Calibri" panose="020F0502020204030204" pitchFamily="34" charset="0"/>
                      </a:endParaRPr>
                    </a:p>
                  </a:txBody>
                  <a:tcPr marL="65550" marR="65550" marT="0" marB="0" anchor="ctr"/>
                </a:tc>
                <a:extLst>
                  <a:ext uri="{0D108BD9-81ED-4DB2-BD59-A6C34878D82A}">
                    <a16:rowId xmlns:a16="http://schemas.microsoft.com/office/drawing/2014/main" val="2214799525"/>
                  </a:ext>
                </a:extLst>
              </a:tr>
            </a:tbl>
          </a:graphicData>
        </a:graphic>
      </p:graphicFrame>
    </p:spTree>
    <p:extLst>
      <p:ext uri="{BB962C8B-B14F-4D97-AF65-F5344CB8AC3E}">
        <p14:creationId xmlns:p14="http://schemas.microsoft.com/office/powerpoint/2010/main" val="2512763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002375" y="78554"/>
            <a:ext cx="8029204" cy="281661"/>
          </a:xfrm>
          <a:solidFill>
            <a:schemeClr val="accent6">
              <a:lumMod val="20000"/>
              <a:lumOff val="80000"/>
            </a:schemeClr>
          </a:solidFill>
        </p:spPr>
        <p:txBody>
          <a:bodyPr>
            <a:noAutofit/>
          </a:bodyPr>
          <a:lstStyle/>
          <a:p>
            <a:r>
              <a:rPr lang="en-GB" sz="2800" b="1" dirty="0"/>
              <a:t>Aggregate Lifecycle Deficit in Nigeria</a:t>
            </a:r>
            <a:endParaRPr lang="en-GB" sz="2800" b="1" i="1" dirty="0"/>
          </a:p>
        </p:txBody>
      </p:sp>
      <p:graphicFrame>
        <p:nvGraphicFramePr>
          <p:cNvPr id="9" name="Chart 8">
            <a:extLst>
              <a:ext uri="{FF2B5EF4-FFF2-40B4-BE49-F238E27FC236}">
                <a16:creationId xmlns:a16="http://schemas.microsoft.com/office/drawing/2014/main" id="{ED9E0208-6351-E442-65C9-6BD074721D86}"/>
              </a:ext>
            </a:extLst>
          </p:cNvPr>
          <p:cNvGraphicFramePr>
            <a:graphicFrameLocks/>
          </p:cNvGraphicFramePr>
          <p:nvPr>
            <p:extLst>
              <p:ext uri="{D42A27DB-BD31-4B8C-83A1-F6EECF244321}">
                <p14:modId xmlns:p14="http://schemas.microsoft.com/office/powerpoint/2010/main" val="4046525812"/>
              </p:ext>
            </p:extLst>
          </p:nvPr>
        </p:nvGraphicFramePr>
        <p:xfrm>
          <a:off x="17318" y="388712"/>
          <a:ext cx="5906903" cy="3115237"/>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6">
            <a:extLst>
              <a:ext uri="{FF2B5EF4-FFF2-40B4-BE49-F238E27FC236}">
                <a16:creationId xmlns:a16="http://schemas.microsoft.com/office/drawing/2014/main" id="{37908354-5F17-0EB5-9D1A-2ADE6DC05BF8}"/>
              </a:ext>
            </a:extLst>
          </p:cNvPr>
          <p:cNvSpPr txBox="1">
            <a:spLocks/>
          </p:cNvSpPr>
          <p:nvPr/>
        </p:nvSpPr>
        <p:spPr bwMode="auto">
          <a:xfrm>
            <a:off x="2209800" y="38100"/>
            <a:ext cx="1371600" cy="827567"/>
          </a:xfrm>
          <a:prstGeom prst="wedgeEllipseCallout">
            <a:avLst>
              <a:gd name="adj1" fmla="val -84867"/>
              <a:gd name="adj2" fmla="val 98936"/>
            </a:avLst>
          </a:prstGeom>
          <a:solidFill>
            <a:schemeClr val="bg2">
              <a:lumMod val="90000"/>
            </a:schemeClr>
          </a:solidFill>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457200" eaLnBrk="0" fontAlgn="base" hangingPunct="0">
              <a:spcBef>
                <a:spcPct val="0"/>
              </a:spcBef>
              <a:spcAft>
                <a:spcPct val="0"/>
              </a:spcAft>
              <a:defRPr/>
            </a:pPr>
            <a:r>
              <a:rPr lang="en-US" sz="1200" b="1" u="sng" dirty="0"/>
              <a:t>Child deficit</a:t>
            </a:r>
          </a:p>
          <a:p>
            <a:pPr algn="ctr" defTabSz="457200" eaLnBrk="0" fontAlgn="base" hangingPunct="0">
              <a:spcBef>
                <a:spcPct val="0"/>
              </a:spcBef>
              <a:spcAft>
                <a:spcPct val="0"/>
              </a:spcAft>
              <a:defRPr/>
            </a:pPr>
            <a:r>
              <a:rPr lang="en-US" sz="1200" strike="dblStrike" dirty="0" err="1"/>
              <a:t>N</a:t>
            </a:r>
            <a:r>
              <a:rPr lang="en-US" sz="1200" dirty="0" err="1"/>
              <a:t>1.4</a:t>
            </a:r>
            <a:r>
              <a:rPr lang="en-US" sz="1200" dirty="0"/>
              <a:t> trillion</a:t>
            </a:r>
          </a:p>
        </p:txBody>
      </p:sp>
      <p:sp>
        <p:nvSpPr>
          <p:cNvPr id="11" name="Title 6">
            <a:extLst>
              <a:ext uri="{FF2B5EF4-FFF2-40B4-BE49-F238E27FC236}">
                <a16:creationId xmlns:a16="http://schemas.microsoft.com/office/drawing/2014/main" id="{8F6B287A-4F88-066D-5423-E188AF4FD35B}"/>
              </a:ext>
            </a:extLst>
          </p:cNvPr>
          <p:cNvSpPr txBox="1">
            <a:spLocks/>
          </p:cNvSpPr>
          <p:nvPr/>
        </p:nvSpPr>
        <p:spPr bwMode="auto">
          <a:xfrm>
            <a:off x="4295800" y="1371600"/>
            <a:ext cx="1628422" cy="827567"/>
          </a:xfrm>
          <a:prstGeom prst="wedgeEllipseCallout">
            <a:avLst>
              <a:gd name="adj1" fmla="val -34031"/>
              <a:gd name="adj2" fmla="val 103121"/>
            </a:avLst>
          </a:prstGeom>
          <a:solidFill>
            <a:schemeClr val="bg2">
              <a:lumMod val="90000"/>
            </a:schemeClr>
          </a:solidFill>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457200" eaLnBrk="0" fontAlgn="base" hangingPunct="0">
              <a:spcBef>
                <a:spcPct val="0"/>
              </a:spcBef>
              <a:spcAft>
                <a:spcPct val="0"/>
              </a:spcAft>
              <a:defRPr/>
            </a:pPr>
            <a:r>
              <a:rPr lang="en-US" sz="1200" b="1" u="sng" dirty="0"/>
              <a:t>Old age deficit</a:t>
            </a:r>
          </a:p>
          <a:p>
            <a:pPr algn="ctr" defTabSz="457200" eaLnBrk="0" fontAlgn="base" hangingPunct="0">
              <a:spcBef>
                <a:spcPct val="0"/>
              </a:spcBef>
              <a:spcAft>
                <a:spcPct val="0"/>
              </a:spcAft>
              <a:defRPr/>
            </a:pPr>
            <a:r>
              <a:rPr lang="en-US" sz="1200" strike="dblStrike" dirty="0" err="1"/>
              <a:t>N</a:t>
            </a:r>
            <a:r>
              <a:rPr lang="en-US" sz="1200" dirty="0" err="1"/>
              <a:t>42.9</a:t>
            </a:r>
            <a:r>
              <a:rPr lang="en-US" sz="1200" dirty="0"/>
              <a:t> billion</a:t>
            </a:r>
          </a:p>
        </p:txBody>
      </p:sp>
      <p:graphicFrame>
        <p:nvGraphicFramePr>
          <p:cNvPr id="14" name="Chart 13">
            <a:extLst>
              <a:ext uri="{FF2B5EF4-FFF2-40B4-BE49-F238E27FC236}">
                <a16:creationId xmlns:a16="http://schemas.microsoft.com/office/drawing/2014/main" id="{78CDF7DA-413C-9BD4-0C0E-10416AE2E532}"/>
              </a:ext>
            </a:extLst>
          </p:cNvPr>
          <p:cNvGraphicFramePr>
            <a:graphicFrameLocks/>
          </p:cNvGraphicFramePr>
          <p:nvPr>
            <p:extLst>
              <p:ext uri="{D42A27DB-BD31-4B8C-83A1-F6EECF244321}">
                <p14:modId xmlns:p14="http://schemas.microsoft.com/office/powerpoint/2010/main" val="144536660"/>
              </p:ext>
            </p:extLst>
          </p:nvPr>
        </p:nvGraphicFramePr>
        <p:xfrm>
          <a:off x="6072612" y="355709"/>
          <a:ext cx="6119388" cy="3174958"/>
        </p:xfrm>
        <a:graphic>
          <a:graphicData uri="http://schemas.openxmlformats.org/drawingml/2006/chart">
            <c:chart xmlns:c="http://schemas.openxmlformats.org/drawingml/2006/chart" xmlns:r="http://schemas.openxmlformats.org/officeDocument/2006/relationships" r:id="rId4"/>
          </a:graphicData>
        </a:graphic>
      </p:graphicFrame>
      <p:sp>
        <p:nvSpPr>
          <p:cNvPr id="15" name="Title 6">
            <a:extLst>
              <a:ext uri="{FF2B5EF4-FFF2-40B4-BE49-F238E27FC236}">
                <a16:creationId xmlns:a16="http://schemas.microsoft.com/office/drawing/2014/main" id="{D3D7B12D-DBF2-E2EC-DEC6-DF2FF4F400DD}"/>
              </a:ext>
            </a:extLst>
          </p:cNvPr>
          <p:cNvSpPr txBox="1">
            <a:spLocks/>
          </p:cNvSpPr>
          <p:nvPr/>
        </p:nvSpPr>
        <p:spPr bwMode="auto">
          <a:xfrm>
            <a:off x="7462705" y="2420888"/>
            <a:ext cx="1944216" cy="722682"/>
          </a:xfrm>
          <a:prstGeom prst="wedgeEllipseCallout">
            <a:avLst>
              <a:gd name="adj1" fmla="val -64016"/>
              <a:gd name="adj2" fmla="val -60498"/>
            </a:avLst>
          </a:prstGeom>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1" i="0" u="sng" strike="noStrike" kern="1200" cap="none" spc="0" normalizeH="0" baseline="0" noProof="0" dirty="0">
                <a:ln>
                  <a:noFill/>
                </a:ln>
                <a:solidFill>
                  <a:schemeClr val="dk1"/>
                </a:solidFill>
                <a:effectLst/>
                <a:uLnTx/>
                <a:uFillTx/>
              </a:rPr>
              <a:t>Child deficit</a:t>
            </a:r>
          </a:p>
          <a:p>
            <a:pPr lvl="0" algn="ctr" eaLnBrk="0" fontAlgn="base" hangingPunct="0">
              <a:spcBef>
                <a:spcPct val="0"/>
              </a:spcBef>
              <a:spcAft>
                <a:spcPct val="0"/>
              </a:spcAft>
              <a:defRPr/>
            </a:pPr>
            <a:r>
              <a:rPr lang="en-US" sz="1400" strike="dblStrike" dirty="0" err="1"/>
              <a:t>N</a:t>
            </a:r>
            <a:r>
              <a:rPr lang="en-US" sz="1400" dirty="0" err="1"/>
              <a:t>43.93</a:t>
            </a:r>
            <a:r>
              <a:rPr lang="en-US" sz="1400" dirty="0"/>
              <a:t> trillion</a:t>
            </a:r>
          </a:p>
        </p:txBody>
      </p:sp>
      <p:sp>
        <p:nvSpPr>
          <p:cNvPr id="16" name="Title 6">
            <a:extLst>
              <a:ext uri="{FF2B5EF4-FFF2-40B4-BE49-F238E27FC236}">
                <a16:creationId xmlns:a16="http://schemas.microsoft.com/office/drawing/2014/main" id="{4D417AC8-BBE2-BAA6-834E-3E6CC2C59365}"/>
              </a:ext>
            </a:extLst>
          </p:cNvPr>
          <p:cNvSpPr txBox="1">
            <a:spLocks/>
          </p:cNvSpPr>
          <p:nvPr/>
        </p:nvSpPr>
        <p:spPr bwMode="auto">
          <a:xfrm>
            <a:off x="8434813" y="379805"/>
            <a:ext cx="1773912" cy="542161"/>
          </a:xfrm>
          <a:prstGeom prst="wedgeEllipseCallout">
            <a:avLst>
              <a:gd name="adj1" fmla="val -25997"/>
              <a:gd name="adj2" fmla="val 114458"/>
            </a:avLst>
          </a:prstGeom>
          <a:solidFill>
            <a:schemeClr val="accent2">
              <a:lumMod val="60000"/>
              <a:lumOff val="40000"/>
            </a:schemeClr>
          </a:solidFill>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n-US" sz="1400" b="1" u="sng" dirty="0"/>
              <a:t>Surplus</a:t>
            </a:r>
            <a:endParaRPr kumimoji="0" lang="en-US" sz="1400" b="1" i="0" u="sng" strike="noStrike" kern="1200" cap="none" spc="0" normalizeH="0" baseline="0" noProof="0" dirty="0">
              <a:ln>
                <a:noFill/>
              </a:ln>
              <a:solidFill>
                <a:schemeClr val="dk1"/>
              </a:solidFill>
              <a:effectLst/>
              <a:uLnTx/>
              <a:uFillTx/>
            </a:endParaRPr>
          </a:p>
          <a:p>
            <a:pPr lvl="0" algn="ctr" defTabSz="457200" eaLnBrk="0" fontAlgn="base" hangingPunct="0">
              <a:spcBef>
                <a:spcPct val="0"/>
              </a:spcBef>
              <a:spcAft>
                <a:spcPct val="0"/>
              </a:spcAft>
              <a:defRPr/>
            </a:pPr>
            <a:r>
              <a:rPr lang="en-US" sz="1400" strike="dblStrike" dirty="0" err="1"/>
              <a:t>N</a:t>
            </a:r>
            <a:r>
              <a:rPr lang="en-US" sz="1400" dirty="0" err="1"/>
              <a:t>13.7</a:t>
            </a:r>
            <a:r>
              <a:rPr lang="en-US" sz="1400" dirty="0"/>
              <a:t> trillion</a:t>
            </a:r>
          </a:p>
        </p:txBody>
      </p:sp>
      <p:sp>
        <p:nvSpPr>
          <p:cNvPr id="17" name="Title 6">
            <a:extLst>
              <a:ext uri="{FF2B5EF4-FFF2-40B4-BE49-F238E27FC236}">
                <a16:creationId xmlns:a16="http://schemas.microsoft.com/office/drawing/2014/main" id="{7FA93A28-5131-9C1F-880F-4B9C8536592E}"/>
              </a:ext>
            </a:extLst>
          </p:cNvPr>
          <p:cNvSpPr txBox="1">
            <a:spLocks/>
          </p:cNvSpPr>
          <p:nvPr/>
        </p:nvSpPr>
        <p:spPr bwMode="auto">
          <a:xfrm>
            <a:off x="10283346" y="2022772"/>
            <a:ext cx="1891335" cy="769398"/>
          </a:xfrm>
          <a:prstGeom prst="wedgeEllipseCallout">
            <a:avLst>
              <a:gd name="adj1" fmla="val -21466"/>
              <a:gd name="adj2" fmla="val -118514"/>
            </a:avLst>
          </a:prstGeom>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1" i="0" u="sng" strike="noStrike" kern="1200" cap="none" spc="0" normalizeH="0" baseline="0" noProof="0" dirty="0">
                <a:ln>
                  <a:noFill/>
                </a:ln>
                <a:solidFill>
                  <a:schemeClr val="dk1"/>
                </a:solidFill>
                <a:effectLst/>
                <a:uLnTx/>
                <a:uFillTx/>
              </a:rPr>
              <a:t>Old Age deficit</a:t>
            </a:r>
          </a:p>
          <a:p>
            <a:pPr lvl="0" algn="ctr" eaLnBrk="0" fontAlgn="base" hangingPunct="0">
              <a:spcBef>
                <a:spcPct val="0"/>
              </a:spcBef>
              <a:spcAft>
                <a:spcPct val="0"/>
              </a:spcAft>
              <a:defRPr/>
            </a:pPr>
            <a:r>
              <a:rPr lang="en-US" sz="1400" strike="dblStrike" dirty="0" err="1"/>
              <a:t>N</a:t>
            </a:r>
            <a:r>
              <a:rPr lang="en-US" sz="1400" dirty="0" err="1"/>
              <a:t>1.63</a:t>
            </a:r>
            <a:r>
              <a:rPr lang="en-US" sz="1400" dirty="0"/>
              <a:t> trillion</a:t>
            </a:r>
          </a:p>
        </p:txBody>
      </p:sp>
      <p:graphicFrame>
        <p:nvGraphicFramePr>
          <p:cNvPr id="18" name="Chart 17">
            <a:extLst>
              <a:ext uri="{FF2B5EF4-FFF2-40B4-BE49-F238E27FC236}">
                <a16:creationId xmlns:a16="http://schemas.microsoft.com/office/drawing/2014/main" id="{31272057-FA9F-47A2-9516-462520D9124A}"/>
              </a:ext>
            </a:extLst>
          </p:cNvPr>
          <p:cNvGraphicFramePr/>
          <p:nvPr/>
        </p:nvGraphicFramePr>
        <p:xfrm>
          <a:off x="17318" y="3429000"/>
          <a:ext cx="5906903" cy="3276600"/>
        </p:xfrm>
        <a:graphic>
          <a:graphicData uri="http://schemas.openxmlformats.org/drawingml/2006/chart">
            <c:chart xmlns:c="http://schemas.openxmlformats.org/drawingml/2006/chart" xmlns:r="http://schemas.openxmlformats.org/officeDocument/2006/relationships" r:id="rId5"/>
          </a:graphicData>
        </a:graphic>
      </p:graphicFrame>
      <p:sp>
        <p:nvSpPr>
          <p:cNvPr id="20" name="TextBox 19">
            <a:extLst>
              <a:ext uri="{FF2B5EF4-FFF2-40B4-BE49-F238E27FC236}">
                <a16:creationId xmlns:a16="http://schemas.microsoft.com/office/drawing/2014/main" id="{999AFBE5-6575-0475-5D1F-DDB626E5F8DB}"/>
              </a:ext>
            </a:extLst>
          </p:cNvPr>
          <p:cNvSpPr txBox="1"/>
          <p:nvPr/>
        </p:nvSpPr>
        <p:spPr>
          <a:xfrm>
            <a:off x="6215389" y="680842"/>
            <a:ext cx="1944216" cy="400110"/>
          </a:xfrm>
          <a:prstGeom prst="rect">
            <a:avLst/>
          </a:prstGeom>
          <a:noFill/>
        </p:spPr>
        <p:txBody>
          <a:bodyPr wrap="square">
            <a:spAutoFit/>
          </a:bodyPr>
          <a:lstStyle/>
          <a:p>
            <a:pPr algn="ctr" rtl="0">
              <a:defRPr sz="2160" b="1" i="0" u="none" strike="noStrike" kern="1200" baseline="0">
                <a:solidFill>
                  <a:prstClr val="black"/>
                </a:solidFill>
                <a:latin typeface="+mn-lt"/>
                <a:ea typeface="+mn-ea"/>
                <a:cs typeface="+mn-cs"/>
              </a:defRPr>
            </a:pPr>
            <a:r>
              <a:rPr lang="en-GB" sz="2000" dirty="0"/>
              <a:t>Nigeria, 2016</a:t>
            </a:r>
          </a:p>
        </p:txBody>
      </p:sp>
      <p:sp>
        <p:nvSpPr>
          <p:cNvPr id="21" name="TextBox 20">
            <a:extLst>
              <a:ext uri="{FF2B5EF4-FFF2-40B4-BE49-F238E27FC236}">
                <a16:creationId xmlns:a16="http://schemas.microsoft.com/office/drawing/2014/main" id="{087E6F34-38DC-83BA-3C27-15C1C0B8FC63}"/>
              </a:ext>
            </a:extLst>
          </p:cNvPr>
          <p:cNvSpPr txBox="1"/>
          <p:nvPr/>
        </p:nvSpPr>
        <p:spPr>
          <a:xfrm>
            <a:off x="3878542" y="365573"/>
            <a:ext cx="2372590" cy="424732"/>
          </a:xfrm>
          <a:prstGeom prst="rect">
            <a:avLst/>
          </a:prstGeom>
          <a:noFill/>
        </p:spPr>
        <p:txBody>
          <a:bodyPr wrap="square">
            <a:spAutoFit/>
          </a:bodyPr>
          <a:lstStyle/>
          <a:p>
            <a:pPr algn="ctr" rtl="0">
              <a:defRPr sz="2160" b="1" i="0" u="none" strike="noStrike" kern="1200" baseline="0">
                <a:solidFill>
                  <a:prstClr val="black"/>
                </a:solidFill>
                <a:latin typeface="+mn-lt"/>
                <a:ea typeface="+mn-ea"/>
                <a:cs typeface="+mn-cs"/>
              </a:defRPr>
            </a:pPr>
            <a:r>
              <a:rPr lang="en-GB" dirty="0"/>
              <a:t>Kaduna, 2017</a:t>
            </a:r>
          </a:p>
        </p:txBody>
      </p:sp>
      <p:sp>
        <p:nvSpPr>
          <p:cNvPr id="22" name="TextBox 21">
            <a:extLst>
              <a:ext uri="{FF2B5EF4-FFF2-40B4-BE49-F238E27FC236}">
                <a16:creationId xmlns:a16="http://schemas.microsoft.com/office/drawing/2014/main" id="{35673DBB-B372-129C-73AA-39938F6B45AA}"/>
              </a:ext>
            </a:extLst>
          </p:cNvPr>
          <p:cNvSpPr txBox="1"/>
          <p:nvPr/>
        </p:nvSpPr>
        <p:spPr>
          <a:xfrm>
            <a:off x="3787147" y="3500687"/>
            <a:ext cx="2372590" cy="424732"/>
          </a:xfrm>
          <a:prstGeom prst="rect">
            <a:avLst/>
          </a:prstGeom>
          <a:noFill/>
        </p:spPr>
        <p:txBody>
          <a:bodyPr wrap="square">
            <a:spAutoFit/>
          </a:bodyPr>
          <a:lstStyle/>
          <a:p>
            <a:pPr algn="ctr" rtl="0">
              <a:defRPr sz="2160" b="1" i="0" u="none" strike="noStrike" kern="1200" baseline="0">
                <a:solidFill>
                  <a:prstClr val="black"/>
                </a:solidFill>
                <a:latin typeface="+mn-lt"/>
                <a:ea typeface="+mn-ea"/>
                <a:cs typeface="+mn-cs"/>
              </a:defRPr>
            </a:pPr>
            <a:r>
              <a:rPr lang="en-GB" dirty="0"/>
              <a:t>Lagos, 2020</a:t>
            </a:r>
          </a:p>
        </p:txBody>
      </p:sp>
      <p:sp>
        <p:nvSpPr>
          <p:cNvPr id="2" name="Title 6">
            <a:extLst>
              <a:ext uri="{FF2B5EF4-FFF2-40B4-BE49-F238E27FC236}">
                <a16:creationId xmlns:a16="http://schemas.microsoft.com/office/drawing/2014/main" id="{7D2920E9-D45A-0D88-E935-566DA17348A8}"/>
              </a:ext>
            </a:extLst>
          </p:cNvPr>
          <p:cNvSpPr txBox="1">
            <a:spLocks/>
          </p:cNvSpPr>
          <p:nvPr/>
        </p:nvSpPr>
        <p:spPr bwMode="auto">
          <a:xfrm>
            <a:off x="4223792" y="4653516"/>
            <a:ext cx="1522450" cy="827567"/>
          </a:xfrm>
          <a:prstGeom prst="wedgeEllipseCallout">
            <a:avLst>
              <a:gd name="adj1" fmla="val -23756"/>
              <a:gd name="adj2" fmla="val 121960"/>
            </a:avLst>
          </a:prstGeom>
          <a:solidFill>
            <a:schemeClr val="bg2">
              <a:lumMod val="90000"/>
            </a:schemeClr>
          </a:solidFill>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457200" eaLnBrk="0" fontAlgn="base" hangingPunct="0">
              <a:spcBef>
                <a:spcPct val="0"/>
              </a:spcBef>
              <a:spcAft>
                <a:spcPct val="0"/>
              </a:spcAft>
              <a:defRPr/>
            </a:pPr>
            <a:r>
              <a:rPr lang="en-US" sz="1200" b="1" u="sng" dirty="0"/>
              <a:t>Old age deficit</a:t>
            </a:r>
          </a:p>
          <a:p>
            <a:pPr algn="ctr" defTabSz="457200" eaLnBrk="0" fontAlgn="base" hangingPunct="0">
              <a:spcBef>
                <a:spcPct val="0"/>
              </a:spcBef>
              <a:spcAft>
                <a:spcPct val="0"/>
              </a:spcAft>
              <a:defRPr/>
            </a:pPr>
            <a:r>
              <a:rPr lang="en-US" sz="1200" strike="dblStrike" dirty="0"/>
              <a:t>N</a:t>
            </a:r>
            <a:r>
              <a:rPr lang="en-GB" dirty="0"/>
              <a:t>30.1</a:t>
            </a:r>
            <a:r>
              <a:rPr lang="en-US" sz="1200" dirty="0"/>
              <a:t> billion</a:t>
            </a:r>
          </a:p>
        </p:txBody>
      </p:sp>
      <p:sp>
        <p:nvSpPr>
          <p:cNvPr id="3" name="Title 6">
            <a:extLst>
              <a:ext uri="{FF2B5EF4-FFF2-40B4-BE49-F238E27FC236}">
                <a16:creationId xmlns:a16="http://schemas.microsoft.com/office/drawing/2014/main" id="{920C6ADF-EDF7-FE4B-ACEA-F3B472FC4954}"/>
              </a:ext>
            </a:extLst>
          </p:cNvPr>
          <p:cNvSpPr txBox="1">
            <a:spLocks/>
          </p:cNvSpPr>
          <p:nvPr/>
        </p:nvSpPr>
        <p:spPr bwMode="auto">
          <a:xfrm>
            <a:off x="1981200" y="3893162"/>
            <a:ext cx="1600200" cy="827567"/>
          </a:xfrm>
          <a:prstGeom prst="wedgeEllipseCallout">
            <a:avLst>
              <a:gd name="adj1" fmla="val -84867"/>
              <a:gd name="adj2" fmla="val 98936"/>
            </a:avLst>
          </a:prstGeom>
          <a:solidFill>
            <a:schemeClr val="bg2">
              <a:lumMod val="90000"/>
            </a:schemeClr>
          </a:solidFill>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457200" eaLnBrk="0" fontAlgn="base" hangingPunct="0">
              <a:spcBef>
                <a:spcPct val="0"/>
              </a:spcBef>
              <a:spcAft>
                <a:spcPct val="0"/>
              </a:spcAft>
              <a:defRPr/>
            </a:pPr>
            <a:r>
              <a:rPr lang="en-US" sz="1200" b="1" u="sng" dirty="0"/>
              <a:t>Child deficit</a:t>
            </a:r>
          </a:p>
          <a:p>
            <a:pPr algn="ctr" defTabSz="457200" eaLnBrk="0" fontAlgn="base" hangingPunct="0">
              <a:spcBef>
                <a:spcPct val="0"/>
              </a:spcBef>
              <a:spcAft>
                <a:spcPct val="0"/>
              </a:spcAft>
              <a:defRPr/>
            </a:pPr>
            <a:r>
              <a:rPr lang="en-US" sz="1200" strike="dblStrike" dirty="0" err="1"/>
              <a:t>N</a:t>
            </a:r>
            <a:r>
              <a:rPr lang="en-US" sz="1200" dirty="0" err="1"/>
              <a:t>26.0</a:t>
            </a:r>
            <a:r>
              <a:rPr lang="en-US" sz="1200" dirty="0"/>
              <a:t> trillion</a:t>
            </a:r>
          </a:p>
        </p:txBody>
      </p:sp>
      <p:sp>
        <p:nvSpPr>
          <p:cNvPr id="4" name="Title 6">
            <a:extLst>
              <a:ext uri="{FF2B5EF4-FFF2-40B4-BE49-F238E27FC236}">
                <a16:creationId xmlns:a16="http://schemas.microsoft.com/office/drawing/2014/main" id="{DD34E8C7-A5B6-BA81-1B7D-36E7D3655012}"/>
              </a:ext>
            </a:extLst>
          </p:cNvPr>
          <p:cNvSpPr txBox="1">
            <a:spLocks/>
          </p:cNvSpPr>
          <p:nvPr/>
        </p:nvSpPr>
        <p:spPr bwMode="auto">
          <a:xfrm>
            <a:off x="2399922" y="4870586"/>
            <a:ext cx="1370907" cy="745020"/>
          </a:xfrm>
          <a:prstGeom prst="wedgeEllipseCallout">
            <a:avLst>
              <a:gd name="adj1" fmla="val 22694"/>
              <a:gd name="adj2" fmla="val 130652"/>
            </a:avLst>
          </a:prstGeom>
          <a:solidFill>
            <a:schemeClr val="accent5">
              <a:lumMod val="40000"/>
              <a:lumOff val="60000"/>
            </a:schemeClr>
          </a:solidFill>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457200" eaLnBrk="0" fontAlgn="base" hangingPunct="0">
              <a:spcBef>
                <a:spcPct val="0"/>
              </a:spcBef>
              <a:spcAft>
                <a:spcPct val="0"/>
              </a:spcAft>
              <a:defRPr/>
            </a:pPr>
            <a:r>
              <a:rPr lang="en-US" sz="1200" b="1" u="sng" dirty="0"/>
              <a:t>surplus </a:t>
            </a:r>
            <a:r>
              <a:rPr lang="en-US" sz="1200" strike="dblStrike" dirty="0" err="1"/>
              <a:t>N</a:t>
            </a:r>
            <a:r>
              <a:rPr lang="en-US" sz="1200" dirty="0" err="1"/>
              <a:t>1.3</a:t>
            </a:r>
            <a:r>
              <a:rPr lang="en-US" sz="1200" dirty="0"/>
              <a:t> trillion</a:t>
            </a:r>
          </a:p>
        </p:txBody>
      </p:sp>
      <p:graphicFrame>
        <p:nvGraphicFramePr>
          <p:cNvPr id="13" name="Chart 12">
            <a:extLst>
              <a:ext uri="{FF2B5EF4-FFF2-40B4-BE49-F238E27FC236}">
                <a16:creationId xmlns:a16="http://schemas.microsoft.com/office/drawing/2014/main" id="{7F55A49E-C53C-9F69-A282-2033EBB225E1}"/>
              </a:ext>
            </a:extLst>
          </p:cNvPr>
          <p:cNvGraphicFramePr>
            <a:graphicFrameLocks/>
          </p:cNvGraphicFramePr>
          <p:nvPr/>
        </p:nvGraphicFramePr>
        <p:xfrm>
          <a:off x="5964004" y="3530642"/>
          <a:ext cx="6227996" cy="3174958"/>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6">
            <a:extLst>
              <a:ext uri="{FF2B5EF4-FFF2-40B4-BE49-F238E27FC236}">
                <a16:creationId xmlns:a16="http://schemas.microsoft.com/office/drawing/2014/main" id="{B02B0842-82BE-3B3A-6281-DEBD8B5C710A}"/>
              </a:ext>
            </a:extLst>
          </p:cNvPr>
          <p:cNvSpPr txBox="1">
            <a:spLocks/>
          </p:cNvSpPr>
          <p:nvPr/>
        </p:nvSpPr>
        <p:spPr bwMode="auto">
          <a:xfrm>
            <a:off x="7874172" y="3925419"/>
            <a:ext cx="1532749" cy="644027"/>
          </a:xfrm>
          <a:prstGeom prst="wedgeEllipseCallout">
            <a:avLst>
              <a:gd name="adj1" fmla="val -53020"/>
              <a:gd name="adj2" fmla="val 99956"/>
            </a:avLst>
          </a:prstGeom>
          <a:solidFill>
            <a:schemeClr val="accent2">
              <a:lumMod val="20000"/>
              <a:lumOff val="80000"/>
            </a:schemeClr>
          </a:solidFill>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457200" eaLnBrk="0" fontAlgn="base" hangingPunct="0">
              <a:spcBef>
                <a:spcPct val="0"/>
              </a:spcBef>
              <a:spcAft>
                <a:spcPct val="0"/>
              </a:spcAft>
              <a:defRPr/>
            </a:pPr>
            <a:r>
              <a:rPr lang="en-US" sz="1200" b="1" u="sng" dirty="0"/>
              <a:t>Child Deficit</a:t>
            </a:r>
          </a:p>
          <a:p>
            <a:pPr algn="ctr" defTabSz="457200" eaLnBrk="0" fontAlgn="base" hangingPunct="0">
              <a:spcBef>
                <a:spcPct val="0"/>
              </a:spcBef>
              <a:spcAft>
                <a:spcPct val="0"/>
              </a:spcAft>
              <a:defRPr/>
            </a:pPr>
            <a:r>
              <a:rPr lang="en-US" sz="1200" strike="dblStrike" dirty="0" err="1"/>
              <a:t>N</a:t>
            </a:r>
            <a:r>
              <a:rPr lang="en-US" sz="1200" dirty="0" err="1"/>
              <a:t>1.33</a:t>
            </a:r>
            <a:r>
              <a:rPr lang="en-US" sz="1200" dirty="0"/>
              <a:t> trillion</a:t>
            </a:r>
          </a:p>
        </p:txBody>
      </p:sp>
      <p:sp>
        <p:nvSpPr>
          <p:cNvPr id="23" name="Title 6">
            <a:extLst>
              <a:ext uri="{FF2B5EF4-FFF2-40B4-BE49-F238E27FC236}">
                <a16:creationId xmlns:a16="http://schemas.microsoft.com/office/drawing/2014/main" id="{633CA62E-4052-CC2F-ADD8-DC9D83F6EB9C}"/>
              </a:ext>
            </a:extLst>
          </p:cNvPr>
          <p:cNvSpPr txBox="1">
            <a:spLocks/>
          </p:cNvSpPr>
          <p:nvPr/>
        </p:nvSpPr>
        <p:spPr bwMode="auto">
          <a:xfrm>
            <a:off x="10283347" y="4719885"/>
            <a:ext cx="1861864" cy="616160"/>
          </a:xfrm>
          <a:prstGeom prst="wedgeEllipseCallout">
            <a:avLst>
              <a:gd name="adj1" fmla="val 4649"/>
              <a:gd name="adj2" fmla="val 87434"/>
            </a:avLst>
          </a:prstGeom>
          <a:solidFill>
            <a:schemeClr val="accent2">
              <a:lumMod val="20000"/>
              <a:lumOff val="80000"/>
            </a:schemeClr>
          </a:solidFill>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457200" eaLnBrk="0" fontAlgn="base" hangingPunct="0">
              <a:spcBef>
                <a:spcPct val="0"/>
              </a:spcBef>
              <a:spcAft>
                <a:spcPct val="0"/>
              </a:spcAft>
              <a:defRPr/>
            </a:pPr>
            <a:r>
              <a:rPr lang="en-US" sz="1200" b="1" u="sng" dirty="0"/>
              <a:t>Old Age Deficit</a:t>
            </a:r>
          </a:p>
          <a:p>
            <a:pPr algn="ctr" defTabSz="457200" eaLnBrk="0" fontAlgn="base" hangingPunct="0">
              <a:spcBef>
                <a:spcPct val="0"/>
              </a:spcBef>
              <a:spcAft>
                <a:spcPct val="0"/>
              </a:spcAft>
              <a:defRPr/>
            </a:pPr>
            <a:r>
              <a:rPr lang="en-US" sz="1200" strike="dblStrike" dirty="0" err="1"/>
              <a:t>N</a:t>
            </a:r>
            <a:r>
              <a:rPr lang="en-US" sz="1200" dirty="0" err="1"/>
              <a:t>244</a:t>
            </a:r>
            <a:r>
              <a:rPr lang="en-US" sz="1200" dirty="0"/>
              <a:t> billion</a:t>
            </a:r>
          </a:p>
        </p:txBody>
      </p:sp>
      <p:sp>
        <p:nvSpPr>
          <p:cNvPr id="24" name="Title 6">
            <a:extLst>
              <a:ext uri="{FF2B5EF4-FFF2-40B4-BE49-F238E27FC236}">
                <a16:creationId xmlns:a16="http://schemas.microsoft.com/office/drawing/2014/main" id="{8820D859-DFDF-4441-C1C4-E7F1B3D177C4}"/>
              </a:ext>
            </a:extLst>
          </p:cNvPr>
          <p:cNvSpPr txBox="1">
            <a:spLocks/>
          </p:cNvSpPr>
          <p:nvPr/>
        </p:nvSpPr>
        <p:spPr bwMode="auto">
          <a:xfrm>
            <a:off x="9192344" y="6060343"/>
            <a:ext cx="1490199" cy="616160"/>
          </a:xfrm>
          <a:prstGeom prst="wedgeEllipseCallout">
            <a:avLst>
              <a:gd name="adj1" fmla="val -18410"/>
              <a:gd name="adj2" fmla="val -71386"/>
            </a:avLst>
          </a:prstGeom>
          <a:solidFill>
            <a:schemeClr val="accent2">
              <a:lumMod val="20000"/>
              <a:lumOff val="80000"/>
            </a:schemeClr>
          </a:solidFill>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457200" eaLnBrk="0" fontAlgn="base" hangingPunct="0">
              <a:spcBef>
                <a:spcPct val="0"/>
              </a:spcBef>
              <a:spcAft>
                <a:spcPct val="0"/>
              </a:spcAft>
              <a:defRPr/>
            </a:pPr>
            <a:r>
              <a:rPr lang="en-US" sz="1200" b="1" u="sng" dirty="0"/>
              <a:t>Surplus</a:t>
            </a:r>
          </a:p>
          <a:p>
            <a:pPr algn="ctr" defTabSz="457200" eaLnBrk="0" fontAlgn="base" hangingPunct="0">
              <a:spcBef>
                <a:spcPct val="0"/>
              </a:spcBef>
              <a:spcAft>
                <a:spcPct val="0"/>
              </a:spcAft>
              <a:defRPr/>
            </a:pPr>
            <a:r>
              <a:rPr lang="en-US" sz="1200" strike="dblStrike" dirty="0" err="1"/>
              <a:t>N</a:t>
            </a:r>
            <a:r>
              <a:rPr lang="en-US" sz="1200" dirty="0" err="1"/>
              <a:t>335</a:t>
            </a:r>
            <a:r>
              <a:rPr lang="en-US" sz="1200" dirty="0"/>
              <a:t> billion</a:t>
            </a:r>
          </a:p>
        </p:txBody>
      </p:sp>
      <p:sp>
        <p:nvSpPr>
          <p:cNvPr id="25" name="Title 1">
            <a:extLst>
              <a:ext uri="{FF2B5EF4-FFF2-40B4-BE49-F238E27FC236}">
                <a16:creationId xmlns:a16="http://schemas.microsoft.com/office/drawing/2014/main" id="{C8256B2D-B020-D5DA-068F-EA3D5A0971ED}"/>
              </a:ext>
            </a:extLst>
          </p:cNvPr>
          <p:cNvSpPr txBox="1">
            <a:spLocks/>
          </p:cNvSpPr>
          <p:nvPr/>
        </p:nvSpPr>
        <p:spPr>
          <a:xfrm>
            <a:off x="10632419" y="3780352"/>
            <a:ext cx="1512792" cy="424611"/>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sz="2000" b="1" dirty="0">
                <a:solidFill>
                  <a:schemeClr val="tx1"/>
                </a:solidFill>
              </a:rPr>
              <a:t>Ogun, 2023 </a:t>
            </a:r>
          </a:p>
        </p:txBody>
      </p:sp>
    </p:spTree>
    <p:extLst>
      <p:ext uri="{BB962C8B-B14F-4D97-AF65-F5344CB8AC3E}">
        <p14:creationId xmlns:p14="http://schemas.microsoft.com/office/powerpoint/2010/main" val="329005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450841" y="-3760"/>
            <a:ext cx="9220338" cy="346322"/>
          </a:xfrm>
          <a:solidFill>
            <a:schemeClr val="accent6">
              <a:lumMod val="20000"/>
              <a:lumOff val="80000"/>
            </a:schemeClr>
          </a:solidFill>
        </p:spPr>
        <p:txBody>
          <a:bodyPr>
            <a:noAutofit/>
          </a:bodyPr>
          <a:lstStyle/>
          <a:p>
            <a:r>
              <a:rPr lang="en-GB" sz="2000" b="1" dirty="0">
                <a:effectLst/>
                <a:latin typeface="+mn-lt"/>
                <a:ea typeface="Calibri" panose="020F0502020204030204" pitchFamily="34" charset="0"/>
              </a:rPr>
              <a:t>First Demographic Dividend In Nigeria and Three States</a:t>
            </a:r>
            <a:endParaRPr lang="en-GB" sz="2000" b="1" i="1" dirty="0"/>
          </a:p>
        </p:txBody>
      </p:sp>
      <p:graphicFrame>
        <p:nvGraphicFramePr>
          <p:cNvPr id="5" name="Chart 4">
            <a:extLst>
              <a:ext uri="{FF2B5EF4-FFF2-40B4-BE49-F238E27FC236}">
                <a16:creationId xmlns:a16="http://schemas.microsoft.com/office/drawing/2014/main" id="{00000000-0008-0000-0300-000016040000}"/>
              </a:ext>
            </a:extLst>
          </p:cNvPr>
          <p:cNvGraphicFramePr>
            <a:graphicFrameLocks/>
          </p:cNvGraphicFramePr>
          <p:nvPr/>
        </p:nvGraphicFramePr>
        <p:xfrm>
          <a:off x="6130991" y="545423"/>
          <a:ext cx="6061010" cy="28515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1190368B-1276-A379-20D9-47B2CF72B811}"/>
              </a:ext>
            </a:extLst>
          </p:cNvPr>
          <p:cNvGraphicFramePr>
            <a:graphicFrameLocks/>
          </p:cNvGraphicFramePr>
          <p:nvPr/>
        </p:nvGraphicFramePr>
        <p:xfrm>
          <a:off x="6078070" y="3450762"/>
          <a:ext cx="6120000" cy="34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8AAD3903-EB0D-73F1-9B8C-9B345E66AE54}"/>
              </a:ext>
            </a:extLst>
          </p:cNvPr>
          <p:cNvGraphicFramePr/>
          <p:nvPr/>
        </p:nvGraphicFramePr>
        <p:xfrm>
          <a:off x="0" y="3455926"/>
          <a:ext cx="6120000" cy="3420000"/>
        </p:xfrm>
        <a:graphic>
          <a:graphicData uri="http://schemas.openxmlformats.org/drawingml/2006/chart">
            <c:chart xmlns:c="http://schemas.openxmlformats.org/drawingml/2006/chart" xmlns:r="http://schemas.openxmlformats.org/officeDocument/2006/relationships" r:id="rId5"/>
          </a:graphicData>
        </a:graphic>
      </p:graphicFrame>
      <p:sp>
        <p:nvSpPr>
          <p:cNvPr id="25" name="Title 1">
            <a:extLst>
              <a:ext uri="{FF2B5EF4-FFF2-40B4-BE49-F238E27FC236}">
                <a16:creationId xmlns:a16="http://schemas.microsoft.com/office/drawing/2014/main" id="{C8256B2D-B020-D5DA-068F-EA3D5A0971ED}"/>
              </a:ext>
            </a:extLst>
          </p:cNvPr>
          <p:cNvSpPr txBox="1">
            <a:spLocks/>
          </p:cNvSpPr>
          <p:nvPr/>
        </p:nvSpPr>
        <p:spPr>
          <a:xfrm>
            <a:off x="6329360" y="3414904"/>
            <a:ext cx="1512792" cy="298149"/>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sz="2000" b="1" dirty="0">
                <a:solidFill>
                  <a:schemeClr val="tx1"/>
                </a:solidFill>
              </a:rPr>
              <a:t>Ogun, 2023 </a:t>
            </a:r>
          </a:p>
        </p:txBody>
      </p:sp>
      <p:sp>
        <p:nvSpPr>
          <p:cNvPr id="22" name="TextBox 21">
            <a:extLst>
              <a:ext uri="{FF2B5EF4-FFF2-40B4-BE49-F238E27FC236}">
                <a16:creationId xmlns:a16="http://schemas.microsoft.com/office/drawing/2014/main" id="{35673DBB-B372-129C-73AA-39938F6B45AA}"/>
              </a:ext>
            </a:extLst>
          </p:cNvPr>
          <p:cNvSpPr txBox="1"/>
          <p:nvPr/>
        </p:nvSpPr>
        <p:spPr>
          <a:xfrm>
            <a:off x="3912178" y="3433482"/>
            <a:ext cx="1590259" cy="400110"/>
          </a:xfrm>
          <a:prstGeom prst="rect">
            <a:avLst/>
          </a:prstGeom>
          <a:noFill/>
        </p:spPr>
        <p:txBody>
          <a:bodyPr wrap="square">
            <a:spAutoFit/>
          </a:bodyPr>
          <a:lstStyle/>
          <a:p>
            <a:pPr algn="ctr" rtl="0">
              <a:defRPr sz="2160" b="1" i="0" u="none" strike="noStrike" kern="1200" baseline="0">
                <a:solidFill>
                  <a:prstClr val="black"/>
                </a:solidFill>
                <a:latin typeface="+mn-lt"/>
                <a:ea typeface="+mn-ea"/>
                <a:cs typeface="+mn-cs"/>
              </a:defRPr>
            </a:pPr>
            <a:r>
              <a:rPr lang="en-GB" sz="2000" dirty="0">
                <a:latin typeface="+mj-lt"/>
              </a:rPr>
              <a:t>Lagos, 2020</a:t>
            </a:r>
          </a:p>
        </p:txBody>
      </p:sp>
      <p:graphicFrame>
        <p:nvGraphicFramePr>
          <p:cNvPr id="26" name="Chart 25">
            <a:extLst>
              <a:ext uri="{FF2B5EF4-FFF2-40B4-BE49-F238E27FC236}">
                <a16:creationId xmlns:a16="http://schemas.microsoft.com/office/drawing/2014/main" id="{00000000-0008-0000-0300-000016040000}"/>
              </a:ext>
            </a:extLst>
          </p:cNvPr>
          <p:cNvGraphicFramePr>
            <a:graphicFrameLocks/>
          </p:cNvGraphicFramePr>
          <p:nvPr/>
        </p:nvGraphicFramePr>
        <p:xfrm>
          <a:off x="0" y="413592"/>
          <a:ext cx="6061010" cy="3037170"/>
        </p:xfrm>
        <a:graphic>
          <a:graphicData uri="http://schemas.openxmlformats.org/drawingml/2006/chart">
            <c:chart xmlns:c="http://schemas.openxmlformats.org/drawingml/2006/chart" xmlns:r="http://schemas.openxmlformats.org/officeDocument/2006/relationships" r:id="rId6"/>
          </a:graphicData>
        </a:graphic>
      </p:graphicFrame>
      <p:sp>
        <p:nvSpPr>
          <p:cNvPr id="27" name="Title 1">
            <a:extLst>
              <a:ext uri="{FF2B5EF4-FFF2-40B4-BE49-F238E27FC236}">
                <a16:creationId xmlns:a16="http://schemas.microsoft.com/office/drawing/2014/main" id="{B7DA87F5-E507-04B6-583F-BFA1257C37BB}"/>
              </a:ext>
            </a:extLst>
          </p:cNvPr>
          <p:cNvSpPr txBox="1">
            <a:spLocks/>
          </p:cNvSpPr>
          <p:nvPr/>
        </p:nvSpPr>
        <p:spPr>
          <a:xfrm>
            <a:off x="777758" y="545424"/>
            <a:ext cx="1596481" cy="336672"/>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sz="2000" b="1" dirty="0">
                <a:solidFill>
                  <a:schemeClr val="tx1"/>
                </a:solidFill>
              </a:rPr>
              <a:t>Nigeria, 2016 </a:t>
            </a:r>
          </a:p>
        </p:txBody>
      </p:sp>
      <p:sp>
        <p:nvSpPr>
          <p:cNvPr id="28" name="Title 1">
            <a:extLst>
              <a:ext uri="{FF2B5EF4-FFF2-40B4-BE49-F238E27FC236}">
                <a16:creationId xmlns:a16="http://schemas.microsoft.com/office/drawing/2014/main" id="{6B5002DA-5E9B-241E-0951-57EAF4A66000}"/>
              </a:ext>
            </a:extLst>
          </p:cNvPr>
          <p:cNvSpPr txBox="1">
            <a:spLocks/>
          </p:cNvSpPr>
          <p:nvPr/>
        </p:nvSpPr>
        <p:spPr>
          <a:xfrm>
            <a:off x="10447283" y="396350"/>
            <a:ext cx="1575257" cy="298149"/>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sz="2000" b="1" dirty="0">
                <a:solidFill>
                  <a:schemeClr val="tx1"/>
                </a:solidFill>
              </a:rPr>
              <a:t>Kaduna, 2017</a:t>
            </a:r>
          </a:p>
        </p:txBody>
      </p:sp>
    </p:spTree>
    <p:extLst>
      <p:ext uri="{BB962C8B-B14F-4D97-AF65-F5344CB8AC3E}">
        <p14:creationId xmlns:p14="http://schemas.microsoft.com/office/powerpoint/2010/main" val="1895026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B43BA-7670-6E87-AF05-3CC9AAD123A5}"/>
              </a:ext>
            </a:extLst>
          </p:cNvPr>
          <p:cNvSpPr>
            <a:spLocks noGrp="1"/>
          </p:cNvSpPr>
          <p:nvPr>
            <p:ph type="title"/>
          </p:nvPr>
        </p:nvSpPr>
        <p:spPr>
          <a:xfrm>
            <a:off x="0" y="0"/>
            <a:ext cx="12191999" cy="513347"/>
          </a:xfrm>
        </p:spPr>
        <p:txBody>
          <a:bodyPr>
            <a:noAutofit/>
          </a:bodyPr>
          <a:lstStyle/>
          <a:p>
            <a:r>
              <a:rPr lang="en-GB" sz="3200" b="1" dirty="0"/>
              <a:t>Demographic Dividend is about Population age structure</a:t>
            </a:r>
            <a:endParaRPr lang="en-NG" sz="3200" b="1" dirty="0"/>
          </a:p>
        </p:txBody>
      </p:sp>
      <p:graphicFrame>
        <p:nvGraphicFramePr>
          <p:cNvPr id="4" name="Chart 3">
            <a:extLst>
              <a:ext uri="{FF2B5EF4-FFF2-40B4-BE49-F238E27FC236}">
                <a16:creationId xmlns:a16="http://schemas.microsoft.com/office/drawing/2014/main" id="{730F7E4B-A225-C59F-9FD6-42B8DE64CF35}"/>
              </a:ext>
            </a:extLst>
          </p:cNvPr>
          <p:cNvGraphicFramePr>
            <a:graphicFrameLocks/>
          </p:cNvGraphicFramePr>
          <p:nvPr>
            <p:extLst>
              <p:ext uri="{D42A27DB-BD31-4B8C-83A1-F6EECF244321}">
                <p14:modId xmlns:p14="http://schemas.microsoft.com/office/powerpoint/2010/main" val="4172257591"/>
              </p:ext>
            </p:extLst>
          </p:nvPr>
        </p:nvGraphicFramePr>
        <p:xfrm>
          <a:off x="4427621" y="513348"/>
          <a:ext cx="4154906" cy="29156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5580C9C1-2F83-BC86-A417-DF5B2A34B2D9}"/>
              </a:ext>
            </a:extLst>
          </p:cNvPr>
          <p:cNvGraphicFramePr>
            <a:graphicFrameLocks/>
          </p:cNvGraphicFramePr>
          <p:nvPr/>
        </p:nvGraphicFramePr>
        <p:xfrm>
          <a:off x="-274108" y="3585957"/>
          <a:ext cx="4584700" cy="309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053EE063-CFF7-910C-BC4B-CEA49AD8219F}"/>
              </a:ext>
            </a:extLst>
          </p:cNvPr>
          <p:cNvGraphicFramePr>
            <a:graphicFrameLocks/>
          </p:cNvGraphicFramePr>
          <p:nvPr>
            <p:extLst>
              <p:ext uri="{D42A27DB-BD31-4B8C-83A1-F6EECF244321}">
                <p14:modId xmlns:p14="http://schemas.microsoft.com/office/powerpoint/2010/main" val="309882404"/>
              </p:ext>
            </p:extLst>
          </p:nvPr>
        </p:nvGraphicFramePr>
        <p:xfrm>
          <a:off x="4465332" y="3585958"/>
          <a:ext cx="3908648" cy="30972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932D8637-8465-1276-72FD-A556A727EB60}"/>
              </a:ext>
            </a:extLst>
          </p:cNvPr>
          <p:cNvGraphicFramePr>
            <a:graphicFrameLocks/>
          </p:cNvGraphicFramePr>
          <p:nvPr/>
        </p:nvGraphicFramePr>
        <p:xfrm>
          <a:off x="8528720" y="3584371"/>
          <a:ext cx="3773266" cy="3098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a16="http://schemas.microsoft.com/office/drawing/2014/main" id="{01EFDFFF-F999-1965-B429-2EA225BC7DFB}"/>
              </a:ext>
            </a:extLst>
          </p:cNvPr>
          <p:cNvGraphicFramePr>
            <a:graphicFrameLocks/>
          </p:cNvGraphicFramePr>
          <p:nvPr/>
        </p:nvGraphicFramePr>
        <p:xfrm>
          <a:off x="-236949" y="513347"/>
          <a:ext cx="4510616" cy="291565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a:extLst>
              <a:ext uri="{FF2B5EF4-FFF2-40B4-BE49-F238E27FC236}">
                <a16:creationId xmlns:a16="http://schemas.microsoft.com/office/drawing/2014/main" id="{FC3FBA4B-190F-AE8A-15F3-36023FCB31A6}"/>
              </a:ext>
            </a:extLst>
          </p:cNvPr>
          <p:cNvGraphicFramePr>
            <a:graphicFrameLocks/>
          </p:cNvGraphicFramePr>
          <p:nvPr/>
        </p:nvGraphicFramePr>
        <p:xfrm>
          <a:off x="8582527" y="513348"/>
          <a:ext cx="3609473" cy="291565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844829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503" y="187377"/>
            <a:ext cx="7119959" cy="532668"/>
          </a:xfrm>
        </p:spPr>
        <p:txBody>
          <a:bodyPr>
            <a:noAutofit/>
          </a:bodyPr>
          <a:lstStyle/>
          <a:p>
            <a:r>
              <a:rPr lang="en-GB" sz="3600" b="1" dirty="0"/>
              <a:t>INTRODUCTION</a:t>
            </a:r>
            <a:endParaRPr lang="en-GB" sz="3600" dirty="0"/>
          </a:p>
        </p:txBody>
      </p:sp>
      <p:sp>
        <p:nvSpPr>
          <p:cNvPr id="3" name="Content Placeholder 2"/>
          <p:cNvSpPr>
            <a:spLocks noGrp="1"/>
          </p:cNvSpPr>
          <p:nvPr>
            <p:ph idx="1"/>
          </p:nvPr>
        </p:nvSpPr>
        <p:spPr>
          <a:xfrm>
            <a:off x="959414" y="1004548"/>
            <a:ext cx="10792873" cy="4848903"/>
          </a:xfrm>
        </p:spPr>
        <p:txBody>
          <a:bodyPr>
            <a:noAutofit/>
          </a:bodyPr>
          <a:lstStyle/>
          <a:p>
            <a:pPr algn="just">
              <a:lnSpc>
                <a:spcPct val="100000"/>
              </a:lnSpc>
              <a:spcBef>
                <a:spcPts val="0"/>
              </a:spcBef>
            </a:pPr>
            <a:r>
              <a:rPr lang="en-GB" sz="2800" dirty="0"/>
              <a:t>The relationship between population and development has been a very sentimental and controversial discourse. </a:t>
            </a:r>
          </a:p>
          <a:p>
            <a:pPr lvl="1" algn="just">
              <a:lnSpc>
                <a:spcPct val="100000"/>
              </a:lnSpc>
              <a:spcBef>
                <a:spcPts val="0"/>
              </a:spcBef>
            </a:pPr>
            <a:r>
              <a:rPr lang="en-GB" sz="2800" dirty="0"/>
              <a:t>Pessimistic View</a:t>
            </a:r>
          </a:p>
          <a:p>
            <a:pPr lvl="1" algn="just">
              <a:lnSpc>
                <a:spcPct val="100000"/>
              </a:lnSpc>
              <a:spcBef>
                <a:spcPts val="0"/>
              </a:spcBef>
            </a:pPr>
            <a:r>
              <a:rPr lang="en-GB" sz="2800" dirty="0"/>
              <a:t>Optimistic view</a:t>
            </a:r>
          </a:p>
          <a:p>
            <a:pPr lvl="1" algn="just">
              <a:lnSpc>
                <a:spcPct val="100000"/>
              </a:lnSpc>
              <a:spcBef>
                <a:spcPts val="0"/>
              </a:spcBef>
            </a:pPr>
            <a:r>
              <a:rPr lang="en-GB" sz="2800" dirty="0"/>
              <a:t>No significant relationship between population and development. </a:t>
            </a:r>
          </a:p>
          <a:p>
            <a:pPr lvl="2" algn="just">
              <a:lnSpc>
                <a:spcPct val="100000"/>
              </a:lnSpc>
              <a:spcBef>
                <a:spcPts val="0"/>
              </a:spcBef>
            </a:pPr>
            <a:r>
              <a:rPr lang="en-GB" sz="2800" dirty="0"/>
              <a:t>See Canning, Raja, and </a:t>
            </a:r>
            <a:r>
              <a:rPr lang="en-GB" sz="2800" dirty="0" err="1"/>
              <a:t>Yazbeck</a:t>
            </a:r>
            <a:r>
              <a:rPr lang="en-GB" sz="2800" dirty="0"/>
              <a:t>, 2015 for  a review</a:t>
            </a:r>
          </a:p>
          <a:p>
            <a:pPr lvl="2" algn="just">
              <a:lnSpc>
                <a:spcPct val="100000"/>
              </a:lnSpc>
              <a:spcBef>
                <a:spcPts val="0"/>
              </a:spcBef>
            </a:pPr>
            <a:endParaRPr lang="en-GB" sz="2800" dirty="0"/>
          </a:p>
          <a:p>
            <a:pPr marL="712788" indent="-712788">
              <a:lnSpc>
                <a:spcPct val="100000"/>
              </a:lnSpc>
              <a:spcBef>
                <a:spcPts val="0"/>
              </a:spcBef>
              <a:buFont typeface="Wingdings" panose="05000000000000000000" pitchFamily="2" charset="2"/>
              <a:buChar char="v"/>
            </a:pPr>
            <a:r>
              <a:rPr lang="en-GB" sz="2800" dirty="0"/>
              <a:t>Dynamics of Population measured Using Three main variables</a:t>
            </a:r>
            <a:endParaRPr lang="en-GB" sz="2800" b="1" dirty="0"/>
          </a:p>
          <a:p>
            <a:pPr marL="1169988" lvl="1" indent="-712788">
              <a:lnSpc>
                <a:spcPct val="100000"/>
              </a:lnSpc>
              <a:spcBef>
                <a:spcPts val="0"/>
              </a:spcBef>
              <a:buFont typeface="Wingdings" panose="05000000000000000000" pitchFamily="2" charset="2"/>
              <a:buChar char="v"/>
            </a:pPr>
            <a:r>
              <a:rPr lang="en-GB" sz="2800" dirty="0"/>
              <a:t>Fertility</a:t>
            </a:r>
          </a:p>
          <a:p>
            <a:pPr marL="1169988" lvl="1" indent="-712788">
              <a:lnSpc>
                <a:spcPct val="100000"/>
              </a:lnSpc>
              <a:spcBef>
                <a:spcPts val="0"/>
              </a:spcBef>
              <a:buFont typeface="Wingdings" panose="05000000000000000000" pitchFamily="2" charset="2"/>
              <a:buChar char="v"/>
            </a:pPr>
            <a:r>
              <a:rPr lang="en-GB" sz="2800" dirty="0"/>
              <a:t>Mortality </a:t>
            </a:r>
          </a:p>
          <a:p>
            <a:pPr marL="1169988" lvl="1" indent="-712788">
              <a:lnSpc>
                <a:spcPct val="100000"/>
              </a:lnSpc>
              <a:spcBef>
                <a:spcPts val="0"/>
              </a:spcBef>
              <a:buFont typeface="Wingdings" panose="05000000000000000000" pitchFamily="2" charset="2"/>
              <a:buChar char="v"/>
            </a:pPr>
            <a:r>
              <a:rPr lang="en-GB" sz="2800" dirty="0"/>
              <a:t>Migration</a:t>
            </a:r>
          </a:p>
        </p:txBody>
      </p:sp>
    </p:spTree>
    <p:extLst>
      <p:ext uri="{BB962C8B-B14F-4D97-AF65-F5344CB8AC3E}">
        <p14:creationId xmlns:p14="http://schemas.microsoft.com/office/powerpoint/2010/main" val="1384774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400" y="0"/>
            <a:ext cx="10213200" cy="774700"/>
          </a:xfrm>
        </p:spPr>
        <p:txBody>
          <a:bodyPr>
            <a:normAutofit/>
          </a:bodyPr>
          <a:lstStyle/>
          <a:p>
            <a:r>
              <a:rPr lang="en-GB" sz="4000" b="1" dirty="0"/>
              <a:t>Population and Schooling</a:t>
            </a:r>
            <a:endParaRPr lang="en-US" sz="4000" b="1" dirty="0"/>
          </a:p>
        </p:txBody>
      </p:sp>
      <p:sp>
        <p:nvSpPr>
          <p:cNvPr id="3" name="Content Placeholder 2"/>
          <p:cNvSpPr>
            <a:spLocks noGrp="1"/>
          </p:cNvSpPr>
          <p:nvPr>
            <p:ph idx="1"/>
          </p:nvPr>
        </p:nvSpPr>
        <p:spPr>
          <a:xfrm>
            <a:off x="317500" y="1003300"/>
            <a:ext cx="11518900" cy="5702300"/>
          </a:xfrm>
        </p:spPr>
        <p:txBody>
          <a:bodyPr>
            <a:normAutofit/>
          </a:bodyPr>
          <a:lstStyle/>
          <a:p>
            <a:pPr>
              <a:lnSpc>
                <a:spcPct val="100000"/>
              </a:lnSpc>
            </a:pPr>
            <a:r>
              <a:rPr lang="en-US" sz="2400" dirty="0"/>
              <a:t>Demographic Transition generates education dividend through Endogenous Schooling</a:t>
            </a:r>
          </a:p>
          <a:p>
            <a:pPr>
              <a:lnSpc>
                <a:spcPct val="100000"/>
              </a:lnSpc>
            </a:pPr>
            <a:r>
              <a:rPr lang="en-US" sz="2400" dirty="0"/>
              <a:t>Works through quality–quantity trade-off theory of children both at the family and macro levels. </a:t>
            </a:r>
          </a:p>
          <a:p>
            <a:pPr>
              <a:lnSpc>
                <a:spcPct val="100000"/>
              </a:lnSpc>
            </a:pPr>
            <a:r>
              <a:rPr lang="en-US" sz="2400" dirty="0"/>
              <a:t>The more children there are, the lower investment per child would be. Conversely, fewer children would lead to higher investment per child. </a:t>
            </a:r>
          </a:p>
          <a:p>
            <a:pPr>
              <a:lnSpc>
                <a:spcPct val="100000"/>
              </a:lnSpc>
            </a:pPr>
            <a:r>
              <a:rPr lang="en-US" sz="2400" dirty="0"/>
              <a:t>High fertility and big families generally generates low-quality child cohort and when the cohort enters the labor force a decade or two later with attendant weak vintage effects. </a:t>
            </a:r>
          </a:p>
          <a:p>
            <a:pPr>
              <a:lnSpc>
                <a:spcPct val="100000"/>
              </a:lnSpc>
            </a:pPr>
            <a:r>
              <a:rPr lang="en-US" sz="2400" dirty="0"/>
              <a:t>However, high-quality child cohort that is produced under conditions of low fertility and small families would implies a big vintage effect when the cohort enters the labor force a decade or two later </a:t>
            </a:r>
          </a:p>
        </p:txBody>
      </p:sp>
    </p:spTree>
    <p:extLst>
      <p:ext uri="{BB962C8B-B14F-4D97-AF65-F5344CB8AC3E}">
        <p14:creationId xmlns:p14="http://schemas.microsoft.com/office/powerpoint/2010/main" val="2331076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D8CC9B2B-C299-98C1-D33C-403760FF7975}"/>
              </a:ext>
            </a:extLst>
          </p:cNvPr>
          <p:cNvGraphicFramePr>
            <a:graphicFrameLocks/>
          </p:cNvGraphicFramePr>
          <p:nvPr/>
        </p:nvGraphicFramePr>
        <p:xfrm>
          <a:off x="4457523" y="695410"/>
          <a:ext cx="4038777" cy="29496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A8089E04-D621-B411-1309-8DC050C8C8D5}"/>
              </a:ext>
            </a:extLst>
          </p:cNvPr>
          <p:cNvGraphicFramePr>
            <a:graphicFrameLocks/>
          </p:cNvGraphicFramePr>
          <p:nvPr/>
        </p:nvGraphicFramePr>
        <p:xfrm>
          <a:off x="8710863" y="676939"/>
          <a:ext cx="3481137" cy="27335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97AB997B-CEFE-0FCD-8122-51FD343F4517}"/>
              </a:ext>
            </a:extLst>
          </p:cNvPr>
          <p:cNvGraphicFramePr>
            <a:graphicFrameLocks/>
          </p:cNvGraphicFramePr>
          <p:nvPr/>
        </p:nvGraphicFramePr>
        <p:xfrm>
          <a:off x="0" y="695410"/>
          <a:ext cx="4127499" cy="29496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DE5DAFD8-6CF3-9968-C11A-5022D0DF9A6C}"/>
              </a:ext>
            </a:extLst>
          </p:cNvPr>
          <p:cNvGraphicFramePr>
            <a:graphicFrameLocks/>
          </p:cNvGraphicFramePr>
          <p:nvPr/>
        </p:nvGraphicFramePr>
        <p:xfrm>
          <a:off x="0" y="3848100"/>
          <a:ext cx="4127499" cy="294960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10307562-F0EE-3474-1C61-556E43668108}"/>
              </a:ext>
            </a:extLst>
          </p:cNvPr>
          <p:cNvGraphicFramePr>
            <a:graphicFrameLocks/>
          </p:cNvGraphicFramePr>
          <p:nvPr/>
        </p:nvGraphicFramePr>
        <p:xfrm>
          <a:off x="4368801" y="3776883"/>
          <a:ext cx="4127499" cy="294960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a:extLst>
              <a:ext uri="{FF2B5EF4-FFF2-40B4-BE49-F238E27FC236}">
                <a16:creationId xmlns:a16="http://schemas.microsoft.com/office/drawing/2014/main" id="{DE5DAFD8-6CF3-9968-C11A-5022D0DF9A6C}"/>
              </a:ext>
            </a:extLst>
          </p:cNvPr>
          <p:cNvGraphicFramePr>
            <a:graphicFrameLocks/>
          </p:cNvGraphicFramePr>
          <p:nvPr/>
        </p:nvGraphicFramePr>
        <p:xfrm>
          <a:off x="8496300" y="3774876"/>
          <a:ext cx="3824037" cy="2949603"/>
        </p:xfrm>
        <a:graphic>
          <a:graphicData uri="http://schemas.openxmlformats.org/drawingml/2006/chart">
            <c:chart xmlns:c="http://schemas.openxmlformats.org/drawingml/2006/chart" xmlns:r="http://schemas.openxmlformats.org/officeDocument/2006/relationships" r:id="rId7"/>
          </a:graphicData>
        </a:graphic>
      </p:graphicFrame>
      <p:sp>
        <p:nvSpPr>
          <p:cNvPr id="12" name="Title 1">
            <a:extLst>
              <a:ext uri="{FF2B5EF4-FFF2-40B4-BE49-F238E27FC236}">
                <a16:creationId xmlns:a16="http://schemas.microsoft.com/office/drawing/2014/main" id="{AE548878-3524-9CE8-4736-B7672DB71DD6}"/>
              </a:ext>
            </a:extLst>
          </p:cNvPr>
          <p:cNvSpPr>
            <a:spLocks noGrp="1"/>
          </p:cNvSpPr>
          <p:nvPr>
            <p:ph type="title"/>
          </p:nvPr>
        </p:nvSpPr>
        <p:spPr>
          <a:xfrm>
            <a:off x="0" y="209860"/>
            <a:ext cx="12192000" cy="492323"/>
          </a:xfrm>
        </p:spPr>
        <p:txBody>
          <a:bodyPr/>
          <a:lstStyle/>
          <a:p>
            <a:r>
              <a:rPr lang="en-GB" sz="2800" b="1" dirty="0"/>
              <a:t>Highest Education Attainment by Age in different Geopolitical Zones, 2022</a:t>
            </a:r>
            <a:endParaRPr lang="en-US" sz="2800" dirty="0"/>
          </a:p>
        </p:txBody>
      </p:sp>
    </p:spTree>
    <p:extLst>
      <p:ext uri="{BB962C8B-B14F-4D97-AF65-F5344CB8AC3E}">
        <p14:creationId xmlns:p14="http://schemas.microsoft.com/office/powerpoint/2010/main" val="769524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999" y="0"/>
            <a:ext cx="10937905" cy="685800"/>
          </a:xfrm>
        </p:spPr>
        <p:txBody>
          <a:bodyPr>
            <a:normAutofit fontScale="90000"/>
          </a:bodyPr>
          <a:lstStyle/>
          <a:p>
            <a:pPr algn="ctr"/>
            <a:r>
              <a:rPr lang="en-GB" b="1" dirty="0"/>
              <a:t>Population Dynamics and Jobs</a:t>
            </a:r>
            <a:endParaRPr lang="en-US" dirty="0"/>
          </a:p>
        </p:txBody>
      </p:sp>
      <p:sp>
        <p:nvSpPr>
          <p:cNvPr id="3" name="Content Placeholder 2"/>
          <p:cNvSpPr>
            <a:spLocks noGrp="1"/>
          </p:cNvSpPr>
          <p:nvPr>
            <p:ph idx="1"/>
          </p:nvPr>
        </p:nvSpPr>
        <p:spPr>
          <a:xfrm>
            <a:off x="298116" y="938462"/>
            <a:ext cx="11595768" cy="5542547"/>
          </a:xfrm>
        </p:spPr>
        <p:txBody>
          <a:bodyPr>
            <a:normAutofit/>
          </a:bodyPr>
          <a:lstStyle/>
          <a:p>
            <a:pPr>
              <a:lnSpc>
                <a:spcPct val="110000"/>
              </a:lnSpc>
              <a:spcBef>
                <a:spcPts val="0"/>
              </a:spcBef>
            </a:pPr>
            <a:r>
              <a:rPr lang="en-GB" sz="2400" dirty="0"/>
              <a:t>Adequate and quality employment holds the key to the achievement of the demographic dividend. </a:t>
            </a:r>
          </a:p>
          <a:p>
            <a:pPr>
              <a:lnSpc>
                <a:spcPct val="110000"/>
              </a:lnSpc>
              <a:spcBef>
                <a:spcPts val="0"/>
              </a:spcBef>
            </a:pPr>
            <a:r>
              <a:rPr lang="en-GB" sz="2400" dirty="0"/>
              <a:t>This would propel incomes, offer higher standards of living and better health and education access.</a:t>
            </a:r>
          </a:p>
          <a:p>
            <a:pPr>
              <a:lnSpc>
                <a:spcPct val="110000"/>
              </a:lnSpc>
              <a:spcBef>
                <a:spcPts val="0"/>
              </a:spcBef>
            </a:pPr>
            <a:r>
              <a:rPr lang="en-GB" sz="2400" dirty="0"/>
              <a:t>If there are no economic opportunities for the large number of the youth population, the youth bulge could result in a demographic bomb</a:t>
            </a:r>
          </a:p>
          <a:p>
            <a:pPr>
              <a:lnSpc>
                <a:spcPct val="110000"/>
              </a:lnSpc>
              <a:spcBef>
                <a:spcPts val="0"/>
              </a:spcBef>
            </a:pPr>
            <a:r>
              <a:rPr lang="en-GB" sz="2400" dirty="0"/>
              <a:t>The employment levels and trends in Nigeria somehow portrays a situation where there could be a negative demographic dividend.</a:t>
            </a:r>
          </a:p>
          <a:p>
            <a:pPr>
              <a:lnSpc>
                <a:spcPct val="110000"/>
              </a:lnSpc>
              <a:spcBef>
                <a:spcPts val="0"/>
              </a:spcBef>
            </a:pPr>
            <a:r>
              <a:rPr lang="en-GB" sz="2400" dirty="0"/>
              <a:t> Projections of the Nigerian population reveals that the working age population (i.e. Those aged 15-60 years) will increase from about 85.7million in 2011 to an estimated 185.6 million by 2050, an average increase of 25 million per decade</a:t>
            </a:r>
          </a:p>
          <a:p>
            <a:pPr>
              <a:lnSpc>
                <a:spcPct val="110000"/>
              </a:lnSpc>
              <a:spcBef>
                <a:spcPts val="0"/>
              </a:spcBef>
            </a:pPr>
            <a:r>
              <a:rPr lang="en-GB" sz="2400" dirty="0"/>
              <a:t>Unemployment rate in Nigeria is increasing among the youth </a:t>
            </a:r>
            <a:endParaRPr lang="en-US" sz="2400" dirty="0"/>
          </a:p>
        </p:txBody>
      </p:sp>
    </p:spTree>
    <p:extLst>
      <p:ext uri="{BB962C8B-B14F-4D97-AF65-F5344CB8AC3E}">
        <p14:creationId xmlns:p14="http://schemas.microsoft.com/office/powerpoint/2010/main" val="3911431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AA012-6D40-A58A-68CC-05FCE0A26E1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C59FBAC-607D-0516-7EFA-6DF28CEB5886}"/>
              </a:ext>
            </a:extLst>
          </p:cNvPr>
          <p:cNvSpPr txBox="1"/>
          <p:nvPr/>
        </p:nvSpPr>
        <p:spPr>
          <a:xfrm>
            <a:off x="0" y="6273225"/>
            <a:ext cx="11791949" cy="584775"/>
          </a:xfrm>
          <a:prstGeom prst="rect">
            <a:avLst/>
          </a:prstGeom>
          <a:solidFill>
            <a:schemeClr val="accent5">
              <a:lumMod val="40000"/>
              <a:lumOff val="60000"/>
            </a:schemeClr>
          </a:solidFill>
        </p:spPr>
        <p:txBody>
          <a:bodyPr wrap="square" rtlCol="0">
            <a:spAutoFit/>
          </a:bodyPr>
          <a:lstStyle/>
          <a:p>
            <a:pPr algn="ctr"/>
            <a:r>
              <a:rPr lang="en-GB" sz="1600" dirty="0"/>
              <a:t>Source: Nigerian Population Projections and Demographic Indicators, 2020 by National Population Commission and Nigeria Labour Force Survey, </a:t>
            </a:r>
            <a:r>
              <a:rPr lang="en-GB" sz="1600" dirty="0" err="1"/>
              <a:t>2022Q4</a:t>
            </a:r>
            <a:endParaRPr lang="en-GB" sz="1600" b="1" dirty="0">
              <a:latin typeface="+mj-lt"/>
            </a:endParaRPr>
          </a:p>
        </p:txBody>
      </p:sp>
      <p:graphicFrame>
        <p:nvGraphicFramePr>
          <p:cNvPr id="2" name="Chart 1">
            <a:extLst>
              <a:ext uri="{FF2B5EF4-FFF2-40B4-BE49-F238E27FC236}">
                <a16:creationId xmlns:a16="http://schemas.microsoft.com/office/drawing/2014/main" id="{7276600B-9127-CA64-A058-3D2A77E48E34}"/>
              </a:ext>
            </a:extLst>
          </p:cNvPr>
          <p:cNvGraphicFramePr>
            <a:graphicFrameLocks/>
          </p:cNvGraphicFramePr>
          <p:nvPr/>
        </p:nvGraphicFramePr>
        <p:xfrm>
          <a:off x="0" y="0"/>
          <a:ext cx="12191999" cy="591545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1A689857-5C05-E7A3-AE66-B06A88F43585}"/>
              </a:ext>
            </a:extLst>
          </p:cNvPr>
          <p:cNvSpPr txBox="1"/>
          <p:nvPr/>
        </p:nvSpPr>
        <p:spPr>
          <a:xfrm>
            <a:off x="-164005" y="5894283"/>
            <a:ext cx="12520007" cy="400110"/>
          </a:xfrm>
          <a:prstGeom prst="rect">
            <a:avLst/>
          </a:prstGeom>
          <a:solidFill>
            <a:schemeClr val="tx2">
              <a:lumMod val="10000"/>
              <a:lumOff val="90000"/>
            </a:schemeClr>
          </a:solidFill>
        </p:spPr>
        <p:txBody>
          <a:bodyPr wrap="square" rtlCol="0">
            <a:spAutoFit/>
          </a:bodyPr>
          <a:lstStyle/>
          <a:p>
            <a:pPr algn="ctr"/>
            <a:r>
              <a:rPr lang="en-GB" sz="2000" dirty="0"/>
              <a:t>Total Number of Nigerians who require decent jobs in Nigeria: </a:t>
            </a:r>
            <a:r>
              <a:rPr lang="en-GB" sz="2000" b="1" dirty="0"/>
              <a:t>21,875,717 (2022)</a:t>
            </a:r>
          </a:p>
        </p:txBody>
      </p:sp>
    </p:spTree>
    <p:extLst>
      <p:ext uri="{BB962C8B-B14F-4D97-AF65-F5344CB8AC3E}">
        <p14:creationId xmlns:p14="http://schemas.microsoft.com/office/powerpoint/2010/main" val="1256752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400" y="122573"/>
            <a:ext cx="10213200" cy="711616"/>
          </a:xfrm>
        </p:spPr>
        <p:txBody>
          <a:bodyPr/>
          <a:lstStyle/>
          <a:p>
            <a:r>
              <a:rPr lang="en-US" b="1" dirty="0"/>
              <a:t>Migration Dividends</a:t>
            </a:r>
            <a:endParaRPr lang="en-US" dirty="0"/>
          </a:p>
        </p:txBody>
      </p:sp>
      <p:sp>
        <p:nvSpPr>
          <p:cNvPr id="3" name="Content Placeholder 2"/>
          <p:cNvSpPr>
            <a:spLocks noGrp="1"/>
          </p:cNvSpPr>
          <p:nvPr>
            <p:ph idx="1"/>
          </p:nvPr>
        </p:nvSpPr>
        <p:spPr>
          <a:xfrm>
            <a:off x="128338" y="1058779"/>
            <a:ext cx="11575934" cy="5222100"/>
          </a:xfrm>
        </p:spPr>
        <p:txBody>
          <a:bodyPr>
            <a:noAutofit/>
          </a:bodyPr>
          <a:lstStyle/>
          <a:p>
            <a:pPr>
              <a:lnSpc>
                <a:spcPct val="100000"/>
              </a:lnSpc>
              <a:spcBef>
                <a:spcPts val="0"/>
              </a:spcBef>
            </a:pPr>
            <a:r>
              <a:rPr lang="en-US" sz="2800" dirty="0"/>
              <a:t>The pattern level and pace of migration also have effects on whether demographic dividends would be earned or not</a:t>
            </a:r>
          </a:p>
          <a:p>
            <a:pPr>
              <a:lnSpc>
                <a:spcPct val="100000"/>
              </a:lnSpc>
              <a:spcBef>
                <a:spcPts val="0"/>
              </a:spcBef>
            </a:pPr>
            <a:r>
              <a:rPr lang="en-US" sz="2800" dirty="0"/>
              <a:t>Emigration of well-schooled young adults raises the expected rate of return to schooling for the next younger cohort left behind</a:t>
            </a:r>
          </a:p>
          <a:p>
            <a:pPr>
              <a:lnSpc>
                <a:spcPct val="100000"/>
              </a:lnSpc>
              <a:spcBef>
                <a:spcPts val="0"/>
              </a:spcBef>
            </a:pPr>
            <a:r>
              <a:rPr lang="en-US" sz="2800" dirty="0"/>
              <a:t>It works both ways: </a:t>
            </a:r>
          </a:p>
          <a:p>
            <a:pPr marL="702900" lvl="1" indent="-342900">
              <a:lnSpc>
                <a:spcPct val="100000"/>
              </a:lnSpc>
              <a:spcBef>
                <a:spcPts val="0"/>
              </a:spcBef>
              <a:buFont typeface="Arial" panose="020B0604020202020204" pitchFamily="34" charset="0"/>
              <a:buChar char="•"/>
            </a:pPr>
            <a:r>
              <a:rPr lang="en-US" sz="2400" dirty="0"/>
              <a:t>if there are not enough jobs for the large number of persons entering into the working age population, it can generate benefits, or the dividend becomes wasted by brain drain</a:t>
            </a:r>
          </a:p>
          <a:p>
            <a:pPr marL="702900" lvl="1" indent="-342900">
              <a:lnSpc>
                <a:spcPct val="100000"/>
              </a:lnSpc>
              <a:spcBef>
                <a:spcPts val="0"/>
              </a:spcBef>
              <a:buFont typeface="Arial" panose="020B0604020202020204" pitchFamily="34" charset="0"/>
              <a:buChar char="•"/>
            </a:pPr>
            <a:r>
              <a:rPr lang="en-US" sz="2400" dirty="0"/>
              <a:t>if quality persons can get jobs outside the country and the dividend is earned through remittances that will accrue to the country</a:t>
            </a:r>
          </a:p>
          <a:p>
            <a:pPr marL="702900" lvl="1" indent="-342900">
              <a:lnSpc>
                <a:spcPct val="100000"/>
              </a:lnSpc>
              <a:spcBef>
                <a:spcPts val="0"/>
              </a:spcBef>
              <a:buFont typeface="Arial" panose="020B0604020202020204" pitchFamily="34" charset="0"/>
              <a:buChar char="•"/>
            </a:pPr>
            <a:r>
              <a:rPr lang="en-US" sz="2400" dirty="0"/>
              <a:t>Emigration of well-schooled young adults can also diminish the demographic dividend</a:t>
            </a:r>
          </a:p>
        </p:txBody>
      </p:sp>
    </p:spTree>
    <p:extLst>
      <p:ext uri="{BB962C8B-B14F-4D97-AF65-F5344CB8AC3E}">
        <p14:creationId xmlns:p14="http://schemas.microsoft.com/office/powerpoint/2010/main" val="1639703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941294" y="658906"/>
          <a:ext cx="10354235" cy="545950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 y="6545180"/>
            <a:ext cx="12192001" cy="276999"/>
          </a:xfrm>
          <a:prstGeom prst="rect">
            <a:avLst/>
          </a:prstGeom>
          <a:solidFill>
            <a:schemeClr val="accent3">
              <a:lumMod val="20000"/>
              <a:lumOff val="80000"/>
            </a:schemeClr>
          </a:solidFill>
        </p:spPr>
        <p:txBody>
          <a:bodyPr wrap="square" rtlCol="0">
            <a:spAutoFit/>
          </a:bodyPr>
          <a:lstStyle/>
          <a:p>
            <a:r>
              <a:rPr lang="en-GB" sz="1200" b="1" i="1" dirty="0">
                <a:solidFill>
                  <a:srgbClr val="7030A0"/>
                </a:solidFill>
              </a:rPr>
              <a:t>Source: Drawn from United Nations, Department of Economic and Social Affairs, Population Division (2019). World Population Prospects 2019, Online Edition. Rev. 1.</a:t>
            </a:r>
          </a:p>
        </p:txBody>
      </p:sp>
      <p:sp>
        <p:nvSpPr>
          <p:cNvPr id="2" name="Rectangle 1"/>
          <p:cNvSpPr/>
          <p:nvPr/>
        </p:nvSpPr>
        <p:spPr>
          <a:xfrm>
            <a:off x="322374" y="76190"/>
            <a:ext cx="2287806" cy="646331"/>
          </a:xfrm>
          <a:prstGeom prst="rect">
            <a:avLst/>
          </a:prstGeom>
          <a:solidFill>
            <a:schemeClr val="accent4">
              <a:lumMod val="20000"/>
              <a:lumOff val="80000"/>
            </a:schemeClr>
          </a:solidFill>
        </p:spPr>
        <p:txBody>
          <a:bodyPr wrap="none">
            <a:spAutoFit/>
          </a:bodyPr>
          <a:lstStyle/>
          <a:p>
            <a:r>
              <a:rPr lang="en-GB" sz="3600" b="1" dirty="0">
                <a:solidFill>
                  <a:srgbClr val="FF0000"/>
                </a:solidFill>
              </a:rPr>
              <a:t>Migration</a:t>
            </a:r>
            <a:endParaRPr lang="en-GB" sz="3600" dirty="0">
              <a:solidFill>
                <a:srgbClr val="FF0000"/>
              </a:solidFill>
            </a:endParaRPr>
          </a:p>
        </p:txBody>
      </p:sp>
      <p:sp>
        <p:nvSpPr>
          <p:cNvPr id="6" name="TextBox 5">
            <a:extLst>
              <a:ext uri="{FF2B5EF4-FFF2-40B4-BE49-F238E27FC236}">
                <a16:creationId xmlns:a16="http://schemas.microsoft.com/office/drawing/2014/main" id="{5C09E8E7-20C0-B4B8-8FD3-D33D14C27E4E}"/>
              </a:ext>
            </a:extLst>
          </p:cNvPr>
          <p:cNvSpPr txBox="1"/>
          <p:nvPr/>
        </p:nvSpPr>
        <p:spPr>
          <a:xfrm>
            <a:off x="2495600" y="168522"/>
            <a:ext cx="8006720" cy="461665"/>
          </a:xfrm>
          <a:prstGeom prst="rect">
            <a:avLst/>
          </a:prstGeom>
          <a:noFill/>
        </p:spPr>
        <p:txBody>
          <a:bodyPr wrap="square">
            <a:spAutoFit/>
          </a:bodyPr>
          <a:lstStyle/>
          <a:p>
            <a:pPr algn="ctr" rtl="0">
              <a:defRPr sz="2400" b="0" i="0" u="none" strike="noStrike" kern="1200" spc="0" baseline="0">
                <a:solidFill>
                  <a:prstClr val="black"/>
                </a:solidFill>
                <a:latin typeface="+mn-lt"/>
                <a:ea typeface="+mn-ea"/>
                <a:cs typeface="+mn-cs"/>
              </a:defRPr>
            </a:pPr>
            <a:r>
              <a:rPr lang="en-GB" b="1" dirty="0">
                <a:solidFill>
                  <a:schemeClr val="tx1"/>
                </a:solidFill>
              </a:rPr>
              <a:t>Rural</a:t>
            </a:r>
            <a:r>
              <a:rPr lang="en-GB" b="1" baseline="0" dirty="0">
                <a:solidFill>
                  <a:schemeClr val="tx1"/>
                </a:solidFill>
              </a:rPr>
              <a:t> and </a:t>
            </a:r>
            <a:r>
              <a:rPr lang="en-GB" b="1" dirty="0">
                <a:solidFill>
                  <a:schemeClr val="tx1"/>
                </a:solidFill>
              </a:rPr>
              <a:t>Urban Population in Nigeria, 1950 - 2020</a:t>
            </a:r>
          </a:p>
        </p:txBody>
      </p:sp>
    </p:spTree>
    <p:extLst>
      <p:ext uri="{BB962C8B-B14F-4D97-AF65-F5344CB8AC3E}">
        <p14:creationId xmlns:p14="http://schemas.microsoft.com/office/powerpoint/2010/main" val="2260833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8021" y="2052"/>
            <a:ext cx="9520158" cy="700190"/>
          </a:xfrm>
        </p:spPr>
        <p:txBody>
          <a:bodyPr>
            <a:normAutofit/>
          </a:bodyPr>
          <a:lstStyle/>
          <a:p>
            <a:r>
              <a:rPr lang="en-GB" sz="3600" b="1" dirty="0"/>
              <a:t>MIGRATION…</a:t>
            </a:r>
          </a:p>
        </p:txBody>
      </p:sp>
      <p:sp>
        <p:nvSpPr>
          <p:cNvPr id="3" name="Content Placeholder 2"/>
          <p:cNvSpPr>
            <a:spLocks noGrp="1"/>
          </p:cNvSpPr>
          <p:nvPr>
            <p:ph idx="1"/>
          </p:nvPr>
        </p:nvSpPr>
        <p:spPr>
          <a:xfrm>
            <a:off x="137652" y="702242"/>
            <a:ext cx="6099858" cy="6161958"/>
          </a:xfrm>
          <a:solidFill>
            <a:schemeClr val="accent2">
              <a:lumMod val="20000"/>
              <a:lumOff val="80000"/>
            </a:schemeClr>
          </a:solidFill>
        </p:spPr>
        <p:txBody>
          <a:bodyPr>
            <a:noAutofit/>
          </a:bodyPr>
          <a:lstStyle/>
          <a:p>
            <a:pPr lvl="1">
              <a:lnSpc>
                <a:spcPct val="110000"/>
              </a:lnSpc>
              <a:spcBef>
                <a:spcPts val="0"/>
              </a:spcBef>
              <a:spcAft>
                <a:spcPts val="600"/>
              </a:spcAft>
            </a:pPr>
            <a:r>
              <a:rPr lang="en-GB" sz="2200" dirty="0"/>
              <a:t>Migration DD can be an important driver of Sustainable Development of Nigeria</a:t>
            </a:r>
          </a:p>
          <a:p>
            <a:pPr lvl="2">
              <a:lnSpc>
                <a:spcPct val="110000"/>
              </a:lnSpc>
              <a:spcBef>
                <a:spcPts val="0"/>
              </a:spcBef>
              <a:spcAft>
                <a:spcPts val="600"/>
              </a:spcAft>
            </a:pPr>
            <a:r>
              <a:rPr lang="en-GB" sz="2200" dirty="0"/>
              <a:t>In migrants</a:t>
            </a:r>
          </a:p>
          <a:p>
            <a:pPr lvl="2">
              <a:lnSpc>
                <a:spcPct val="110000"/>
              </a:lnSpc>
              <a:spcBef>
                <a:spcPts val="0"/>
              </a:spcBef>
              <a:spcAft>
                <a:spcPts val="600"/>
              </a:spcAft>
            </a:pPr>
            <a:r>
              <a:rPr lang="en-GB" sz="2200" dirty="0"/>
              <a:t>Out Migrants</a:t>
            </a:r>
          </a:p>
          <a:p>
            <a:pPr lvl="1">
              <a:lnSpc>
                <a:spcPct val="110000"/>
              </a:lnSpc>
              <a:spcBef>
                <a:spcPts val="0"/>
              </a:spcBef>
              <a:spcAft>
                <a:spcPts val="600"/>
              </a:spcAft>
            </a:pPr>
            <a:r>
              <a:rPr lang="en-GB" sz="2200" dirty="0"/>
              <a:t>Migration is a complex process as movement of people across countries can affect population size, age structure and distribution. It can happen slowly of in sudden waves</a:t>
            </a:r>
          </a:p>
          <a:p>
            <a:pPr lvl="1">
              <a:lnSpc>
                <a:spcPct val="110000"/>
              </a:lnSpc>
              <a:spcBef>
                <a:spcPts val="0"/>
              </a:spcBef>
              <a:spcAft>
                <a:spcPts val="600"/>
              </a:spcAft>
            </a:pPr>
            <a:r>
              <a:rPr lang="en-GB" sz="2200" dirty="0"/>
              <a:t>The socioeconomic implications are many and diverse, such as growing demand for jobs in cities, and greater need for improved social services in rural areas.</a:t>
            </a:r>
          </a:p>
          <a:p>
            <a:pPr lvl="1">
              <a:lnSpc>
                <a:spcPct val="110000"/>
              </a:lnSpc>
              <a:spcBef>
                <a:spcPts val="0"/>
              </a:spcBef>
              <a:spcAft>
                <a:spcPts val="600"/>
              </a:spcAft>
            </a:pPr>
            <a:r>
              <a:rPr lang="en-GB" sz="2200" dirty="0">
                <a:solidFill>
                  <a:srgbClr val="7030A0"/>
                </a:solidFill>
              </a:rPr>
              <a:t>Interplay of population and development is playing out in the JAPA syndrome</a:t>
            </a:r>
          </a:p>
        </p:txBody>
      </p:sp>
      <p:sp>
        <p:nvSpPr>
          <p:cNvPr id="5" name="Slide Number Placeholder 4">
            <a:extLst>
              <a:ext uri="{FF2B5EF4-FFF2-40B4-BE49-F238E27FC236}">
                <a16:creationId xmlns:a16="http://schemas.microsoft.com/office/drawing/2014/main" id="{D8D762B2-A715-2A59-D03E-ACD5E5F6700A}"/>
              </a:ext>
            </a:extLst>
          </p:cNvPr>
          <p:cNvSpPr>
            <a:spLocks noGrp="1"/>
          </p:cNvSpPr>
          <p:nvPr>
            <p:ph type="sldNum" sz="quarter" idx="12"/>
          </p:nvPr>
        </p:nvSpPr>
        <p:spPr/>
        <p:txBody>
          <a:bodyPr/>
          <a:lstStyle/>
          <a:p>
            <a:fld id="{577F89DA-88F9-4E1A-BAA7-F7252BD4547F}" type="slidenum">
              <a:rPr lang="en-NG" smtClean="0"/>
              <a:t>26</a:t>
            </a:fld>
            <a:endParaRPr lang="en-NG"/>
          </a:p>
        </p:txBody>
      </p:sp>
      <p:graphicFrame>
        <p:nvGraphicFramePr>
          <p:cNvPr id="9" name="Chart 8">
            <a:extLst>
              <a:ext uri="{FF2B5EF4-FFF2-40B4-BE49-F238E27FC236}">
                <a16:creationId xmlns:a16="http://schemas.microsoft.com/office/drawing/2014/main" id="{D8D0AF25-8785-5F2B-86C5-201AA0691D63}"/>
              </a:ext>
            </a:extLst>
          </p:cNvPr>
          <p:cNvGraphicFramePr>
            <a:graphicFrameLocks/>
          </p:cNvGraphicFramePr>
          <p:nvPr/>
        </p:nvGraphicFramePr>
        <p:xfrm>
          <a:off x="6388100" y="561474"/>
          <a:ext cx="5666248" cy="5781451"/>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4A831118-2237-09C9-D6C3-D302A91C0DC2}"/>
              </a:ext>
            </a:extLst>
          </p:cNvPr>
          <p:cNvSpPr txBox="1"/>
          <p:nvPr/>
        </p:nvSpPr>
        <p:spPr>
          <a:xfrm>
            <a:off x="6388100" y="6279425"/>
            <a:ext cx="5803900" cy="584775"/>
          </a:xfrm>
          <a:prstGeom prst="rect">
            <a:avLst/>
          </a:prstGeom>
          <a:solidFill>
            <a:schemeClr val="accent3">
              <a:lumMod val="20000"/>
              <a:lumOff val="80000"/>
            </a:schemeClr>
          </a:solidFill>
        </p:spPr>
        <p:txBody>
          <a:bodyPr wrap="square">
            <a:spAutoFit/>
          </a:bodyPr>
          <a:lstStyle/>
          <a:p>
            <a:pPr algn="ctr"/>
            <a:r>
              <a:rPr lang="en-NG" sz="1600" dirty="0">
                <a:latin typeface="Calibri" panose="020F0502020204030204" pitchFamily="34" charset="0"/>
                <a:cs typeface="Calibri" panose="020F0502020204030204" pitchFamily="34" charset="0"/>
              </a:rPr>
              <a:t>Source: NBS (2020) Statistical Report on Awareness of the Dangers of Irregular Migration in Nigeria. Abuja: NBS</a:t>
            </a:r>
          </a:p>
        </p:txBody>
      </p:sp>
    </p:spTree>
    <p:extLst>
      <p:ext uri="{BB962C8B-B14F-4D97-AF65-F5344CB8AC3E}">
        <p14:creationId xmlns:p14="http://schemas.microsoft.com/office/powerpoint/2010/main" val="2316326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pPr/>
              <a:t>27</a:t>
            </a:fld>
            <a:endParaRPr lang="en-US" dirty="0"/>
          </a:p>
        </p:txBody>
      </p:sp>
      <p:sp>
        <p:nvSpPr>
          <p:cNvPr id="3" name="TextBox 2">
            <a:extLst>
              <a:ext uri="{FF2B5EF4-FFF2-40B4-BE49-F238E27FC236}">
                <a16:creationId xmlns:a16="http://schemas.microsoft.com/office/drawing/2014/main" id="{0524961C-969C-8089-F1B7-7D8078AF1EF2}"/>
              </a:ext>
            </a:extLst>
          </p:cNvPr>
          <p:cNvSpPr txBox="1"/>
          <p:nvPr/>
        </p:nvSpPr>
        <p:spPr>
          <a:xfrm>
            <a:off x="0" y="-38912"/>
            <a:ext cx="12192000" cy="646331"/>
          </a:xfrm>
          <a:prstGeom prst="rect">
            <a:avLst/>
          </a:prstGeom>
          <a:solidFill>
            <a:schemeClr val="bg2">
              <a:lumMod val="90000"/>
            </a:schemeClr>
          </a:solid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GB" sz="3600" b="1" dirty="0"/>
              <a:t>Those born in their current location</a:t>
            </a:r>
          </a:p>
        </p:txBody>
      </p:sp>
      <p:graphicFrame>
        <p:nvGraphicFramePr>
          <p:cNvPr id="6" name="Chart 5">
            <a:extLst>
              <a:ext uri="{FF2B5EF4-FFF2-40B4-BE49-F238E27FC236}">
                <a16:creationId xmlns:a16="http://schemas.microsoft.com/office/drawing/2014/main" id="{7936C7B4-4027-C509-F57D-82A7BE80AACF}"/>
              </a:ext>
            </a:extLst>
          </p:cNvPr>
          <p:cNvGraphicFramePr>
            <a:graphicFrameLocks/>
          </p:cNvGraphicFramePr>
          <p:nvPr/>
        </p:nvGraphicFramePr>
        <p:xfrm>
          <a:off x="97277" y="505838"/>
          <a:ext cx="11842535" cy="62354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335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437" y="513218"/>
            <a:ext cx="11136979" cy="5812631"/>
          </a:xfrm>
        </p:spPr>
        <p:txBody>
          <a:bodyPr>
            <a:normAutofit/>
          </a:bodyPr>
          <a:lstStyle/>
          <a:p>
            <a:pPr>
              <a:lnSpc>
                <a:spcPct val="100000"/>
              </a:lnSpc>
            </a:pPr>
            <a:r>
              <a:rPr lang="en-GB" sz="2400" b="1" dirty="0"/>
              <a:t>Development Cannot be achieved without conscious efforts on taming the Population Dynamics …</a:t>
            </a:r>
          </a:p>
          <a:p>
            <a:pPr>
              <a:lnSpc>
                <a:spcPct val="100000"/>
              </a:lnSpc>
            </a:pPr>
            <a:endParaRPr lang="en-US" sz="1600" b="1" dirty="0"/>
          </a:p>
          <a:p>
            <a:pPr>
              <a:lnSpc>
                <a:spcPct val="100000"/>
              </a:lnSpc>
            </a:pPr>
            <a:r>
              <a:rPr lang="en-GB" altLang="en-US" sz="2400" dirty="0"/>
              <a:t>Differential population dynamics indicates that the magnitude of the demographic dividend also varies by geopolitical zone. </a:t>
            </a:r>
            <a:r>
              <a:rPr lang="en-US" sz="2400" dirty="0"/>
              <a:t>Southern zones are already entering into the demographic window of opportunity, but the Northern zones are not </a:t>
            </a:r>
          </a:p>
          <a:p>
            <a:pPr>
              <a:lnSpc>
                <a:spcPct val="100000"/>
              </a:lnSpc>
            </a:pPr>
            <a:r>
              <a:rPr lang="en-US" sz="2400" dirty="0"/>
              <a:t>The Northern regions have had significantly higher fertility rates than the Southern ones, contributing to the very high value registered at the national level. </a:t>
            </a:r>
          </a:p>
          <a:p>
            <a:pPr>
              <a:lnSpc>
                <a:spcPct val="100000"/>
              </a:lnSpc>
            </a:pPr>
            <a:r>
              <a:rPr lang="en-US" sz="2400" dirty="0"/>
              <a:t>Access to, utilization and quality of human capital investment is higher in the South than in the North </a:t>
            </a:r>
          </a:p>
          <a:p>
            <a:pPr>
              <a:lnSpc>
                <a:spcPct val="100000"/>
              </a:lnSpc>
            </a:pPr>
            <a:r>
              <a:rPr lang="en-GB" altLang="en-US" sz="2400" dirty="0"/>
              <a:t>Population policies therefore should not be the same across board in all the regions</a:t>
            </a:r>
          </a:p>
        </p:txBody>
      </p:sp>
    </p:spTree>
    <p:extLst>
      <p:ext uri="{BB962C8B-B14F-4D97-AF65-F5344CB8AC3E}">
        <p14:creationId xmlns:p14="http://schemas.microsoft.com/office/powerpoint/2010/main" val="3267970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F6C65-F292-ED78-CB20-DB39ACC7E3B1}"/>
              </a:ext>
            </a:extLst>
          </p:cNvPr>
          <p:cNvSpPr>
            <a:spLocks noGrp="1"/>
          </p:cNvSpPr>
          <p:nvPr>
            <p:ph type="title"/>
          </p:nvPr>
        </p:nvSpPr>
        <p:spPr>
          <a:xfrm>
            <a:off x="299803" y="46010"/>
            <a:ext cx="11467476" cy="1097964"/>
          </a:xfrm>
          <a:solidFill>
            <a:schemeClr val="accent4">
              <a:lumMod val="20000"/>
              <a:lumOff val="80000"/>
            </a:schemeClr>
          </a:solidFill>
        </p:spPr>
        <p:txBody>
          <a:bodyPr>
            <a:normAutofit fontScale="90000"/>
          </a:bodyPr>
          <a:lstStyle/>
          <a:p>
            <a:r>
              <a:rPr lang="en-GB" sz="4000" b="1" dirty="0"/>
              <a:t>Moving Forward, as the Future is already here…</a:t>
            </a:r>
            <a:br>
              <a:rPr lang="en-GB" sz="4000" dirty="0"/>
            </a:br>
            <a:r>
              <a:rPr lang="en-GB" sz="2800" b="1" i="1" dirty="0"/>
              <a:t>Leave no ONE behind…</a:t>
            </a:r>
            <a:endParaRPr lang="en-NG" sz="2800" b="1" i="1" dirty="0"/>
          </a:p>
        </p:txBody>
      </p:sp>
      <p:sp>
        <p:nvSpPr>
          <p:cNvPr id="3" name="Content Placeholder 2">
            <a:extLst>
              <a:ext uri="{FF2B5EF4-FFF2-40B4-BE49-F238E27FC236}">
                <a16:creationId xmlns:a16="http://schemas.microsoft.com/office/drawing/2014/main" id="{E21FCE6F-5C71-0FA2-DB49-2C75F3DD571E}"/>
              </a:ext>
            </a:extLst>
          </p:cNvPr>
          <p:cNvSpPr>
            <a:spLocks noGrp="1"/>
          </p:cNvSpPr>
          <p:nvPr>
            <p:ph idx="1"/>
          </p:nvPr>
        </p:nvSpPr>
        <p:spPr>
          <a:xfrm>
            <a:off x="299804" y="1273214"/>
            <a:ext cx="11614484" cy="5474423"/>
          </a:xfrm>
        </p:spPr>
        <p:txBody>
          <a:bodyPr>
            <a:noAutofit/>
          </a:bodyPr>
          <a:lstStyle/>
          <a:p>
            <a:pPr>
              <a:lnSpc>
                <a:spcPct val="100000"/>
              </a:lnSpc>
              <a:spcBef>
                <a:spcPts val="0"/>
              </a:spcBef>
            </a:pPr>
            <a:r>
              <a:rPr lang="en-GB" sz="2200" b="1" dirty="0">
                <a:latin typeface="Calibri" panose="020F0502020204030204" pitchFamily="34" charset="0"/>
                <a:ea typeface="Calibri" panose="020F0502020204030204" pitchFamily="34" charset="0"/>
                <a:cs typeface="Calibri" panose="020F0502020204030204" pitchFamily="34" charset="0"/>
              </a:rPr>
              <a:t>Leave no woman behind. </a:t>
            </a:r>
            <a:r>
              <a:rPr lang="en-GB" sz="2200" dirty="0">
                <a:latin typeface="Calibri" panose="020F0502020204030204" pitchFamily="34" charset="0"/>
                <a:ea typeface="Calibri" panose="020F0502020204030204" pitchFamily="34" charset="0"/>
                <a:cs typeface="Calibri" panose="020F0502020204030204" pitchFamily="34" charset="0"/>
              </a:rPr>
              <a:t>Parents must be responsible for every birth and take responsibility for all children brought forth by them. Women must also be responsible for their pregnancy and childbirth related issues</a:t>
            </a:r>
          </a:p>
          <a:p>
            <a:pPr>
              <a:lnSpc>
                <a:spcPct val="100000"/>
              </a:lnSpc>
              <a:spcBef>
                <a:spcPts val="0"/>
              </a:spcBef>
            </a:pPr>
            <a:r>
              <a:rPr lang="en-GB" sz="2200" b="1" dirty="0">
                <a:latin typeface="Calibri" panose="020F0502020204030204" pitchFamily="34" charset="0"/>
                <a:ea typeface="Calibri" panose="020F0502020204030204" pitchFamily="34" charset="0"/>
                <a:cs typeface="Calibri" panose="020F0502020204030204" pitchFamily="34" charset="0"/>
              </a:rPr>
              <a:t>Leave no child behind </a:t>
            </a:r>
            <a:r>
              <a:rPr lang="en-GB" sz="2200" dirty="0">
                <a:latin typeface="Calibri" panose="020F0502020204030204" pitchFamily="34" charset="0"/>
                <a:ea typeface="Calibri" panose="020F0502020204030204" pitchFamily="34" charset="0"/>
                <a:cs typeface="Calibri" panose="020F0502020204030204" pitchFamily="34" charset="0"/>
              </a:rPr>
              <a:t>in receiving adequate human capital development if they must have successful ageing context. </a:t>
            </a:r>
          </a:p>
          <a:p>
            <a:pPr lvl="1">
              <a:lnSpc>
                <a:spcPct val="100000"/>
              </a:lnSpc>
              <a:spcBef>
                <a:spcPts val="0"/>
              </a:spcBef>
            </a:pPr>
            <a:r>
              <a:rPr lang="en-GB" sz="2200" dirty="0">
                <a:latin typeface="Calibri" panose="020F0502020204030204" pitchFamily="34" charset="0"/>
                <a:ea typeface="Calibri" panose="020F0502020204030204" pitchFamily="34" charset="0"/>
                <a:cs typeface="Calibri" panose="020F0502020204030204" pitchFamily="34" charset="0"/>
              </a:rPr>
              <a:t>Every child must benefit from adequate transfer income while growing up to finance his/her deficit</a:t>
            </a:r>
          </a:p>
          <a:p>
            <a:pPr>
              <a:lnSpc>
                <a:spcPct val="100000"/>
              </a:lnSpc>
              <a:spcBef>
                <a:spcPts val="0"/>
              </a:spcBef>
            </a:pPr>
            <a:r>
              <a:rPr lang="en-GB" sz="2200" b="1" dirty="0">
                <a:latin typeface="Calibri" panose="020F0502020204030204" pitchFamily="34" charset="0"/>
                <a:ea typeface="Calibri" panose="020F0502020204030204" pitchFamily="34" charset="0"/>
                <a:cs typeface="Calibri" panose="020F0502020204030204" pitchFamily="34" charset="0"/>
              </a:rPr>
              <a:t>Leave no youth behind </a:t>
            </a:r>
            <a:r>
              <a:rPr lang="en-GB" sz="2200" dirty="0">
                <a:latin typeface="Calibri" panose="020F0502020204030204" pitchFamily="34" charset="0"/>
                <a:ea typeface="Calibri" panose="020F0502020204030204" pitchFamily="34" charset="0"/>
                <a:cs typeface="Calibri" panose="020F0502020204030204" pitchFamily="34" charset="0"/>
              </a:rPr>
              <a:t>in integrating into the society. </a:t>
            </a:r>
          </a:p>
          <a:p>
            <a:pPr lvl="1">
              <a:lnSpc>
                <a:spcPct val="100000"/>
              </a:lnSpc>
              <a:spcBef>
                <a:spcPts val="0"/>
              </a:spcBef>
            </a:pPr>
            <a:r>
              <a:rPr lang="en-GB" sz="2200" dirty="0">
                <a:latin typeface="Calibri" panose="020F0502020204030204" pitchFamily="34" charset="0"/>
                <a:ea typeface="Calibri" panose="020F0502020204030204" pitchFamily="34" charset="0"/>
                <a:cs typeface="Calibri" panose="020F0502020204030204" pitchFamily="34" charset="0"/>
              </a:rPr>
              <a:t>Their rights and knowledge determines how they perceive and take care of the ageing population. All youths  and young adults must have adequate employment that allows them to grow rich before they grow old</a:t>
            </a:r>
          </a:p>
          <a:p>
            <a:pPr lvl="1">
              <a:lnSpc>
                <a:spcPct val="100000"/>
              </a:lnSpc>
              <a:spcBef>
                <a:spcPts val="0"/>
              </a:spcBef>
            </a:pPr>
            <a:r>
              <a:rPr lang="en-GB" sz="2200" dirty="0">
                <a:latin typeface="Calibri" panose="020F0502020204030204" pitchFamily="34" charset="0"/>
                <a:ea typeface="Calibri" panose="020F0502020204030204" pitchFamily="34" charset="0"/>
                <a:cs typeface="Calibri" panose="020F0502020204030204" pitchFamily="34" charset="0"/>
              </a:rPr>
              <a:t>Productivity and income in the continent is still very low to be able to support the older age, hence focus on continents with higher productivity</a:t>
            </a:r>
          </a:p>
          <a:p>
            <a:pPr>
              <a:lnSpc>
                <a:spcPct val="100000"/>
              </a:lnSpc>
              <a:spcBef>
                <a:spcPts val="0"/>
              </a:spcBef>
            </a:pPr>
            <a:r>
              <a:rPr lang="en-GB" sz="2200" b="1" dirty="0">
                <a:latin typeface="Calibri" panose="020F0502020204030204" pitchFamily="34" charset="0"/>
                <a:ea typeface="Calibri" panose="020F0502020204030204" pitchFamily="34" charset="0"/>
                <a:cs typeface="Calibri" panose="020F0502020204030204" pitchFamily="34" charset="0"/>
              </a:rPr>
              <a:t>Leave no intending migrant behind</a:t>
            </a:r>
          </a:p>
          <a:p>
            <a:pPr lvl="1">
              <a:lnSpc>
                <a:spcPct val="100000"/>
              </a:lnSpc>
              <a:spcBef>
                <a:spcPts val="0"/>
              </a:spcBef>
            </a:pPr>
            <a:r>
              <a:rPr lang="en-GB" sz="2200" dirty="0">
                <a:latin typeface="Calibri" panose="020F0502020204030204" pitchFamily="34" charset="0"/>
                <a:ea typeface="Calibri" panose="020F0502020204030204" pitchFamily="34" charset="0"/>
                <a:cs typeface="Calibri" panose="020F0502020204030204" pitchFamily="34" charset="0"/>
              </a:rPr>
              <a:t>Migration decision which is still a big issue. It can be brain drain as well as future old age burden in recipient countries. How can Nigeria benefit from investment made on these highly skilled migrants</a:t>
            </a:r>
          </a:p>
        </p:txBody>
      </p:sp>
      <p:sp>
        <p:nvSpPr>
          <p:cNvPr id="4" name="Slide Number Placeholder 3">
            <a:extLst>
              <a:ext uri="{FF2B5EF4-FFF2-40B4-BE49-F238E27FC236}">
                <a16:creationId xmlns:a16="http://schemas.microsoft.com/office/drawing/2014/main" id="{D2312117-4595-2AE0-CBB9-4BC48FB779AE}"/>
              </a:ext>
            </a:extLst>
          </p:cNvPr>
          <p:cNvSpPr>
            <a:spLocks noGrp="1"/>
          </p:cNvSpPr>
          <p:nvPr>
            <p:ph type="sldNum" sz="quarter" idx="12"/>
          </p:nvPr>
        </p:nvSpPr>
        <p:spPr/>
        <p:txBody>
          <a:bodyPr/>
          <a:lstStyle/>
          <a:p>
            <a:fld id="{577F89DA-88F9-4E1A-BAA7-F7252BD4547F}" type="slidenum">
              <a:rPr lang="en-NG" smtClean="0"/>
              <a:t>29</a:t>
            </a:fld>
            <a:endParaRPr lang="en-NG"/>
          </a:p>
        </p:txBody>
      </p:sp>
    </p:spTree>
    <p:extLst>
      <p:ext uri="{BB962C8B-B14F-4D97-AF65-F5344CB8AC3E}">
        <p14:creationId xmlns:p14="http://schemas.microsoft.com/office/powerpoint/2010/main" val="4242238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625776-E107-6BF0-1630-347A2EF66735}"/>
              </a:ext>
            </a:extLst>
          </p:cNvPr>
          <p:cNvSpPr>
            <a:spLocks noGrp="1"/>
          </p:cNvSpPr>
          <p:nvPr>
            <p:ph type="title"/>
          </p:nvPr>
        </p:nvSpPr>
        <p:spPr/>
        <p:txBody>
          <a:bodyPr/>
          <a:lstStyle/>
          <a:p>
            <a:r>
              <a:rPr lang="en-GB" b="1" dirty="0"/>
              <a:t>INTRODUCTION</a:t>
            </a:r>
            <a:br>
              <a:rPr lang="en-GB" dirty="0"/>
            </a:br>
            <a:endParaRPr lang="en-NG" dirty="0"/>
          </a:p>
        </p:txBody>
      </p:sp>
      <p:sp>
        <p:nvSpPr>
          <p:cNvPr id="10" name="Content Placeholder 9">
            <a:extLst>
              <a:ext uri="{FF2B5EF4-FFF2-40B4-BE49-F238E27FC236}">
                <a16:creationId xmlns:a16="http://schemas.microsoft.com/office/drawing/2014/main" id="{505C2E9C-DB31-8216-2BD1-EAB3AE0D6990}"/>
              </a:ext>
            </a:extLst>
          </p:cNvPr>
          <p:cNvSpPr>
            <a:spLocks noGrp="1"/>
          </p:cNvSpPr>
          <p:nvPr>
            <p:ph idx="1"/>
          </p:nvPr>
        </p:nvSpPr>
        <p:spPr>
          <a:xfrm>
            <a:off x="704538" y="1508125"/>
            <a:ext cx="11197652" cy="5132518"/>
          </a:xfrm>
        </p:spPr>
        <p:txBody>
          <a:bodyPr>
            <a:normAutofit/>
          </a:bodyPr>
          <a:lstStyle/>
          <a:p>
            <a:pPr marL="342900" indent="-342900">
              <a:lnSpc>
                <a:spcPct val="100000"/>
              </a:lnSpc>
              <a:spcBef>
                <a:spcPts val="0"/>
              </a:spcBef>
              <a:buFont typeface="Arial" panose="020B0604020202020204" pitchFamily="34" charset="0"/>
              <a:buChar char="•"/>
            </a:pPr>
            <a:r>
              <a:rPr lang="en-GB" sz="2400" b="0" i="0" u="none" strike="noStrike" cap="none" baseline="0" dirty="0">
                <a:solidFill>
                  <a:srgbClr val="000000"/>
                </a:solidFill>
                <a:ea typeface="Tahoma" panose="020B0604030504040204" pitchFamily="34" charset="0"/>
                <a:cs typeface="Tahoma" panose="020B0604030504040204" pitchFamily="34" charset="0"/>
              </a:rPr>
              <a:t>Changes in a country’s population size have been a direct consequence of a process known as the demographic transition in which gradually decreasing levels of mortality and fertility lead to longer lives and lower average number of births per woman. </a:t>
            </a:r>
          </a:p>
          <a:p>
            <a:pPr marL="342900" indent="-342900">
              <a:lnSpc>
                <a:spcPct val="100000"/>
              </a:lnSpc>
              <a:spcBef>
                <a:spcPts val="0"/>
              </a:spcBef>
              <a:buFont typeface="Arial" panose="020B0604020202020204" pitchFamily="34" charset="0"/>
              <a:buChar char="•"/>
            </a:pPr>
            <a:endParaRPr lang="en-GB" sz="2400" dirty="0">
              <a:solidFill>
                <a:srgbClr val="000000"/>
              </a:solidFill>
              <a:ea typeface="Tahoma" panose="020B0604030504040204" pitchFamily="34" charset="0"/>
              <a:cs typeface="Tahoma" panose="020B0604030504040204" pitchFamily="34" charset="0"/>
            </a:endParaRPr>
          </a:p>
          <a:p>
            <a:pPr marL="342900" indent="-342900">
              <a:lnSpc>
                <a:spcPct val="100000"/>
              </a:lnSpc>
              <a:spcBef>
                <a:spcPts val="0"/>
              </a:spcBef>
              <a:buFont typeface="Arial" panose="020B0604020202020204" pitchFamily="34" charset="0"/>
              <a:buChar char="•"/>
            </a:pPr>
            <a:r>
              <a:rPr lang="en-GB" sz="2400" b="0" i="0" u="none" strike="noStrike" cap="none" baseline="0" dirty="0">
                <a:solidFill>
                  <a:srgbClr val="000000"/>
                </a:solidFill>
                <a:ea typeface="Tahoma" panose="020B0604030504040204" pitchFamily="34" charset="0"/>
                <a:cs typeface="Tahoma" panose="020B0604030504040204" pitchFamily="34" charset="0"/>
              </a:rPr>
              <a:t>The transition often unfolds in a series of stages, during which population growth first accelerates and then slows down.</a:t>
            </a:r>
          </a:p>
          <a:p>
            <a:pPr marL="342900" indent="-342900">
              <a:lnSpc>
                <a:spcPct val="100000"/>
              </a:lnSpc>
              <a:spcBef>
                <a:spcPts val="0"/>
              </a:spcBef>
              <a:buFont typeface="Arial" panose="020B0604020202020204" pitchFamily="34" charset="0"/>
              <a:buChar char="•"/>
            </a:pPr>
            <a:endParaRPr lang="en-US" sz="2400" dirty="0"/>
          </a:p>
          <a:p>
            <a:pPr marL="342900" indent="-342900">
              <a:lnSpc>
                <a:spcPct val="100000"/>
              </a:lnSpc>
              <a:spcBef>
                <a:spcPts val="0"/>
              </a:spcBef>
              <a:buFont typeface="Arial" panose="020B0604020202020204" pitchFamily="34" charset="0"/>
              <a:buChar char="•"/>
            </a:pPr>
            <a:r>
              <a:rPr lang="en-GB" sz="2400" b="0" i="0" u="none" strike="noStrike" baseline="0" dirty="0">
                <a:solidFill>
                  <a:srgbClr val="000000"/>
                </a:solidFill>
              </a:rPr>
              <a:t>The population of Europe and Northern America combined and that of sub-Saharan Africa were comparable in size in 2022, with more than 1.1 and 1.2 billion people respectively. </a:t>
            </a:r>
            <a:endParaRPr lang="en-NG" sz="2400" dirty="0"/>
          </a:p>
          <a:p>
            <a:pPr>
              <a:lnSpc>
                <a:spcPct val="100000"/>
              </a:lnSpc>
              <a:spcBef>
                <a:spcPts val="0"/>
              </a:spcBef>
            </a:pPr>
            <a:endParaRPr lang="en-NG" sz="2400" dirty="0"/>
          </a:p>
        </p:txBody>
      </p:sp>
      <p:sp>
        <p:nvSpPr>
          <p:cNvPr id="4" name="Slide Number Placeholder 3">
            <a:extLst>
              <a:ext uri="{FF2B5EF4-FFF2-40B4-BE49-F238E27FC236}">
                <a16:creationId xmlns:a16="http://schemas.microsoft.com/office/drawing/2014/main" id="{C5B6FC01-84A8-DDD8-F5B1-A3404A88A854}"/>
              </a:ext>
            </a:extLst>
          </p:cNvPr>
          <p:cNvSpPr>
            <a:spLocks noGrp="1"/>
          </p:cNvSpPr>
          <p:nvPr>
            <p:ph type="sldNum" sz="quarter" idx="12"/>
          </p:nvPr>
        </p:nvSpPr>
        <p:spPr/>
        <p:txBody>
          <a:bodyPr>
            <a:normAutofit/>
          </a:bodyPr>
          <a:lstStyle/>
          <a:p>
            <a:fld id="{7FAC2B6D-3672-4992-8835-362C8E4B9417}" type="slidenum">
              <a:rPr lang="en-GB" smtClean="0"/>
              <a:pPr/>
              <a:t>3</a:t>
            </a:fld>
            <a:endParaRPr lang="en-GB"/>
          </a:p>
        </p:txBody>
      </p:sp>
    </p:spTree>
    <p:extLst>
      <p:ext uri="{BB962C8B-B14F-4D97-AF65-F5344CB8AC3E}">
        <p14:creationId xmlns:p14="http://schemas.microsoft.com/office/powerpoint/2010/main" val="4018155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1FCE6F-5C71-0FA2-DB49-2C75F3DD571E}"/>
              </a:ext>
            </a:extLst>
          </p:cNvPr>
          <p:cNvSpPr>
            <a:spLocks noGrp="1"/>
          </p:cNvSpPr>
          <p:nvPr>
            <p:ph idx="1"/>
          </p:nvPr>
        </p:nvSpPr>
        <p:spPr>
          <a:xfrm>
            <a:off x="256674" y="1564549"/>
            <a:ext cx="11561077" cy="5056169"/>
          </a:xfrm>
        </p:spPr>
        <p:txBody>
          <a:bodyPr>
            <a:noAutofit/>
          </a:bodyPr>
          <a:lstStyle/>
          <a:p>
            <a:pPr>
              <a:lnSpc>
                <a:spcPct val="100000"/>
              </a:lnSpc>
            </a:pPr>
            <a:r>
              <a:rPr lang="en-GB" altLang="en-US" sz="2400" b="1" dirty="0">
                <a:latin typeface="Calibri" panose="020F0502020204030204" pitchFamily="34" charset="0"/>
                <a:ea typeface="Calibri" panose="020F0502020204030204" pitchFamily="34" charset="0"/>
                <a:cs typeface="Calibri" panose="020F0502020204030204" pitchFamily="34" charset="0"/>
              </a:rPr>
              <a:t>Leave no prime adult behind </a:t>
            </a:r>
          </a:p>
          <a:p>
            <a:pPr lvl="1">
              <a:lnSpc>
                <a:spcPct val="100000"/>
              </a:lnSpc>
            </a:pPr>
            <a:r>
              <a:rPr lang="en-GB" altLang="en-US" sz="2200" dirty="0">
                <a:latin typeface="Calibri" panose="020F0502020204030204" pitchFamily="34" charset="0"/>
                <a:ea typeface="Calibri" panose="020F0502020204030204" pitchFamily="34" charset="0"/>
                <a:cs typeface="Calibri" panose="020F0502020204030204" pitchFamily="34" charset="0"/>
              </a:rPr>
              <a:t>from having the opportunity and mechanisms to accumulate wealth and achieve more financial independence needed for old age and depend less on government and their families</a:t>
            </a:r>
          </a:p>
          <a:p>
            <a:pPr>
              <a:lnSpc>
                <a:spcPct val="100000"/>
              </a:lnSpc>
            </a:pPr>
            <a:r>
              <a:rPr lang="en-GB" sz="2400" b="1" dirty="0">
                <a:latin typeface="Calibri" panose="020F0502020204030204" pitchFamily="34" charset="0"/>
                <a:ea typeface="Calibri" panose="020F0502020204030204" pitchFamily="34" charset="0"/>
                <a:cs typeface="Calibri" panose="020F0502020204030204" pitchFamily="34" charset="0"/>
              </a:rPr>
              <a:t>Leave no adult willing to work behind </a:t>
            </a:r>
          </a:p>
          <a:p>
            <a:pPr lvl="1">
              <a:lnSpc>
                <a:spcPct val="100000"/>
              </a:lnSpc>
            </a:pPr>
            <a:r>
              <a:rPr lang="en-GB" sz="2200" dirty="0">
                <a:latin typeface="Calibri" panose="020F0502020204030204" pitchFamily="34" charset="0"/>
                <a:ea typeface="Calibri" panose="020F0502020204030204" pitchFamily="34" charset="0"/>
                <a:cs typeface="Calibri" panose="020F0502020204030204" pitchFamily="34" charset="0"/>
              </a:rPr>
              <a:t>by ensuring that people who seek work get employment. This will ensure that they grow rich before growing old.  Leave no adult behind especially by ensuring that they transform their major source of income from labour income into asset income</a:t>
            </a:r>
          </a:p>
          <a:p>
            <a:pPr>
              <a:lnSpc>
                <a:spcPct val="100000"/>
              </a:lnSpc>
            </a:pPr>
            <a:r>
              <a:rPr lang="en-GB" sz="2400" b="1" dirty="0">
                <a:latin typeface="Calibri" panose="020F0502020204030204" pitchFamily="34" charset="0"/>
                <a:ea typeface="Calibri" panose="020F0502020204030204" pitchFamily="34" charset="0"/>
                <a:cs typeface="Calibri" panose="020F0502020204030204" pitchFamily="34" charset="0"/>
              </a:rPr>
              <a:t>Leave no older person in peculiar situation behind </a:t>
            </a:r>
          </a:p>
          <a:p>
            <a:pPr lvl="1">
              <a:lnSpc>
                <a:spcPct val="100000"/>
              </a:lnSpc>
            </a:pPr>
            <a:r>
              <a:rPr lang="en-GB" sz="2200" dirty="0">
                <a:latin typeface="Calibri" panose="020F0502020204030204" pitchFamily="34" charset="0"/>
                <a:ea typeface="Calibri" panose="020F0502020204030204" pitchFamily="34" charset="0"/>
                <a:cs typeface="Calibri" panose="020F0502020204030204" pitchFamily="34" charset="0"/>
              </a:rPr>
              <a:t>(i.e. those in conditions of homeless, stateless, IDPs, and others in humanitarian settings)</a:t>
            </a:r>
          </a:p>
          <a:p>
            <a:pPr>
              <a:lnSpc>
                <a:spcPct val="100000"/>
              </a:lnSpc>
              <a:spcBef>
                <a:spcPts val="600"/>
              </a:spcBef>
            </a:pPr>
            <a:r>
              <a:rPr lang="en-GB" altLang="en-US" sz="2400" b="1" dirty="0">
                <a:latin typeface="Calibri" panose="020F0502020204030204" pitchFamily="34" charset="0"/>
                <a:ea typeface="Calibri" panose="020F0502020204030204" pitchFamily="34" charset="0"/>
                <a:cs typeface="Calibri" panose="020F0502020204030204" pitchFamily="34" charset="0"/>
              </a:rPr>
              <a:t>Leave no elderly person behind </a:t>
            </a:r>
          </a:p>
          <a:p>
            <a:pPr lvl="1">
              <a:lnSpc>
                <a:spcPct val="100000"/>
              </a:lnSpc>
              <a:spcBef>
                <a:spcPts val="600"/>
              </a:spcBef>
            </a:pPr>
            <a:r>
              <a:rPr lang="en-GB" altLang="en-US" sz="2200" dirty="0">
                <a:latin typeface="Calibri" panose="020F0502020204030204" pitchFamily="34" charset="0"/>
                <a:ea typeface="Calibri" panose="020F0502020204030204" pitchFamily="34" charset="0"/>
                <a:cs typeface="Calibri" panose="020F0502020204030204" pitchFamily="34" charset="0"/>
              </a:rPr>
              <a:t>from being </a:t>
            </a:r>
            <a:r>
              <a:rPr lang="en-GB" sz="2200" dirty="0">
                <a:latin typeface="Calibri" panose="020F0502020204030204" pitchFamily="34" charset="0"/>
                <a:ea typeface="Calibri" panose="020F0502020204030204" pitchFamily="34" charset="0"/>
                <a:cs typeface="Calibri" panose="020F0502020204030204" pitchFamily="34" charset="0"/>
              </a:rPr>
              <a:t>captured and benefitting from at least one social insurance programme including pension </a:t>
            </a:r>
          </a:p>
          <a:p>
            <a:pPr>
              <a:lnSpc>
                <a:spcPct val="100000"/>
              </a:lnSpc>
            </a:pPr>
            <a:endParaRPr lang="en-NG" sz="2400" dirty="0">
              <a:latin typeface="Calibri" panose="020F0502020204030204" pitchFamily="34" charset="0"/>
              <a:ea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D06FD88C-D9F6-979C-C241-5A8E1FDD667C}"/>
              </a:ext>
            </a:extLst>
          </p:cNvPr>
          <p:cNvSpPr txBox="1">
            <a:spLocks/>
          </p:cNvSpPr>
          <p:nvPr/>
        </p:nvSpPr>
        <p:spPr>
          <a:xfrm>
            <a:off x="1066800" y="0"/>
            <a:ext cx="10058400" cy="1272450"/>
          </a:xfrm>
          <a:prstGeom prst="rect">
            <a:avLst/>
          </a:prstGeom>
          <a:solidFill>
            <a:schemeClr val="accent4">
              <a:lumMod val="20000"/>
              <a:lumOff val="80000"/>
            </a:schemeClr>
          </a:solidFill>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r>
              <a:rPr lang="en-GB" sz="4000" b="1" dirty="0"/>
              <a:t>MOVING FORWARD AS THE FUTURE IS ALREADY HERE…</a:t>
            </a:r>
          </a:p>
          <a:p>
            <a:br>
              <a:rPr lang="en-GB" sz="4000" b="1" dirty="0"/>
            </a:br>
            <a:r>
              <a:rPr lang="en-GB" sz="2800" b="1" i="1" dirty="0"/>
              <a:t>LEAVE NO ONE BEHIND…</a:t>
            </a:r>
            <a:endParaRPr lang="en-NG" sz="2800" b="1" i="1" dirty="0"/>
          </a:p>
        </p:txBody>
      </p:sp>
      <p:sp>
        <p:nvSpPr>
          <p:cNvPr id="2" name="Slide Number Placeholder 1">
            <a:extLst>
              <a:ext uri="{FF2B5EF4-FFF2-40B4-BE49-F238E27FC236}">
                <a16:creationId xmlns:a16="http://schemas.microsoft.com/office/drawing/2014/main" id="{7929F060-8590-66BF-69FE-96AE266EB24A}"/>
              </a:ext>
            </a:extLst>
          </p:cNvPr>
          <p:cNvSpPr>
            <a:spLocks noGrp="1"/>
          </p:cNvSpPr>
          <p:nvPr>
            <p:ph type="sldNum" sz="quarter" idx="12"/>
          </p:nvPr>
        </p:nvSpPr>
        <p:spPr/>
        <p:txBody>
          <a:bodyPr/>
          <a:lstStyle/>
          <a:p>
            <a:fld id="{577F89DA-88F9-4E1A-BAA7-F7252BD4547F}" type="slidenum">
              <a:rPr lang="en-NG" smtClean="0"/>
              <a:t>30</a:t>
            </a:fld>
            <a:endParaRPr lang="en-NG"/>
          </a:p>
        </p:txBody>
      </p:sp>
    </p:spTree>
    <p:extLst>
      <p:ext uri="{BB962C8B-B14F-4D97-AF65-F5344CB8AC3E}">
        <p14:creationId xmlns:p14="http://schemas.microsoft.com/office/powerpoint/2010/main" val="3605469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7A015-90AA-0726-7050-9527D27A59FE}"/>
              </a:ext>
            </a:extLst>
          </p:cNvPr>
          <p:cNvSpPr>
            <a:spLocks noGrp="1"/>
          </p:cNvSpPr>
          <p:nvPr>
            <p:ph type="title"/>
          </p:nvPr>
        </p:nvSpPr>
        <p:spPr>
          <a:xfrm>
            <a:off x="1024053" y="59960"/>
            <a:ext cx="9601196" cy="503501"/>
          </a:xfrm>
        </p:spPr>
        <p:txBody>
          <a:bodyPr>
            <a:normAutofit fontScale="90000"/>
          </a:bodyPr>
          <a:lstStyle/>
          <a:p>
            <a:r>
              <a:rPr lang="en-GB" b="1" dirty="0"/>
              <a:t>Bibliography</a:t>
            </a:r>
            <a:endParaRPr lang="en-NG" b="1" dirty="0"/>
          </a:p>
        </p:txBody>
      </p:sp>
      <p:sp>
        <p:nvSpPr>
          <p:cNvPr id="3" name="Content Placeholder 2">
            <a:extLst>
              <a:ext uri="{FF2B5EF4-FFF2-40B4-BE49-F238E27FC236}">
                <a16:creationId xmlns:a16="http://schemas.microsoft.com/office/drawing/2014/main" id="{2AFB3390-4BA2-CCDA-E7DF-437E0BDA60B3}"/>
              </a:ext>
            </a:extLst>
          </p:cNvPr>
          <p:cNvSpPr>
            <a:spLocks noGrp="1"/>
          </p:cNvSpPr>
          <p:nvPr>
            <p:ph idx="1"/>
          </p:nvPr>
        </p:nvSpPr>
        <p:spPr>
          <a:xfrm>
            <a:off x="0" y="478101"/>
            <a:ext cx="12079705" cy="5744899"/>
          </a:xfrm>
          <a:noFill/>
        </p:spPr>
        <p:txBody>
          <a:bodyPr>
            <a:noAutofit/>
          </a:bodyPr>
          <a:lstStyle/>
          <a:p>
            <a:pPr>
              <a:lnSpc>
                <a:spcPct val="100000"/>
              </a:lnSpc>
              <a:spcBef>
                <a:spcPts val="0"/>
              </a:spcBef>
              <a:buFont typeface="+mj-lt"/>
              <a:buAutoNum type="arabicPeriod"/>
            </a:pPr>
            <a:r>
              <a:rPr lang="en-GB" sz="1600" i="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Roadmap for harnessing the demographic Dividend - Training Manual </a:t>
            </a:r>
            <a:r>
              <a:rPr lang="en-GB" sz="1600" dirty="0">
                <a:latin typeface="Calibri" panose="020F0502020204030204" pitchFamily="34" charset="0"/>
                <a:ea typeface="Calibri" panose="020F0502020204030204" pitchFamily="34" charset="0"/>
                <a:cs typeface="Calibri" panose="020F0502020204030204" pitchFamily="34" charset="0"/>
              </a:rPr>
              <a:t>(Link: </a:t>
            </a:r>
            <a:r>
              <a:rPr lang="en-GB" sz="1400" dirty="0">
                <a:latin typeface="Calibri" panose="020F0502020204030204" pitchFamily="34" charset="0"/>
                <a:ea typeface="Calibri" panose="020F0502020204030204" pitchFamily="34" charset="0"/>
                <a:cs typeface="Calibri" panose="020F0502020204030204" pitchFamily="34" charset="0"/>
                <a:hlinkClick r:id="rId2"/>
              </a:rPr>
              <a:t>https://www.researchgate.net/publication/361422202_Roadmap_for_harnessing_the_demographic_Dividend_-_Training_Manual</a:t>
            </a:r>
            <a:r>
              <a:rPr lang="en-GB" sz="1400" dirty="0">
                <a:latin typeface="Calibri" panose="020F0502020204030204" pitchFamily="34" charset="0"/>
                <a:ea typeface="Calibri" panose="020F0502020204030204" pitchFamily="34" charset="0"/>
                <a:cs typeface="Calibri" panose="020F0502020204030204" pitchFamily="34" charset="0"/>
              </a:rPr>
              <a:t>)</a:t>
            </a:r>
            <a:endParaRPr lang="en-GB" sz="1600"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buFont typeface="+mj-lt"/>
              <a:buAutoNum type="arabicPeriod"/>
            </a:pPr>
            <a:r>
              <a:rPr lang="en-GB" sz="1600" i="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Using National Transfer Accounts Approach for estimating the Demographic Dividend and Preparing the Demographic Dividend Report - Training Manual </a:t>
            </a:r>
            <a:r>
              <a:rPr lang="en-GB" sz="1600" i="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(Link: </a:t>
            </a:r>
            <a:r>
              <a:rPr lang="en-GB" sz="1600" dirty="0">
                <a:latin typeface="Calibri" panose="020F0502020204030204" pitchFamily="34" charset="0"/>
                <a:ea typeface="Calibri" panose="020F0502020204030204" pitchFamily="34" charset="0"/>
                <a:cs typeface="Calibri" panose="020F0502020204030204" pitchFamily="34" charset="0"/>
                <a:hlinkClick r:id="rId3"/>
              </a:rPr>
              <a:t>(2) (PDF) Using National Transfer Accounts Approach for estimating the Demographic Dividend and Preparing the Demographic Dividend Report - Training Manual (researchgate.net)</a:t>
            </a:r>
            <a:r>
              <a:rPr lang="en-GB" sz="1600" dirty="0">
                <a:latin typeface="Calibri" panose="020F0502020204030204" pitchFamily="34" charset="0"/>
                <a:ea typeface="Calibri" panose="020F0502020204030204" pitchFamily="34" charset="0"/>
                <a:cs typeface="Calibri" panose="020F0502020204030204" pitchFamily="34" charset="0"/>
              </a:rPr>
              <a:t>) </a:t>
            </a:r>
          </a:p>
          <a:p>
            <a:pPr>
              <a:lnSpc>
                <a:spcPct val="100000"/>
              </a:lnSpc>
              <a:spcBef>
                <a:spcPts val="0"/>
              </a:spcBef>
              <a:buFont typeface="+mj-lt"/>
              <a:buAutoNum type="arabicPeriod"/>
            </a:pPr>
            <a:r>
              <a:rPr lang="en-GB" sz="1600" i="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Demographic Dividend Monitoring Index for Nigeria (DDMI) </a:t>
            </a:r>
            <a:r>
              <a:rPr lang="en-GB" sz="1600" i="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(Link: </a:t>
            </a:r>
            <a:r>
              <a:rPr lang="en-GB" sz="1600" i="0" dirty="0">
                <a:solidFill>
                  <a:srgbClr val="111111"/>
                </a:solidFill>
                <a:effectLst/>
                <a:latin typeface="Calibri" panose="020F0502020204030204" pitchFamily="34" charset="0"/>
                <a:ea typeface="Calibri" panose="020F0502020204030204" pitchFamily="34" charset="0"/>
                <a:cs typeface="Calibri" panose="020F0502020204030204" pitchFamily="34" charset="0"/>
                <a:hlinkClick r:id="rId4"/>
              </a:rPr>
              <a:t>https://www.researchgate.net/publication/364182176_Demographic_Dividend_Monitoring_Index_for_Nigeria_DDMI</a:t>
            </a:r>
            <a:r>
              <a:rPr lang="en-GB" sz="1600" i="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00000"/>
              </a:lnSpc>
              <a:spcBef>
                <a:spcPts val="0"/>
              </a:spcBef>
              <a:buFont typeface="+mj-lt"/>
              <a:buAutoNum type="arabicPeriod"/>
            </a:pPr>
            <a:r>
              <a:rPr lang="en-GB" sz="160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United Nations (2013), </a:t>
            </a:r>
            <a:r>
              <a:rPr lang="en-GB" sz="1600" i="1"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National Transfer Accounts Manual: Measuring and analysing the generational economy</a:t>
            </a:r>
            <a:r>
              <a:rPr lang="en-GB" sz="160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Department of Economic and Social Affairs, Population Division. </a:t>
            </a:r>
          </a:p>
          <a:p>
            <a:pPr>
              <a:lnSpc>
                <a:spcPct val="100000"/>
              </a:lnSpc>
              <a:spcBef>
                <a:spcPts val="0"/>
              </a:spcBef>
              <a:buFont typeface="+mj-lt"/>
              <a:buAutoNum type="arabicPeriod"/>
            </a:pP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UNFPA ( 2020) </a:t>
            </a:r>
            <a:r>
              <a:rPr lang="en-NG"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Programming the Demographic Dividend: </a:t>
            </a: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a:t>
            </a:r>
            <a:r>
              <a:rPr lang="en-NG"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rom theory to experience</a:t>
            </a: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NG"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UNFPA Regional Office for West and Central Africa</a:t>
            </a: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Dakar, Senegal</a:t>
            </a:r>
            <a:endParaRPr lang="en-NG" sz="1600" dirty="0">
              <a:effectLst/>
              <a:latin typeface="Calibri" panose="020F0502020204030204" pitchFamily="34" charset="0"/>
              <a:ea typeface="Calibri" panose="020F0502020204030204" pitchFamily="34" charset="0"/>
              <a:cs typeface="Calibri" panose="020F0502020204030204" pitchFamily="34" charset="0"/>
            </a:endParaRPr>
          </a:p>
          <a:p>
            <a:pPr lvl="0">
              <a:lnSpc>
                <a:spcPct val="100000"/>
              </a:lnSpc>
              <a:spcBef>
                <a:spcPts val="0"/>
              </a:spcBef>
              <a:buFont typeface="+mj-lt"/>
              <a:buAutoNum type="arabicPeriod"/>
            </a:pPr>
            <a:r>
              <a:rPr lang="en-NG" sz="1600" dirty="0">
                <a:latin typeface="Calibri" panose="020F0502020204030204" pitchFamily="34" charset="0"/>
                <a:ea typeface="Calibri" panose="020F0502020204030204" pitchFamily="34" charset="0"/>
                <a:cs typeface="Calibri" panose="020F0502020204030204" pitchFamily="34" charset="0"/>
              </a:rPr>
              <a:t>Lee, Ronald and Andrew Mason, principal authors and editors (2011). </a:t>
            </a:r>
            <a:r>
              <a:rPr lang="en-NG" sz="1600" i="1" dirty="0">
                <a:latin typeface="Calibri" panose="020F0502020204030204" pitchFamily="34" charset="0"/>
                <a:ea typeface="Calibri" panose="020F0502020204030204" pitchFamily="34" charset="0"/>
                <a:cs typeface="Calibri" panose="020F0502020204030204" pitchFamily="34" charset="0"/>
              </a:rPr>
              <a:t>Population Aging and the Generational Economy: A Global Perspective </a:t>
            </a:r>
            <a:r>
              <a:rPr lang="en-NG" sz="1600" dirty="0">
                <a:latin typeface="Calibri" panose="020F0502020204030204" pitchFamily="34" charset="0"/>
                <a:ea typeface="Calibri" panose="020F0502020204030204" pitchFamily="34" charset="0"/>
                <a:cs typeface="Calibri" panose="020F0502020204030204" pitchFamily="34" charset="0"/>
              </a:rPr>
              <a:t>(Cheltenham, United Kingdom, and Northampton, Massachusetts: Edward Elgar).</a:t>
            </a:r>
          </a:p>
          <a:p>
            <a:pPr>
              <a:lnSpc>
                <a:spcPct val="100000"/>
              </a:lnSpc>
              <a:spcBef>
                <a:spcPts val="0"/>
              </a:spcBef>
              <a:buFont typeface="+mj-lt"/>
              <a:buAutoNum type="arabicPeriod"/>
            </a:pPr>
            <a:r>
              <a:rPr lang="en-US" sz="1600" dirty="0">
                <a:latin typeface="Calibri" panose="020F0502020204030204" pitchFamily="34" charset="0"/>
                <a:ea typeface="Calibri" panose="020F0502020204030204" pitchFamily="34" charset="0"/>
                <a:cs typeface="Calibri" panose="020F0502020204030204" pitchFamily="34" charset="0"/>
              </a:rPr>
              <a:t>Lee, Ronald and Andrew Mason (2006) “What is the Demographic Dividend?” Finance &amp; Development  43(3) September.  </a:t>
            </a:r>
            <a:r>
              <a:rPr lang="en-US" sz="1600" u="sng" dirty="0">
                <a:latin typeface="Calibri" panose="020F0502020204030204" pitchFamily="34" charset="0"/>
                <a:ea typeface="Calibri" panose="020F0502020204030204" pitchFamily="34" charset="0"/>
                <a:cs typeface="Calibri" panose="020F0502020204030204" pitchFamily="34" charset="0"/>
                <a:hlinkClick r:id="rId5"/>
              </a:rPr>
              <a:t>http://www.imf.org/external/pubs/ft/fandd/2006/09/basics.htm</a:t>
            </a:r>
            <a:endParaRPr lang="en-NG" sz="1600" dirty="0">
              <a:latin typeface="Calibri" panose="020F0502020204030204" pitchFamily="34" charset="0"/>
              <a:ea typeface="Calibri" panose="020F0502020204030204" pitchFamily="34" charset="0"/>
              <a:cs typeface="Calibri" panose="020F0502020204030204" pitchFamily="34" charset="0"/>
            </a:endParaRPr>
          </a:p>
          <a:p>
            <a:pPr lvl="0">
              <a:lnSpc>
                <a:spcPct val="100000"/>
              </a:lnSpc>
              <a:spcBef>
                <a:spcPts val="0"/>
              </a:spcBef>
              <a:buFont typeface="+mj-lt"/>
              <a:buAutoNum type="arabicPeriod"/>
            </a:pPr>
            <a:r>
              <a:rPr lang="en-US" sz="1600" dirty="0">
                <a:latin typeface="Calibri" panose="020F0502020204030204" pitchFamily="34" charset="0"/>
                <a:ea typeface="Calibri" panose="020F0502020204030204" pitchFamily="34" charset="0"/>
                <a:cs typeface="Calibri" panose="020F0502020204030204" pitchFamily="34" charset="0"/>
              </a:rPr>
              <a:t>Mason, A. (2005). </a:t>
            </a:r>
            <a:r>
              <a:rPr lang="en-US" sz="1600" u="sng" dirty="0">
                <a:latin typeface="Calibri" panose="020F0502020204030204" pitchFamily="34" charset="0"/>
                <a:ea typeface="Calibri" panose="020F0502020204030204" pitchFamily="34" charset="0"/>
                <a:cs typeface="Calibri" panose="020F0502020204030204" pitchFamily="34" charset="0"/>
              </a:rPr>
              <a:t>Demographic Transition and Demographic Dividends in Developed and Developing Countries. United Nations Expert Group Meeting on Social and Economic Implications of Changing Population Age Structures, Mexico City.</a:t>
            </a:r>
          </a:p>
          <a:p>
            <a:pPr marL="342900" marR="0" lvl="0" indent="-342900" algn="just">
              <a:lnSpc>
                <a:spcPct val="100000"/>
              </a:lnSpc>
              <a:spcBef>
                <a:spcPts val="0"/>
              </a:spcBef>
              <a:buFont typeface="+mj-lt"/>
              <a:buAutoNum type="arabicPeriod"/>
            </a:pPr>
            <a:r>
              <a:rPr lang="en-GB" sz="1600" dirty="0">
                <a:effectLst/>
                <a:latin typeface="Calibri" panose="020F0502020204030204" pitchFamily="34" charset="0"/>
                <a:ea typeface="Calibri" panose="020F0502020204030204" pitchFamily="34" charset="0"/>
                <a:cs typeface="Calibri" panose="020F0502020204030204" pitchFamily="34" charset="0"/>
              </a:rPr>
              <a:t>Olasehinde, Noah, </a:t>
            </a:r>
            <a:r>
              <a:rPr lang="en-GB" sz="1600" b="1" dirty="0">
                <a:effectLst/>
                <a:latin typeface="Calibri" panose="020F0502020204030204" pitchFamily="34" charset="0"/>
                <a:ea typeface="Calibri" panose="020F0502020204030204" pitchFamily="34" charset="0"/>
                <a:cs typeface="Calibri" panose="020F0502020204030204" pitchFamily="34" charset="0"/>
              </a:rPr>
              <a:t>Olanrewaju Olaniyan</a:t>
            </a:r>
            <a:r>
              <a:rPr lang="en-GB" sz="1600" dirty="0">
                <a:effectLst/>
                <a:latin typeface="Calibri" panose="020F0502020204030204" pitchFamily="34" charset="0"/>
                <a:ea typeface="Calibri" panose="020F0502020204030204" pitchFamily="34" charset="0"/>
                <a:cs typeface="Calibri" panose="020F0502020204030204" pitchFamily="34" charset="0"/>
              </a:rPr>
              <a:t>, Adedoyin </a:t>
            </a:r>
            <a:r>
              <a:rPr lang="en-GB" sz="1600" dirty="0" err="1">
                <a:effectLst/>
                <a:latin typeface="Calibri" panose="020F0502020204030204" pitchFamily="34" charset="0"/>
                <a:ea typeface="Calibri" panose="020F0502020204030204" pitchFamily="34" charset="0"/>
                <a:cs typeface="Calibri" panose="020F0502020204030204" pitchFamily="34" charset="0"/>
              </a:rPr>
              <a:t>Soyibo</a:t>
            </a:r>
            <a:r>
              <a:rPr lang="en-GB" sz="1600" dirty="0">
                <a:effectLst/>
                <a:latin typeface="Calibri" panose="020F0502020204030204" pitchFamily="34" charset="0"/>
                <a:ea typeface="Calibri" panose="020F0502020204030204" pitchFamily="34" charset="0"/>
                <a:cs typeface="Calibri" panose="020F0502020204030204" pitchFamily="34" charset="0"/>
              </a:rPr>
              <a:t>, Akanni Lawanson, Stephen Dauda, </a:t>
            </a:r>
            <a:r>
              <a:rPr lang="en-GB" sz="1600" dirty="0" err="1">
                <a:effectLst/>
                <a:latin typeface="Calibri" panose="020F0502020204030204" pitchFamily="34" charset="0"/>
                <a:ea typeface="Calibri" panose="020F0502020204030204" pitchFamily="34" charset="0"/>
                <a:cs typeface="Calibri" panose="020F0502020204030204" pitchFamily="34" charset="0"/>
              </a:rPr>
              <a:t>Oyeteju</a:t>
            </a:r>
            <a:r>
              <a:rPr lang="en-GB" sz="1600" dirty="0">
                <a:effectLst/>
                <a:latin typeface="Calibri" panose="020F0502020204030204" pitchFamily="34" charset="0"/>
                <a:ea typeface="Calibri" panose="020F0502020204030204" pitchFamily="34" charset="0"/>
                <a:cs typeface="Calibri" panose="020F0502020204030204" pitchFamily="34" charset="0"/>
              </a:rPr>
              <a:t> Odufuwa, Olabanji Awodumi, Temitope </a:t>
            </a:r>
            <a:r>
              <a:rPr lang="en-GB" sz="1600" dirty="0" err="1">
                <a:effectLst/>
                <a:latin typeface="Calibri" panose="020F0502020204030204" pitchFamily="34" charset="0"/>
                <a:ea typeface="Calibri" panose="020F0502020204030204" pitchFamily="34" charset="0"/>
                <a:cs typeface="Calibri" panose="020F0502020204030204" pitchFamily="34" charset="0"/>
              </a:rPr>
              <a:t>Olalude</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Osaretin</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Adonri</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Andat</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Dasogot</a:t>
            </a:r>
            <a:r>
              <a:rPr lang="en-GB" sz="1600" dirty="0">
                <a:effectLst/>
                <a:latin typeface="Calibri" panose="020F0502020204030204" pitchFamily="34" charset="0"/>
                <a:ea typeface="Calibri" panose="020F0502020204030204" pitchFamily="34" charset="0"/>
                <a:cs typeface="Calibri" panose="020F0502020204030204" pitchFamily="34" charset="0"/>
              </a:rPr>
              <a:t> 2024. </a:t>
            </a:r>
            <a:r>
              <a:rPr lang="en-GB" sz="16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6"/>
              </a:rPr>
              <a:t>Demographic Dividend in Nigeria: Evidence from Country and Sub-Country Application of National Transfer Accounts (NTA) Approach</a:t>
            </a:r>
            <a:r>
              <a:rPr lang="en-GB" sz="1600" dirty="0">
                <a:effectLst/>
                <a:latin typeface="Calibri" panose="020F0502020204030204" pitchFamily="34" charset="0"/>
                <a:ea typeface="Calibri" panose="020F0502020204030204" pitchFamily="34" charset="0"/>
                <a:cs typeface="Calibri" panose="020F0502020204030204" pitchFamily="34" charset="0"/>
              </a:rPr>
              <a:t>. Health Policy Training and Research Programme, University of Ibadan, Nigeria</a:t>
            </a:r>
            <a:endParaRPr lang="en-NG" sz="16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00000"/>
              </a:lnSpc>
              <a:spcBef>
                <a:spcPts val="0"/>
              </a:spcBef>
              <a:buFont typeface="+mj-lt"/>
              <a:buAutoNum type="arabicPeriod"/>
            </a:pPr>
            <a:r>
              <a:rPr lang="en-GB" sz="16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Amporfu</a:t>
            </a:r>
            <a:r>
              <a:rPr lang="en-GB" sz="16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E., D Sakyi, PB Frimpong, </a:t>
            </a:r>
            <a:r>
              <a:rPr lang="en-GB" sz="1600" b="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O Olaniyan</a:t>
            </a:r>
            <a:r>
              <a:rPr lang="en-GB" sz="16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2023. </a:t>
            </a:r>
            <a:r>
              <a:rPr lang="en-GB" sz="1600" u="sng" dirty="0">
                <a:solidFill>
                  <a:srgbClr val="1A0DAB"/>
                </a:solidFill>
                <a:effectLst/>
                <a:latin typeface="Calibri" panose="020F0502020204030204" pitchFamily="34" charset="0"/>
                <a:ea typeface="Calibri" panose="020F0502020204030204" pitchFamily="34" charset="0"/>
                <a:cs typeface="Calibri" panose="020F0502020204030204" pitchFamily="34" charset="0"/>
                <a:hlinkClick r:id="rId7"/>
              </a:rPr>
              <a:t>Demographic Dividend of Ghana: The National Transfer Approach</a:t>
            </a:r>
            <a:r>
              <a:rPr lang="en-GB" sz="16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en-GB" sz="1600" b="1"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African Review of Economics and Finance, 2023</a:t>
            </a:r>
          </a:p>
          <a:p>
            <a:pPr marL="342900" indent="-342900" algn="just">
              <a:lnSpc>
                <a:spcPct val="100000"/>
              </a:lnSpc>
              <a:spcBef>
                <a:spcPts val="0"/>
              </a:spcBef>
              <a:buFont typeface="+mj-lt"/>
              <a:buAutoNum type="arabicPeriod"/>
            </a:pPr>
            <a:r>
              <a:rPr lang="en-GB" sz="1600" b="1" dirty="0">
                <a:effectLst/>
                <a:latin typeface="Calibri" panose="020F0502020204030204" pitchFamily="34" charset="0"/>
                <a:ea typeface="Calibri" panose="020F0502020204030204" pitchFamily="34" charset="0"/>
                <a:cs typeface="Calibri" panose="020F0502020204030204" pitchFamily="34" charset="0"/>
              </a:rPr>
              <a:t>Olaniyan, O.,</a:t>
            </a:r>
            <a:r>
              <a:rPr lang="en-GB" sz="1600" dirty="0">
                <a:effectLst/>
                <a:latin typeface="Calibri" panose="020F0502020204030204" pitchFamily="34" charset="0"/>
                <a:ea typeface="Calibri" panose="020F0502020204030204" pitchFamily="34" charset="0"/>
                <a:cs typeface="Calibri" panose="020F0502020204030204" pitchFamily="34" charset="0"/>
              </a:rPr>
              <a:t> N. Olasehinde, O. Odufuwa and O. Awodumi, 2021. The nature and extent of demographic dividend in West Africa: National transfer account approach, </a:t>
            </a:r>
            <a:r>
              <a:rPr lang="en-GB" sz="1600" b="1" i="1" dirty="0">
                <a:effectLst/>
                <a:latin typeface="Calibri" panose="020F0502020204030204" pitchFamily="34" charset="0"/>
                <a:ea typeface="Calibri" panose="020F0502020204030204" pitchFamily="34" charset="0"/>
                <a:cs typeface="Calibri" panose="020F0502020204030204" pitchFamily="34" charset="0"/>
              </a:rPr>
              <a:t>The Journal of the Economics of Ageing</a:t>
            </a:r>
            <a:r>
              <a:rPr lang="en-GB" sz="1600" dirty="0">
                <a:effectLst/>
                <a:latin typeface="Calibri" panose="020F0502020204030204" pitchFamily="34" charset="0"/>
                <a:ea typeface="Calibri" panose="020F0502020204030204" pitchFamily="34" charset="0"/>
                <a:cs typeface="Calibri" panose="020F0502020204030204" pitchFamily="34" charset="0"/>
              </a:rPr>
              <a:t>, Volume 20. </a:t>
            </a:r>
            <a:r>
              <a:rPr lang="en-GB" sz="16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8"/>
              </a:rPr>
              <a:t>https://doi.org/10.1016/j.jeoa.2021.100349</a:t>
            </a:r>
            <a:r>
              <a:rPr lang="en-GB" sz="1600" dirty="0">
                <a:effectLst/>
                <a:latin typeface="Calibri" panose="020F0502020204030204" pitchFamily="34" charset="0"/>
                <a:ea typeface="Calibri" panose="020F0502020204030204" pitchFamily="34" charset="0"/>
                <a:cs typeface="Calibri" panose="020F0502020204030204" pitchFamily="34" charset="0"/>
              </a:rPr>
              <a:t>. </a:t>
            </a:r>
            <a:endParaRPr lang="en-NG" sz="16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00000"/>
              </a:lnSpc>
              <a:spcBef>
                <a:spcPts val="0"/>
              </a:spcBef>
              <a:buFont typeface="+mj-lt"/>
              <a:buAutoNum type="arabicPeriod"/>
            </a:pPr>
            <a:endParaRPr lang="en-NG" sz="1600" dirty="0">
              <a:effectLst/>
              <a:latin typeface="Calibri" panose="020F0502020204030204" pitchFamily="34" charset="0"/>
              <a:ea typeface="Calibri" panose="020F0502020204030204" pitchFamily="34" charset="0"/>
              <a:cs typeface="Calibri" panose="020F0502020204030204" pitchFamily="34" charset="0"/>
            </a:endParaRPr>
          </a:p>
          <a:p>
            <a:pPr lvl="0">
              <a:lnSpc>
                <a:spcPct val="100000"/>
              </a:lnSpc>
              <a:spcBef>
                <a:spcPts val="0"/>
              </a:spcBef>
              <a:buFont typeface="+mj-lt"/>
              <a:buAutoNum type="arabicPeriod"/>
            </a:pPr>
            <a:endParaRPr lang="en-NG" sz="1600"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buFont typeface="+mj-lt"/>
              <a:buAutoNum type="arabicPeriod"/>
            </a:pPr>
            <a:endParaRPr lang="en-GB" sz="1600" i="0" dirty="0">
              <a:solidFill>
                <a:srgbClr val="11111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pPr>
            <a:endParaRPr lang="en-GB" sz="16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227AC91D-C885-0CFB-E11E-2F02E4F5CB17}"/>
              </a:ext>
            </a:extLst>
          </p:cNvPr>
          <p:cNvSpPr>
            <a:spLocks noGrp="1"/>
          </p:cNvSpPr>
          <p:nvPr>
            <p:ph type="sldNum" sz="quarter" idx="12"/>
          </p:nvPr>
        </p:nvSpPr>
        <p:spPr/>
        <p:txBody>
          <a:bodyPr/>
          <a:lstStyle/>
          <a:p>
            <a:fld id="{FAEF9944-A4F6-4C59-AEBD-678D6480B8EA}" type="slidenum">
              <a:rPr lang="en-US" smtClean="0"/>
              <a:t>31</a:t>
            </a:fld>
            <a:endParaRPr lang="en-US" dirty="0"/>
          </a:p>
        </p:txBody>
      </p:sp>
    </p:spTree>
    <p:extLst>
      <p:ext uri="{BB962C8B-B14F-4D97-AF65-F5344CB8AC3E}">
        <p14:creationId xmlns:p14="http://schemas.microsoft.com/office/powerpoint/2010/main" val="2831815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C34EF6-D872-E0E7-4833-963CEF3571E1}"/>
              </a:ext>
            </a:extLst>
          </p:cNvPr>
          <p:cNvSpPr>
            <a:spLocks noGrp="1"/>
          </p:cNvSpPr>
          <p:nvPr>
            <p:ph type="title"/>
          </p:nvPr>
        </p:nvSpPr>
        <p:spPr>
          <a:xfrm>
            <a:off x="483837" y="2418848"/>
            <a:ext cx="5332347" cy="2962621"/>
          </a:xfrm>
        </p:spPr>
        <p:txBody>
          <a:bodyPr anchor="ctr">
            <a:normAutofit/>
          </a:bodyPr>
          <a:lstStyle/>
          <a:p>
            <a:pPr algn="ctr"/>
            <a:r>
              <a:rPr lang="en-US" sz="8000" dirty="0"/>
              <a:t>Thank you</a:t>
            </a:r>
          </a:p>
        </p:txBody>
      </p:sp>
      <p:pic>
        <p:nvPicPr>
          <p:cNvPr id="5" name="Picture Placeholder 5" descr="Photo of 3 surfers running into the ocean with their boards">
            <a:extLst>
              <a:ext uri="{FF2B5EF4-FFF2-40B4-BE49-F238E27FC236}">
                <a16:creationId xmlns:a16="http://schemas.microsoft.com/office/drawing/2014/main" id="{A3F28DA5-AE37-D1F6-2C81-C2C18006A0D2}"/>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40" r="40"/>
          <a:stretch/>
        </p:blipFill>
        <p:spPr/>
      </p:pic>
    </p:spTree>
    <p:extLst>
      <p:ext uri="{BB962C8B-B14F-4D97-AF65-F5344CB8AC3E}">
        <p14:creationId xmlns:p14="http://schemas.microsoft.com/office/powerpoint/2010/main" val="2199652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379B0-7822-860D-CCC4-A94D68C230F5}"/>
              </a:ext>
            </a:extLst>
          </p:cNvPr>
          <p:cNvSpPr>
            <a:spLocks noGrp="1"/>
          </p:cNvSpPr>
          <p:nvPr>
            <p:ph type="title"/>
          </p:nvPr>
        </p:nvSpPr>
        <p:spPr/>
        <p:txBody>
          <a:bodyPr/>
          <a:lstStyle/>
          <a:p>
            <a:endParaRPr lang="en-NG"/>
          </a:p>
        </p:txBody>
      </p:sp>
      <p:graphicFrame>
        <p:nvGraphicFramePr>
          <p:cNvPr id="4" name="Content Placeholder 3">
            <a:extLst>
              <a:ext uri="{FF2B5EF4-FFF2-40B4-BE49-F238E27FC236}">
                <a16:creationId xmlns:a16="http://schemas.microsoft.com/office/drawing/2014/main" id="{A5870314-00C0-9E5E-FBD2-8373E508A70F}"/>
              </a:ext>
            </a:extLst>
          </p:cNvPr>
          <p:cNvGraphicFramePr>
            <a:graphicFrameLocks noGrp="1"/>
          </p:cNvGraphicFramePr>
          <p:nvPr>
            <p:ph idx="1"/>
          </p:nvPr>
        </p:nvGraphicFramePr>
        <p:xfrm>
          <a:off x="330201" y="241300"/>
          <a:ext cx="11455400" cy="6476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4987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EA43AD7-AEA9-4FFE-B562-28CF1EB4D960}"/>
              </a:ext>
            </a:extLst>
          </p:cNvPr>
          <p:cNvGraphicFramePr>
            <a:graphicFrameLocks noGrp="1"/>
          </p:cNvGraphicFramePr>
          <p:nvPr>
            <p:ph idx="1"/>
          </p:nvPr>
        </p:nvGraphicFramePr>
        <p:xfrm>
          <a:off x="272143" y="112295"/>
          <a:ext cx="11713028" cy="6364706"/>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77624976-A6FC-80D3-2430-2261A4A0C0CA}"/>
              </a:ext>
            </a:extLst>
          </p:cNvPr>
          <p:cNvSpPr txBox="1"/>
          <p:nvPr/>
        </p:nvSpPr>
        <p:spPr>
          <a:xfrm>
            <a:off x="0" y="6488668"/>
            <a:ext cx="6069800" cy="369332"/>
          </a:xfrm>
          <a:prstGeom prst="rect">
            <a:avLst/>
          </a:prstGeom>
          <a:solidFill>
            <a:schemeClr val="accent1">
              <a:lumMod val="40000"/>
              <a:lumOff val="60000"/>
            </a:schemeClr>
          </a:solidFill>
        </p:spPr>
        <p:txBody>
          <a:bodyPr wrap="square" rtlCol="0">
            <a:spAutoFit/>
          </a:bodyPr>
          <a:lstStyle/>
          <a:p>
            <a:r>
              <a:rPr lang="en-GB" b="1" dirty="0"/>
              <a:t>Source</a:t>
            </a:r>
            <a:r>
              <a:rPr lang="en-GB" dirty="0"/>
              <a:t>: Olaniyan, et al, 2022 </a:t>
            </a:r>
            <a:endParaRPr lang="en-NG" dirty="0"/>
          </a:p>
        </p:txBody>
      </p:sp>
    </p:spTree>
    <p:extLst>
      <p:ext uri="{BB962C8B-B14F-4D97-AF65-F5344CB8AC3E}">
        <p14:creationId xmlns:p14="http://schemas.microsoft.com/office/powerpoint/2010/main" val="2246708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181310" y="0"/>
          <a:ext cx="11857219" cy="656648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3919" y="6427984"/>
            <a:ext cx="12192000" cy="276999"/>
          </a:xfrm>
          <a:prstGeom prst="rect">
            <a:avLst/>
          </a:prstGeom>
          <a:solidFill>
            <a:schemeClr val="accent3">
              <a:lumMod val="20000"/>
              <a:lumOff val="80000"/>
            </a:schemeClr>
          </a:solidFill>
        </p:spPr>
        <p:txBody>
          <a:bodyPr wrap="square" rtlCol="0">
            <a:spAutoFit/>
          </a:bodyPr>
          <a:lstStyle/>
          <a:p>
            <a:r>
              <a:rPr lang="en-GB" sz="1200" b="1" i="1" dirty="0">
                <a:solidFill>
                  <a:srgbClr val="7030A0"/>
                </a:solidFill>
              </a:rPr>
              <a:t>Source: Drawn from United Nations, Department of Economic and Social Affairs, Population Division (2019). World Population Prospects 2019, Online Edition. Rev. 1.</a:t>
            </a:r>
          </a:p>
        </p:txBody>
      </p:sp>
    </p:spTree>
    <p:extLst>
      <p:ext uri="{BB962C8B-B14F-4D97-AF65-F5344CB8AC3E}">
        <p14:creationId xmlns:p14="http://schemas.microsoft.com/office/powerpoint/2010/main" val="1164051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0" y="330103"/>
          <a:ext cx="12192000" cy="625089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0" y="6442501"/>
            <a:ext cx="11335870" cy="276999"/>
          </a:xfrm>
          <a:prstGeom prst="rect">
            <a:avLst/>
          </a:prstGeom>
          <a:solidFill>
            <a:schemeClr val="accent3">
              <a:lumMod val="20000"/>
              <a:lumOff val="80000"/>
            </a:schemeClr>
          </a:solidFill>
        </p:spPr>
        <p:txBody>
          <a:bodyPr wrap="square" rtlCol="0">
            <a:spAutoFit/>
          </a:bodyPr>
          <a:lstStyle/>
          <a:p>
            <a:r>
              <a:rPr lang="en-GB" sz="1200" b="1" i="1" dirty="0">
                <a:solidFill>
                  <a:srgbClr val="7030A0"/>
                </a:solidFill>
              </a:rPr>
              <a:t>Source: Drawn from United Nations, Department of Economic and Social Affairs, Population Division (2019). World Population Prospects 2019, Online Edition. Rev. 1.</a:t>
            </a:r>
          </a:p>
        </p:txBody>
      </p:sp>
    </p:spTree>
    <p:extLst>
      <p:ext uri="{BB962C8B-B14F-4D97-AF65-F5344CB8AC3E}">
        <p14:creationId xmlns:p14="http://schemas.microsoft.com/office/powerpoint/2010/main" val="387925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AEF9944-A4F6-4C59-AEBD-678D6480B8EA}" type="slidenum">
              <a:rPr lang="en-US" smtClean="0"/>
              <a:t>8</a:t>
            </a:fld>
            <a:endParaRPr lang="en-US" dirty="0"/>
          </a:p>
        </p:txBody>
      </p:sp>
      <p:sp>
        <p:nvSpPr>
          <p:cNvPr id="6" name="TextBox 5">
            <a:extLst>
              <a:ext uri="{FF2B5EF4-FFF2-40B4-BE49-F238E27FC236}">
                <a16:creationId xmlns:a16="http://schemas.microsoft.com/office/drawing/2014/main" id="{F3EA2B50-8E0F-44C1-C54F-B698743AB8C8}"/>
              </a:ext>
            </a:extLst>
          </p:cNvPr>
          <p:cNvSpPr txBox="1"/>
          <p:nvPr/>
        </p:nvSpPr>
        <p:spPr>
          <a:xfrm>
            <a:off x="407369" y="136404"/>
            <a:ext cx="11221414" cy="430887"/>
          </a:xfrm>
          <a:prstGeom prst="rect">
            <a:avLst/>
          </a:prstGeom>
          <a:noFill/>
        </p:spPr>
        <p:txBody>
          <a:bodyPr wrap="square">
            <a:spAutoFit/>
          </a:bodyPr>
          <a:lstStyle/>
          <a:p>
            <a:pPr algn="ctr" rtl="0">
              <a:defRPr sz="2800" b="1" i="0" u="none" strike="noStrike" kern="1200" spc="0" baseline="0">
                <a:solidFill>
                  <a:prstClr val="black"/>
                </a:solidFill>
                <a:latin typeface="+mn-lt"/>
                <a:ea typeface="+mn-ea"/>
                <a:cs typeface="+mn-cs"/>
              </a:defRPr>
            </a:pPr>
            <a:r>
              <a:rPr lang="en-GB" sz="2200" b="1" dirty="0">
                <a:solidFill>
                  <a:schemeClr val="tx1"/>
                </a:solidFill>
              </a:rPr>
              <a:t>Age Structure of the Population of Nigeria and Some Selected Countries, 2020</a:t>
            </a:r>
          </a:p>
        </p:txBody>
      </p:sp>
      <p:graphicFrame>
        <p:nvGraphicFramePr>
          <p:cNvPr id="8" name="Chart 7">
            <a:extLst>
              <a:ext uri="{FF2B5EF4-FFF2-40B4-BE49-F238E27FC236}">
                <a16:creationId xmlns:a16="http://schemas.microsoft.com/office/drawing/2014/main" id="{91AAB6C8-F1B6-405D-8E49-B75656EE8E91}"/>
              </a:ext>
            </a:extLst>
          </p:cNvPr>
          <p:cNvGraphicFramePr>
            <a:graphicFrameLocks/>
          </p:cNvGraphicFramePr>
          <p:nvPr/>
        </p:nvGraphicFramePr>
        <p:xfrm>
          <a:off x="668594" y="622284"/>
          <a:ext cx="11407447" cy="60993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a:extLst>
              <a:ext uri="{FF2B5EF4-FFF2-40B4-BE49-F238E27FC236}">
                <a16:creationId xmlns:a16="http://schemas.microsoft.com/office/drawing/2014/main" id="{FF05510A-DF28-FC56-7677-B80AC67A5477}"/>
              </a:ext>
            </a:extLst>
          </p:cNvPr>
          <p:cNvGraphicFramePr>
            <a:graphicFrameLocks noGrp="1"/>
          </p:cNvGraphicFramePr>
          <p:nvPr/>
        </p:nvGraphicFramePr>
        <p:xfrm>
          <a:off x="0" y="1653753"/>
          <a:ext cx="1573161" cy="3246120"/>
        </p:xfrm>
        <a:graphic>
          <a:graphicData uri="http://schemas.openxmlformats.org/drawingml/2006/table">
            <a:tbl>
              <a:tblPr>
                <a:tableStyleId>{D03447BB-5D67-496B-8E87-E561075AD55C}</a:tableStyleId>
              </a:tblPr>
              <a:tblGrid>
                <a:gridCol w="1105932">
                  <a:extLst>
                    <a:ext uri="{9D8B030D-6E8A-4147-A177-3AD203B41FA5}">
                      <a16:colId xmlns:a16="http://schemas.microsoft.com/office/drawing/2014/main" val="1788739483"/>
                    </a:ext>
                  </a:extLst>
                </a:gridCol>
                <a:gridCol w="467229">
                  <a:extLst>
                    <a:ext uri="{9D8B030D-6E8A-4147-A177-3AD203B41FA5}">
                      <a16:colId xmlns:a16="http://schemas.microsoft.com/office/drawing/2014/main" val="2007970437"/>
                    </a:ext>
                  </a:extLst>
                </a:gridCol>
              </a:tblGrid>
              <a:tr h="184150">
                <a:tc gridSpan="2">
                  <a:txBody>
                    <a:bodyPr/>
                    <a:lstStyle/>
                    <a:p>
                      <a:pPr algn="ctr" fontAlgn="b"/>
                      <a:r>
                        <a:rPr lang="en-GB" sz="1600" b="1" u="none" strike="noStrike" dirty="0">
                          <a:solidFill>
                            <a:srgbClr val="FFFF00"/>
                          </a:solidFill>
                          <a:effectLst/>
                          <a:latin typeface="Arial Narrow" panose="020B0606020202030204" pitchFamily="34" charset="0"/>
                        </a:rPr>
                        <a:t>Unemployment rates</a:t>
                      </a:r>
                      <a:endParaRPr lang="en-GB" sz="1600" b="1" i="0" u="none" strike="noStrike" dirty="0">
                        <a:solidFill>
                          <a:srgbClr val="FFFF00"/>
                        </a:solidFill>
                        <a:effectLst/>
                        <a:latin typeface="Arial Narrow" panose="020B0606020202030204" pitchFamily="34" charset="0"/>
                      </a:endParaRPr>
                    </a:p>
                  </a:txBody>
                  <a:tcPr marL="6350" marR="6350" marT="6350" marB="0" anchor="ctr">
                    <a:solidFill>
                      <a:schemeClr val="accent1">
                        <a:lumMod val="50000"/>
                      </a:schemeClr>
                    </a:solidFill>
                  </a:tcPr>
                </a:tc>
                <a:tc hMerge="1">
                  <a:txBody>
                    <a:bodyPr/>
                    <a:lstStyle/>
                    <a:p>
                      <a:pPr algn="l" fontAlgn="b"/>
                      <a:r>
                        <a:rPr lang="en-GB" sz="1600" b="1" u="none" strike="noStrike" dirty="0">
                          <a:solidFill>
                            <a:srgbClr val="FFFF00"/>
                          </a:solidFill>
                          <a:effectLst/>
                        </a:rPr>
                        <a:t>Unemployment rates</a:t>
                      </a:r>
                      <a:endParaRPr lang="en-GB" sz="1600" b="1" i="0" u="none" strike="noStrike" dirty="0">
                        <a:solidFill>
                          <a:srgbClr val="FFFF00"/>
                        </a:solidFill>
                        <a:effectLst/>
                        <a:latin typeface="Trebuchet MS" panose="020B0603020202020204" pitchFamily="34" charset="0"/>
                      </a:endParaRPr>
                    </a:p>
                  </a:txBody>
                  <a:tcPr marL="6350" marR="6350" marT="6350" marB="0" anchor="b">
                    <a:solidFill>
                      <a:schemeClr val="accent1">
                        <a:lumMod val="50000"/>
                      </a:schemeClr>
                    </a:solidFill>
                  </a:tcPr>
                </a:tc>
                <a:extLst>
                  <a:ext uri="{0D108BD9-81ED-4DB2-BD59-A6C34878D82A}">
                    <a16:rowId xmlns:a16="http://schemas.microsoft.com/office/drawing/2014/main" val="942079338"/>
                  </a:ext>
                </a:extLst>
              </a:tr>
              <a:tr h="184150">
                <a:tc>
                  <a:txBody>
                    <a:bodyPr/>
                    <a:lstStyle/>
                    <a:p>
                      <a:pPr algn="l" fontAlgn="b"/>
                      <a:r>
                        <a:rPr lang="en-GB" sz="1600" b="1" i="0" u="none" strike="noStrike" dirty="0">
                          <a:solidFill>
                            <a:srgbClr val="FFFF00"/>
                          </a:solidFill>
                          <a:effectLst/>
                          <a:latin typeface="Arial Narrow" panose="020B0606020202030204" pitchFamily="34" charset="0"/>
                        </a:rPr>
                        <a:t>Myanmar</a:t>
                      </a:r>
                    </a:p>
                  </a:txBody>
                  <a:tcPr marL="6350" marR="6350" marT="6350" marB="0" anchor="b">
                    <a:solidFill>
                      <a:schemeClr val="accent1">
                        <a:lumMod val="50000"/>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600" b="1" i="0" u="none" strike="noStrike" dirty="0">
                          <a:solidFill>
                            <a:srgbClr val="FFFF00"/>
                          </a:solidFill>
                          <a:effectLst/>
                          <a:latin typeface="Arial Narrow" panose="020B0606020202030204" pitchFamily="34" charset="0"/>
                        </a:rPr>
                        <a:t>1.2</a:t>
                      </a:r>
                      <a:endParaRPr lang="en-NG" sz="1600" b="1" i="0" u="none" strike="noStrike" dirty="0">
                        <a:solidFill>
                          <a:srgbClr val="FFFF00"/>
                        </a:solidFill>
                        <a:effectLst/>
                        <a:latin typeface="Arial Narrow" panose="020B0606020202030204" pitchFamily="34" charset="0"/>
                      </a:endParaRPr>
                    </a:p>
                  </a:txBody>
                  <a:tcPr marL="6350" marR="6350" marT="6350" marB="0" anchor="b">
                    <a:solidFill>
                      <a:schemeClr val="accent1">
                        <a:lumMod val="50000"/>
                      </a:schemeClr>
                    </a:solidFill>
                  </a:tcPr>
                </a:tc>
                <a:extLst>
                  <a:ext uri="{0D108BD9-81ED-4DB2-BD59-A6C34878D82A}">
                    <a16:rowId xmlns:a16="http://schemas.microsoft.com/office/drawing/2014/main" val="2882908567"/>
                  </a:ext>
                </a:extLst>
              </a:tr>
              <a:tr h="18415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b="1" u="none" strike="noStrike" dirty="0">
                          <a:solidFill>
                            <a:srgbClr val="FFFF00"/>
                          </a:solidFill>
                          <a:effectLst/>
                          <a:latin typeface="Arial Narrow" panose="020B0606020202030204" pitchFamily="34" charset="0"/>
                        </a:rPr>
                        <a:t>Philippines</a:t>
                      </a:r>
                      <a:endParaRPr lang="en-GB" sz="1600" b="1" i="0" u="none" strike="noStrike" dirty="0">
                        <a:solidFill>
                          <a:srgbClr val="FFFF00"/>
                        </a:solidFill>
                        <a:effectLst/>
                        <a:latin typeface="Arial Narrow" panose="020B0606020202030204" pitchFamily="34" charset="0"/>
                      </a:endParaRPr>
                    </a:p>
                  </a:txBody>
                  <a:tcPr marL="6350" marR="6350" marT="6350" marB="0" anchor="b">
                    <a:solidFill>
                      <a:schemeClr val="accent1">
                        <a:lumMod val="50000"/>
                      </a:schemeClr>
                    </a:solidFill>
                  </a:tcPr>
                </a:tc>
                <a:tc>
                  <a:txBody>
                    <a:bodyPr/>
                    <a:lstStyle/>
                    <a:p>
                      <a:pPr algn="r" fontAlgn="b"/>
                      <a:r>
                        <a:rPr lang="en-GB" sz="1600" b="1" u="none" strike="noStrike" dirty="0">
                          <a:solidFill>
                            <a:srgbClr val="FFFF00"/>
                          </a:solidFill>
                          <a:effectLst/>
                          <a:latin typeface="Arial Narrow" panose="020B0606020202030204" pitchFamily="34" charset="0"/>
                        </a:rPr>
                        <a:t>2</a:t>
                      </a:r>
                      <a:r>
                        <a:rPr lang="en-NG" sz="1600" b="1" u="none" strike="noStrike" dirty="0">
                          <a:solidFill>
                            <a:srgbClr val="FFFF00"/>
                          </a:solidFill>
                          <a:effectLst/>
                          <a:latin typeface="Arial Narrow" panose="020B0606020202030204" pitchFamily="34" charset="0"/>
                        </a:rPr>
                        <a:t>.</a:t>
                      </a:r>
                      <a:r>
                        <a:rPr lang="en-GB" sz="1600" b="1" u="none" strike="noStrike" dirty="0">
                          <a:solidFill>
                            <a:srgbClr val="FFFF00"/>
                          </a:solidFill>
                          <a:effectLst/>
                          <a:latin typeface="Arial Narrow" panose="020B0606020202030204" pitchFamily="34" charset="0"/>
                        </a:rPr>
                        <a:t>5</a:t>
                      </a:r>
                      <a:endParaRPr lang="en-NG" sz="1600" b="1" i="0" u="none" strike="noStrike" dirty="0">
                        <a:solidFill>
                          <a:srgbClr val="FFFF00"/>
                        </a:solidFill>
                        <a:effectLst/>
                        <a:latin typeface="Arial Narrow" panose="020B0606020202030204" pitchFamily="34" charset="0"/>
                      </a:endParaRPr>
                    </a:p>
                  </a:txBody>
                  <a:tcPr marL="6350" marR="6350" marT="6350" marB="0" anchor="b">
                    <a:solidFill>
                      <a:schemeClr val="accent1">
                        <a:lumMod val="50000"/>
                      </a:schemeClr>
                    </a:solidFill>
                  </a:tcPr>
                </a:tc>
                <a:extLst>
                  <a:ext uri="{0D108BD9-81ED-4DB2-BD59-A6C34878D82A}">
                    <a16:rowId xmlns:a16="http://schemas.microsoft.com/office/drawing/2014/main" val="3764961575"/>
                  </a:ext>
                </a:extLst>
              </a:tr>
              <a:tr h="184150">
                <a:tc>
                  <a:txBody>
                    <a:bodyPr/>
                    <a:lstStyle/>
                    <a:p>
                      <a:pPr algn="l" fontAlgn="b"/>
                      <a:r>
                        <a:rPr lang="en-GB" sz="1600" b="1" i="0" u="none" strike="noStrike" dirty="0">
                          <a:solidFill>
                            <a:srgbClr val="FFFF00"/>
                          </a:solidFill>
                          <a:effectLst/>
                          <a:latin typeface="Arial Narrow" panose="020B0606020202030204" pitchFamily="34" charset="0"/>
                        </a:rPr>
                        <a:t>Rep Korea</a:t>
                      </a:r>
                    </a:p>
                  </a:txBody>
                  <a:tcPr marL="6350" marR="6350" marT="6350" marB="0" anchor="b">
                    <a:solidFill>
                      <a:schemeClr val="accent1">
                        <a:lumMod val="50000"/>
                      </a:schemeClr>
                    </a:solidFill>
                  </a:tcPr>
                </a:tc>
                <a:tc>
                  <a:txBody>
                    <a:bodyPr/>
                    <a:lstStyle/>
                    <a:p>
                      <a:pPr algn="r" fontAlgn="b"/>
                      <a:r>
                        <a:rPr lang="en-GB" sz="1600" b="1" i="0" u="none" strike="noStrike" dirty="0">
                          <a:solidFill>
                            <a:srgbClr val="FFFF00"/>
                          </a:solidFill>
                          <a:effectLst/>
                          <a:latin typeface="Arial Narrow" panose="020B0606020202030204" pitchFamily="34" charset="0"/>
                        </a:rPr>
                        <a:t>3.9</a:t>
                      </a:r>
                      <a:endParaRPr lang="en-NG" sz="1600" b="1" i="0" u="none" strike="noStrike" dirty="0">
                        <a:solidFill>
                          <a:srgbClr val="FFFF00"/>
                        </a:solidFill>
                        <a:effectLst/>
                        <a:latin typeface="Arial Narrow" panose="020B0606020202030204" pitchFamily="34" charset="0"/>
                      </a:endParaRPr>
                    </a:p>
                  </a:txBody>
                  <a:tcPr marL="6350" marR="6350" marT="6350" marB="0" anchor="b">
                    <a:solidFill>
                      <a:schemeClr val="accent1">
                        <a:lumMod val="50000"/>
                      </a:schemeClr>
                    </a:solidFill>
                  </a:tcPr>
                </a:tc>
                <a:extLst>
                  <a:ext uri="{0D108BD9-81ED-4DB2-BD59-A6C34878D82A}">
                    <a16:rowId xmlns:a16="http://schemas.microsoft.com/office/drawing/2014/main" val="3540534559"/>
                  </a:ext>
                </a:extLst>
              </a:tr>
              <a:tr h="184150">
                <a:tc>
                  <a:txBody>
                    <a:bodyPr/>
                    <a:lstStyle/>
                    <a:p>
                      <a:pPr algn="l" fontAlgn="b"/>
                      <a:r>
                        <a:rPr lang="en-GB" sz="1600" b="1" u="none" strike="noStrike" dirty="0">
                          <a:solidFill>
                            <a:srgbClr val="FFFF00"/>
                          </a:solidFill>
                          <a:effectLst/>
                          <a:latin typeface="Arial Narrow" panose="020B0606020202030204" pitchFamily="34" charset="0"/>
                        </a:rPr>
                        <a:t>Singapore </a:t>
                      </a:r>
                      <a:endParaRPr lang="en-GB" sz="1600" b="1" i="0" u="none" strike="noStrike" dirty="0">
                        <a:solidFill>
                          <a:srgbClr val="FFFF00"/>
                        </a:solidFill>
                        <a:effectLst/>
                        <a:latin typeface="Arial Narrow" panose="020B0606020202030204" pitchFamily="34" charset="0"/>
                      </a:endParaRPr>
                    </a:p>
                  </a:txBody>
                  <a:tcPr marL="6350" marR="6350" marT="6350" marB="0" anchor="b">
                    <a:solidFill>
                      <a:schemeClr val="accent1">
                        <a:lumMod val="50000"/>
                      </a:schemeClr>
                    </a:solidFill>
                  </a:tcPr>
                </a:tc>
                <a:tc>
                  <a:txBody>
                    <a:bodyPr/>
                    <a:lstStyle/>
                    <a:p>
                      <a:pPr algn="r" fontAlgn="b"/>
                      <a:r>
                        <a:rPr lang="en-GB" sz="1600" b="1" u="none" strike="noStrike" dirty="0">
                          <a:solidFill>
                            <a:srgbClr val="FFFF00"/>
                          </a:solidFill>
                          <a:effectLst/>
                          <a:latin typeface="Arial Narrow" panose="020B0606020202030204" pitchFamily="34" charset="0"/>
                        </a:rPr>
                        <a:t>4</a:t>
                      </a:r>
                      <a:r>
                        <a:rPr lang="en-NG" sz="1600" b="1" u="none" strike="noStrike" dirty="0">
                          <a:solidFill>
                            <a:srgbClr val="FFFF00"/>
                          </a:solidFill>
                          <a:effectLst/>
                          <a:latin typeface="Arial Narrow" panose="020B0606020202030204" pitchFamily="34" charset="0"/>
                        </a:rPr>
                        <a:t>.</a:t>
                      </a:r>
                      <a:r>
                        <a:rPr lang="en-GB" sz="1600" b="1" u="none" strike="noStrike" dirty="0">
                          <a:solidFill>
                            <a:srgbClr val="FFFF00"/>
                          </a:solidFill>
                          <a:effectLst/>
                          <a:latin typeface="Arial Narrow" panose="020B0606020202030204" pitchFamily="34" charset="0"/>
                        </a:rPr>
                        <a:t>1</a:t>
                      </a:r>
                      <a:endParaRPr lang="en-NG" sz="1600" b="1" i="0" u="none" strike="noStrike" dirty="0">
                        <a:solidFill>
                          <a:srgbClr val="FFFF00"/>
                        </a:solidFill>
                        <a:effectLst/>
                        <a:latin typeface="Arial Narrow" panose="020B0606020202030204" pitchFamily="34" charset="0"/>
                      </a:endParaRPr>
                    </a:p>
                  </a:txBody>
                  <a:tcPr marL="6350" marR="6350" marT="6350" marB="0" anchor="b">
                    <a:solidFill>
                      <a:schemeClr val="accent1">
                        <a:lumMod val="50000"/>
                      </a:schemeClr>
                    </a:solidFill>
                  </a:tcPr>
                </a:tc>
                <a:extLst>
                  <a:ext uri="{0D108BD9-81ED-4DB2-BD59-A6C34878D82A}">
                    <a16:rowId xmlns:a16="http://schemas.microsoft.com/office/drawing/2014/main" val="3540506121"/>
                  </a:ext>
                </a:extLst>
              </a:tr>
              <a:tr h="184150">
                <a:tc>
                  <a:txBody>
                    <a:bodyPr/>
                    <a:lstStyle/>
                    <a:p>
                      <a:pPr algn="l" fontAlgn="b"/>
                      <a:r>
                        <a:rPr lang="en-GB" sz="1600" b="1" u="none" strike="noStrike" dirty="0">
                          <a:solidFill>
                            <a:srgbClr val="FFFF00"/>
                          </a:solidFill>
                          <a:effectLst/>
                          <a:latin typeface="Arial Narrow" panose="020B0606020202030204" pitchFamily="34" charset="0"/>
                        </a:rPr>
                        <a:t>Indonesia</a:t>
                      </a:r>
                      <a:endParaRPr lang="en-GB" sz="1600" b="1" i="0" u="none" strike="noStrike" dirty="0">
                        <a:solidFill>
                          <a:srgbClr val="FFFF00"/>
                        </a:solidFill>
                        <a:effectLst/>
                        <a:latin typeface="Arial Narrow" panose="020B0606020202030204" pitchFamily="34" charset="0"/>
                      </a:endParaRPr>
                    </a:p>
                  </a:txBody>
                  <a:tcPr marL="6350" marR="6350" marT="6350" marB="0" anchor="b">
                    <a:solidFill>
                      <a:schemeClr val="accent1">
                        <a:lumMod val="50000"/>
                      </a:schemeClr>
                    </a:solidFill>
                  </a:tcPr>
                </a:tc>
                <a:tc>
                  <a:txBody>
                    <a:bodyPr/>
                    <a:lstStyle/>
                    <a:p>
                      <a:pPr algn="r" fontAlgn="b"/>
                      <a:r>
                        <a:rPr lang="en-GB" sz="1600" b="1" i="0" u="none" strike="noStrike" dirty="0">
                          <a:solidFill>
                            <a:srgbClr val="FFFF00"/>
                          </a:solidFill>
                          <a:effectLst/>
                          <a:latin typeface="Arial Narrow" panose="020B0606020202030204" pitchFamily="34" charset="0"/>
                        </a:rPr>
                        <a:t>4.2</a:t>
                      </a:r>
                      <a:endParaRPr lang="en-NG" sz="1600" b="1" i="0" u="none" strike="noStrike" dirty="0">
                        <a:solidFill>
                          <a:srgbClr val="FFFF00"/>
                        </a:solidFill>
                        <a:effectLst/>
                        <a:latin typeface="Arial Narrow" panose="020B0606020202030204" pitchFamily="34" charset="0"/>
                      </a:endParaRPr>
                    </a:p>
                  </a:txBody>
                  <a:tcPr marL="6350" marR="6350" marT="6350" marB="0" anchor="b">
                    <a:solidFill>
                      <a:schemeClr val="accent1">
                        <a:lumMod val="50000"/>
                      </a:schemeClr>
                    </a:solidFill>
                  </a:tcPr>
                </a:tc>
                <a:extLst>
                  <a:ext uri="{0D108BD9-81ED-4DB2-BD59-A6C34878D82A}">
                    <a16:rowId xmlns:a16="http://schemas.microsoft.com/office/drawing/2014/main" val="3620624610"/>
                  </a:ext>
                </a:extLst>
              </a:tr>
              <a:tr h="18415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b="1" u="none" strike="noStrike" dirty="0">
                          <a:solidFill>
                            <a:srgbClr val="FFFF00"/>
                          </a:solidFill>
                          <a:effectLst/>
                          <a:latin typeface="Arial Narrow" panose="020B0606020202030204" pitchFamily="34" charset="0"/>
                        </a:rPr>
                        <a:t>Malaysia</a:t>
                      </a:r>
                      <a:endParaRPr lang="en-GB" sz="1600" b="1" i="0" u="none" strike="noStrike" dirty="0">
                        <a:solidFill>
                          <a:srgbClr val="FFFF00"/>
                        </a:solidFill>
                        <a:effectLst/>
                        <a:latin typeface="Arial Narrow" panose="020B0606020202030204" pitchFamily="34" charset="0"/>
                      </a:endParaRPr>
                    </a:p>
                  </a:txBody>
                  <a:tcPr marL="6350" marR="6350" marT="6350" marB="0" anchor="b">
                    <a:solidFill>
                      <a:schemeClr val="accent1">
                        <a:lumMod val="50000"/>
                      </a:schemeClr>
                    </a:solidFill>
                  </a:tcPr>
                </a:tc>
                <a:tc>
                  <a:txBody>
                    <a:bodyPr/>
                    <a:lstStyle/>
                    <a:p>
                      <a:pPr algn="r" fontAlgn="b"/>
                      <a:r>
                        <a:rPr lang="en-NG" sz="1600" b="1" u="none" strike="noStrike" dirty="0">
                          <a:solidFill>
                            <a:srgbClr val="FFFF00"/>
                          </a:solidFill>
                          <a:effectLst/>
                          <a:latin typeface="Arial Narrow" panose="020B0606020202030204" pitchFamily="34" charset="0"/>
                        </a:rPr>
                        <a:t>4.</a:t>
                      </a:r>
                      <a:r>
                        <a:rPr lang="en-GB" sz="1600" b="1" u="none" strike="noStrike" dirty="0">
                          <a:solidFill>
                            <a:srgbClr val="FFFF00"/>
                          </a:solidFill>
                          <a:effectLst/>
                          <a:latin typeface="Arial Narrow" panose="020B0606020202030204" pitchFamily="34" charset="0"/>
                        </a:rPr>
                        <a:t>5</a:t>
                      </a:r>
                      <a:endParaRPr lang="en-NG" sz="1600" b="1" i="0" u="none" strike="noStrike" dirty="0">
                        <a:solidFill>
                          <a:srgbClr val="FFFF00"/>
                        </a:solidFill>
                        <a:effectLst/>
                        <a:latin typeface="Arial Narrow" panose="020B0606020202030204" pitchFamily="34" charset="0"/>
                      </a:endParaRPr>
                    </a:p>
                  </a:txBody>
                  <a:tcPr marL="6350" marR="6350" marT="6350" marB="0" anchor="b">
                    <a:solidFill>
                      <a:schemeClr val="accent1">
                        <a:lumMod val="50000"/>
                      </a:schemeClr>
                    </a:solidFill>
                  </a:tcPr>
                </a:tc>
                <a:extLst>
                  <a:ext uri="{0D108BD9-81ED-4DB2-BD59-A6C34878D82A}">
                    <a16:rowId xmlns:a16="http://schemas.microsoft.com/office/drawing/2014/main" val="917379470"/>
                  </a:ext>
                </a:extLst>
              </a:tr>
              <a:tr h="184150">
                <a:tc>
                  <a:txBody>
                    <a:bodyPr/>
                    <a:lstStyle/>
                    <a:p>
                      <a:pPr algn="l" fontAlgn="b"/>
                      <a:r>
                        <a:rPr lang="en-GB" sz="1600" b="1" i="0" u="none" strike="noStrike" dirty="0">
                          <a:solidFill>
                            <a:srgbClr val="FFFF00"/>
                          </a:solidFill>
                          <a:effectLst/>
                          <a:latin typeface="Arial Narrow" panose="020B0606020202030204" pitchFamily="34" charset="0"/>
                        </a:rPr>
                        <a:t>Mexico</a:t>
                      </a:r>
                    </a:p>
                  </a:txBody>
                  <a:tcPr marL="6350" marR="6350" marT="6350" marB="0" anchor="b">
                    <a:solidFill>
                      <a:schemeClr val="accent1">
                        <a:lumMod val="50000"/>
                      </a:schemeClr>
                    </a:solidFill>
                  </a:tcPr>
                </a:tc>
                <a:tc>
                  <a:txBody>
                    <a:bodyPr/>
                    <a:lstStyle/>
                    <a:p>
                      <a:pPr algn="r" fontAlgn="b"/>
                      <a:r>
                        <a:rPr lang="en-GB" sz="1600" b="1" i="0" u="none" strike="noStrike" dirty="0">
                          <a:solidFill>
                            <a:srgbClr val="FFFF00"/>
                          </a:solidFill>
                          <a:effectLst/>
                          <a:latin typeface="Arial Narrow" panose="020B0606020202030204" pitchFamily="34" charset="0"/>
                        </a:rPr>
                        <a:t>4.5</a:t>
                      </a:r>
                      <a:endParaRPr lang="en-NG" sz="1600" b="1" i="0" u="none" strike="noStrike" dirty="0">
                        <a:solidFill>
                          <a:srgbClr val="FFFF00"/>
                        </a:solidFill>
                        <a:effectLst/>
                        <a:latin typeface="Arial Narrow" panose="020B0606020202030204" pitchFamily="34" charset="0"/>
                      </a:endParaRPr>
                    </a:p>
                  </a:txBody>
                  <a:tcPr marL="6350" marR="6350" marT="6350" marB="0" anchor="b">
                    <a:solidFill>
                      <a:schemeClr val="accent1">
                        <a:lumMod val="50000"/>
                      </a:schemeClr>
                    </a:solidFill>
                  </a:tcPr>
                </a:tc>
                <a:extLst>
                  <a:ext uri="{0D108BD9-81ED-4DB2-BD59-A6C34878D82A}">
                    <a16:rowId xmlns:a16="http://schemas.microsoft.com/office/drawing/2014/main" val="4286628370"/>
                  </a:ext>
                </a:extLst>
              </a:tr>
              <a:tr h="184150">
                <a:tc>
                  <a:txBody>
                    <a:bodyPr/>
                    <a:lstStyle/>
                    <a:p>
                      <a:pPr algn="l" fontAlgn="b"/>
                      <a:r>
                        <a:rPr lang="en-GB" sz="1600" b="1" u="none" strike="noStrike" dirty="0">
                          <a:solidFill>
                            <a:srgbClr val="FFFF00"/>
                          </a:solidFill>
                          <a:effectLst/>
                          <a:latin typeface="Arial Narrow" panose="020B0606020202030204" pitchFamily="34" charset="0"/>
                        </a:rPr>
                        <a:t>China</a:t>
                      </a:r>
                      <a:endParaRPr lang="en-GB" sz="1600" b="1" i="0" u="none" strike="noStrike" dirty="0">
                        <a:solidFill>
                          <a:srgbClr val="FFFF00"/>
                        </a:solidFill>
                        <a:effectLst/>
                        <a:latin typeface="Arial Narrow" panose="020B0606020202030204" pitchFamily="34" charset="0"/>
                      </a:endParaRPr>
                    </a:p>
                  </a:txBody>
                  <a:tcPr marL="6350" marR="6350" marT="6350" marB="0" anchor="b">
                    <a:solidFill>
                      <a:schemeClr val="accent1">
                        <a:lumMod val="50000"/>
                      </a:schemeClr>
                    </a:solidFill>
                  </a:tcPr>
                </a:tc>
                <a:tc>
                  <a:txBody>
                    <a:bodyPr/>
                    <a:lstStyle/>
                    <a:p>
                      <a:pPr algn="r" fontAlgn="b"/>
                      <a:r>
                        <a:rPr lang="en-GB" sz="1600" b="1" i="0" u="none" strike="noStrike" dirty="0">
                          <a:solidFill>
                            <a:srgbClr val="FFFF00"/>
                          </a:solidFill>
                          <a:effectLst/>
                          <a:latin typeface="Arial Narrow" panose="020B0606020202030204" pitchFamily="34" charset="0"/>
                        </a:rPr>
                        <a:t>5.0</a:t>
                      </a:r>
                      <a:endParaRPr lang="en-NG" sz="1600" b="1" i="0" u="none" strike="noStrike" dirty="0">
                        <a:solidFill>
                          <a:srgbClr val="FFFF00"/>
                        </a:solidFill>
                        <a:effectLst/>
                        <a:latin typeface="Arial Narrow" panose="020B0606020202030204" pitchFamily="34" charset="0"/>
                      </a:endParaRPr>
                    </a:p>
                  </a:txBody>
                  <a:tcPr marL="6350" marR="6350" marT="6350" marB="0" anchor="b">
                    <a:solidFill>
                      <a:schemeClr val="accent1">
                        <a:lumMod val="50000"/>
                      </a:schemeClr>
                    </a:solidFill>
                  </a:tcPr>
                </a:tc>
                <a:extLst>
                  <a:ext uri="{0D108BD9-81ED-4DB2-BD59-A6C34878D82A}">
                    <a16:rowId xmlns:a16="http://schemas.microsoft.com/office/drawing/2014/main" val="4280787458"/>
                  </a:ext>
                </a:extLst>
              </a:tr>
              <a:tr h="184150">
                <a:tc>
                  <a:txBody>
                    <a:bodyPr/>
                    <a:lstStyle/>
                    <a:p>
                      <a:pPr algn="l" fontAlgn="b"/>
                      <a:r>
                        <a:rPr lang="en-GB" sz="1600" b="1" i="0" u="none" strike="noStrike" dirty="0">
                          <a:solidFill>
                            <a:srgbClr val="FFFF00"/>
                          </a:solidFill>
                          <a:effectLst/>
                          <a:latin typeface="Arial Narrow" panose="020B0606020202030204" pitchFamily="34" charset="0"/>
                        </a:rPr>
                        <a:t>Brazil</a:t>
                      </a:r>
                    </a:p>
                  </a:txBody>
                  <a:tcPr marL="6350" marR="6350" marT="6350" marB="0" anchor="b">
                    <a:solidFill>
                      <a:schemeClr val="accent1">
                        <a:lumMod val="50000"/>
                      </a:schemeClr>
                    </a:solidFill>
                  </a:tcPr>
                </a:tc>
                <a:tc>
                  <a:txBody>
                    <a:bodyPr/>
                    <a:lstStyle/>
                    <a:p>
                      <a:pPr algn="r" fontAlgn="b"/>
                      <a:r>
                        <a:rPr lang="en-GB" sz="1600" b="1" i="0" u="none" strike="noStrike" dirty="0">
                          <a:solidFill>
                            <a:srgbClr val="FFFF00"/>
                          </a:solidFill>
                          <a:effectLst/>
                          <a:latin typeface="Arial Narrow" panose="020B0606020202030204" pitchFamily="34" charset="0"/>
                        </a:rPr>
                        <a:t>5.3</a:t>
                      </a:r>
                      <a:endParaRPr lang="en-NG" sz="1600" b="1" i="0" u="none" strike="noStrike" dirty="0">
                        <a:solidFill>
                          <a:srgbClr val="FFFF00"/>
                        </a:solidFill>
                        <a:effectLst/>
                        <a:latin typeface="Arial Narrow" panose="020B0606020202030204" pitchFamily="34" charset="0"/>
                      </a:endParaRPr>
                    </a:p>
                  </a:txBody>
                  <a:tcPr marL="6350" marR="6350" marT="6350" marB="0" anchor="b">
                    <a:solidFill>
                      <a:schemeClr val="accent1">
                        <a:lumMod val="50000"/>
                      </a:schemeClr>
                    </a:solidFill>
                  </a:tcPr>
                </a:tc>
                <a:extLst>
                  <a:ext uri="{0D108BD9-81ED-4DB2-BD59-A6C34878D82A}">
                    <a16:rowId xmlns:a16="http://schemas.microsoft.com/office/drawing/2014/main" val="1946153080"/>
                  </a:ext>
                </a:extLst>
              </a:tr>
              <a:tr h="18415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b="1" u="none" strike="noStrike" dirty="0">
                          <a:solidFill>
                            <a:srgbClr val="FFFF00"/>
                          </a:solidFill>
                          <a:effectLst/>
                          <a:latin typeface="Arial Narrow" panose="020B0606020202030204" pitchFamily="34" charset="0"/>
                        </a:rPr>
                        <a:t>India</a:t>
                      </a:r>
                      <a:endParaRPr lang="en-GB" sz="1600" b="1" i="0" u="none" strike="noStrike" dirty="0">
                        <a:solidFill>
                          <a:srgbClr val="FFFF00"/>
                        </a:solidFill>
                        <a:effectLst/>
                        <a:latin typeface="Arial Narrow" panose="020B0606020202030204" pitchFamily="34" charset="0"/>
                      </a:endParaRPr>
                    </a:p>
                  </a:txBody>
                  <a:tcPr marL="6350" marR="6350" marT="6350" marB="0" anchor="b">
                    <a:solidFill>
                      <a:schemeClr val="accent1">
                        <a:lumMod val="50000"/>
                      </a:schemeClr>
                    </a:solidFill>
                  </a:tcPr>
                </a:tc>
                <a:tc>
                  <a:txBody>
                    <a:bodyPr/>
                    <a:lstStyle/>
                    <a:p>
                      <a:pPr algn="r" fontAlgn="b"/>
                      <a:r>
                        <a:rPr lang="en-GB" sz="1600" b="1" u="none" strike="noStrike" dirty="0">
                          <a:solidFill>
                            <a:srgbClr val="FFFF00"/>
                          </a:solidFill>
                          <a:effectLst/>
                          <a:latin typeface="Arial Narrow" panose="020B0606020202030204" pitchFamily="34" charset="0"/>
                        </a:rPr>
                        <a:t>10</a:t>
                      </a:r>
                      <a:r>
                        <a:rPr lang="en-NG" sz="1600" b="1" u="none" strike="noStrike" dirty="0">
                          <a:solidFill>
                            <a:srgbClr val="FFFF00"/>
                          </a:solidFill>
                          <a:effectLst/>
                          <a:latin typeface="Arial Narrow" panose="020B0606020202030204" pitchFamily="34" charset="0"/>
                        </a:rPr>
                        <a:t>.</a:t>
                      </a:r>
                      <a:r>
                        <a:rPr lang="en-GB" sz="1600" b="1" u="none" strike="noStrike" dirty="0">
                          <a:solidFill>
                            <a:srgbClr val="FFFF00"/>
                          </a:solidFill>
                          <a:effectLst/>
                          <a:latin typeface="Arial Narrow" panose="020B0606020202030204" pitchFamily="34" charset="0"/>
                        </a:rPr>
                        <a:t>2</a:t>
                      </a:r>
                      <a:endParaRPr lang="en-NG" sz="1600" b="1" i="0" u="none" strike="noStrike" dirty="0">
                        <a:solidFill>
                          <a:srgbClr val="FFFF00"/>
                        </a:solidFill>
                        <a:effectLst/>
                        <a:latin typeface="Arial Narrow" panose="020B0606020202030204" pitchFamily="34" charset="0"/>
                      </a:endParaRPr>
                    </a:p>
                  </a:txBody>
                  <a:tcPr marL="6350" marR="6350" marT="6350" marB="0" anchor="b">
                    <a:solidFill>
                      <a:schemeClr val="accent1">
                        <a:lumMod val="50000"/>
                      </a:schemeClr>
                    </a:solidFill>
                  </a:tcPr>
                </a:tc>
                <a:extLst>
                  <a:ext uri="{0D108BD9-81ED-4DB2-BD59-A6C34878D82A}">
                    <a16:rowId xmlns:a16="http://schemas.microsoft.com/office/drawing/2014/main" val="4273326782"/>
                  </a:ext>
                </a:extLst>
              </a:tr>
              <a:tr h="184150">
                <a:tc>
                  <a:txBody>
                    <a:bodyPr/>
                    <a:lstStyle/>
                    <a:p>
                      <a:pPr algn="l" fontAlgn="b"/>
                      <a:r>
                        <a:rPr lang="en-GB" sz="1600" b="1" u="none" strike="noStrike" dirty="0">
                          <a:solidFill>
                            <a:srgbClr val="FFFF00"/>
                          </a:solidFill>
                          <a:effectLst/>
                          <a:latin typeface="Arial Narrow" panose="020B0606020202030204" pitchFamily="34" charset="0"/>
                        </a:rPr>
                        <a:t>Nigeria</a:t>
                      </a:r>
                      <a:endParaRPr lang="en-GB" sz="1600" b="1" i="0" u="none" strike="noStrike" dirty="0">
                        <a:solidFill>
                          <a:srgbClr val="FFFF00"/>
                        </a:solidFill>
                        <a:effectLst/>
                        <a:latin typeface="Arial Narrow" panose="020B0606020202030204" pitchFamily="34" charset="0"/>
                      </a:endParaRPr>
                    </a:p>
                  </a:txBody>
                  <a:tcPr marL="6350" marR="6350" marT="6350" marB="0" anchor="b">
                    <a:solidFill>
                      <a:schemeClr val="accent1">
                        <a:lumMod val="50000"/>
                      </a:schemeClr>
                    </a:solidFill>
                  </a:tcPr>
                </a:tc>
                <a:tc>
                  <a:txBody>
                    <a:bodyPr/>
                    <a:lstStyle/>
                    <a:p>
                      <a:pPr algn="r" fontAlgn="b"/>
                      <a:r>
                        <a:rPr lang="en-NG" sz="1600" b="1" u="none" strike="noStrike" dirty="0">
                          <a:solidFill>
                            <a:srgbClr val="FFFF00"/>
                          </a:solidFill>
                          <a:effectLst/>
                          <a:latin typeface="Arial Narrow" panose="020B0606020202030204" pitchFamily="34" charset="0"/>
                        </a:rPr>
                        <a:t>33.3</a:t>
                      </a:r>
                      <a:endParaRPr lang="en-NG" sz="1600" b="1" i="0" u="none" strike="noStrike" dirty="0">
                        <a:solidFill>
                          <a:srgbClr val="FFFF00"/>
                        </a:solidFill>
                        <a:effectLst/>
                        <a:latin typeface="Arial Narrow" panose="020B0606020202030204" pitchFamily="34" charset="0"/>
                      </a:endParaRPr>
                    </a:p>
                  </a:txBody>
                  <a:tcPr marL="6350" marR="6350" marT="6350" marB="0" anchor="b">
                    <a:solidFill>
                      <a:schemeClr val="accent1">
                        <a:lumMod val="50000"/>
                      </a:schemeClr>
                    </a:solidFill>
                  </a:tcPr>
                </a:tc>
                <a:extLst>
                  <a:ext uri="{0D108BD9-81ED-4DB2-BD59-A6C34878D82A}">
                    <a16:rowId xmlns:a16="http://schemas.microsoft.com/office/drawing/2014/main" val="3270985391"/>
                  </a:ext>
                </a:extLst>
              </a:tr>
            </a:tbl>
          </a:graphicData>
        </a:graphic>
      </p:graphicFrame>
    </p:spTree>
    <p:extLst>
      <p:ext uri="{BB962C8B-B14F-4D97-AF65-F5344CB8AC3E}">
        <p14:creationId xmlns:p14="http://schemas.microsoft.com/office/powerpoint/2010/main" val="3815058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569" y="95641"/>
            <a:ext cx="8097231" cy="581235"/>
          </a:xfrm>
        </p:spPr>
        <p:txBody>
          <a:bodyPr>
            <a:normAutofit/>
          </a:bodyPr>
          <a:lstStyle/>
          <a:p>
            <a:r>
              <a:rPr lang="en-GB" sz="3200" b="1" dirty="0"/>
              <a:t>Nigeria’s Population Age Structure</a:t>
            </a:r>
            <a:endParaRPr lang="en-GB" b="1" dirty="0">
              <a:solidFill>
                <a:srgbClr val="FF0000"/>
              </a:solidFill>
            </a:endParaRPr>
          </a:p>
        </p:txBody>
      </p:sp>
      <p:sp>
        <p:nvSpPr>
          <p:cNvPr id="5" name="Slide Number Placeholder 3">
            <a:extLst>
              <a:ext uri="{FF2B5EF4-FFF2-40B4-BE49-F238E27FC236}">
                <a16:creationId xmlns:a16="http://schemas.microsoft.com/office/drawing/2014/main" id="{D1E6BEFB-E7BF-4345-9CEA-8C413B0BFBAC}"/>
              </a:ext>
            </a:extLst>
          </p:cNvPr>
          <p:cNvSpPr>
            <a:spLocks noGrp="1"/>
          </p:cNvSpPr>
          <p:nvPr>
            <p:ph type="sldNum" sz="quarter" idx="12"/>
          </p:nvPr>
        </p:nvSpPr>
        <p:spPr/>
        <p:txBody>
          <a:bodyPr/>
          <a:lstStyle/>
          <a:p>
            <a:fld id="{7FAC2B6D-3672-4992-8835-362C8E4B9417}" type="slidenum">
              <a:rPr lang="en-GB" smtClean="0"/>
              <a:pPr/>
              <a:t>9</a:t>
            </a:fld>
            <a:endParaRPr lang="en-GB" dirty="0"/>
          </a:p>
        </p:txBody>
      </p:sp>
      <p:graphicFrame>
        <p:nvGraphicFramePr>
          <p:cNvPr id="3" name="Chart 2">
            <a:extLst>
              <a:ext uri="{FF2B5EF4-FFF2-40B4-BE49-F238E27FC236}">
                <a16:creationId xmlns:a16="http://schemas.microsoft.com/office/drawing/2014/main" id="{7EAE9CAF-6498-E469-84CE-E5DA94694784}"/>
              </a:ext>
            </a:extLst>
          </p:cNvPr>
          <p:cNvGraphicFramePr>
            <a:graphicFrameLocks/>
          </p:cNvGraphicFramePr>
          <p:nvPr/>
        </p:nvGraphicFramePr>
        <p:xfrm>
          <a:off x="275303" y="676876"/>
          <a:ext cx="11661058" cy="5773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2657161"/>
      </p:ext>
    </p:extLst>
  </p:cSld>
  <p:clrMapOvr>
    <a:masterClrMapping/>
  </p:clrMapOvr>
</p:sld>
</file>

<file path=ppt/theme/theme1.xml><?xml version="1.0" encoding="utf-8"?>
<a:theme xmlns:a="http://schemas.openxmlformats.org/drawingml/2006/main" name="BohemianVTI">
  <a:themeElements>
    <a:clrScheme name="Boho">
      <a:dk1>
        <a:sysClr val="windowText" lastClr="000000"/>
      </a:dk1>
      <a:lt1>
        <a:sysClr val="window" lastClr="FFFFFF"/>
      </a:lt1>
      <a:dk2>
        <a:srgbClr val="323232"/>
      </a:dk2>
      <a:lt2>
        <a:srgbClr val="F4F1EF"/>
      </a:lt2>
      <a:accent1>
        <a:srgbClr val="8F4F58"/>
      </a:accent1>
      <a:accent2>
        <a:srgbClr val="D09182"/>
      </a:accent2>
      <a:accent3>
        <a:srgbClr val="C7A085"/>
      </a:accent3>
      <a:accent4>
        <a:srgbClr val="ADA085"/>
      </a:accent4>
      <a:accent5>
        <a:srgbClr val="5F787F"/>
      </a:accent5>
      <a:accent6>
        <a:srgbClr val="5A6768"/>
      </a:accent6>
      <a:hlink>
        <a:srgbClr val="A25872"/>
      </a:hlink>
      <a:folHlink>
        <a:srgbClr val="667A7E"/>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EAED9DC7-5694-42C0-9E34-6DDAF90165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2E9C82-64B6-4F9A-A148-8AB14CA82416}">
  <ds:schemaRefs>
    <ds:schemaRef ds:uri="http://schemas.microsoft.com/sharepoint/v3/contenttype/forms"/>
  </ds:schemaRefs>
</ds:datastoreItem>
</file>

<file path=customXml/itemProps3.xml><?xml version="1.0" encoding="utf-8"?>
<ds:datastoreItem xmlns:ds="http://schemas.openxmlformats.org/officeDocument/2006/customXml" ds:itemID="{020AD0CF-41C9-4CE6-A693-309F7D7F2239}">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{64BCFED9-5212-4BA1-A0EC-D4F95516805D}tf56081997_win32</Template>
  <TotalTime>43</TotalTime>
  <Words>2322</Words>
  <Application>Microsoft Office PowerPoint</Application>
  <PresentationFormat>Widescreen</PresentationFormat>
  <Paragraphs>273</Paragraphs>
  <Slides>32</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ＭＳ Ｐゴシック</vt:lpstr>
      <vt:lpstr>Amasis MT Pro</vt:lpstr>
      <vt:lpstr>Arial</vt:lpstr>
      <vt:lpstr>Arial Narrow</vt:lpstr>
      <vt:lpstr>Avenir Next LT Pro</vt:lpstr>
      <vt:lpstr>Calibri</vt:lpstr>
      <vt:lpstr>Modern Love</vt:lpstr>
      <vt:lpstr>Tahoma</vt:lpstr>
      <vt:lpstr>Tw Cen MT</vt:lpstr>
      <vt:lpstr>Wingdings</vt:lpstr>
      <vt:lpstr>BohemianVTI</vt:lpstr>
      <vt:lpstr>The National and Regional Variations of Population Dynamics in Nigeria   Noah Olasehinde, Olanrewaju Olaniyan, Akanni Lawanson, Rasaki Dauda, Oyeteju Odufuwa, Chukwuedo Oburota, Olabanji Awodumi, Temitope Olalude, Omolola Lipede, Oluwatoyin Adebayo, Andat Dasogot, Basit Baruwa, and Funmilola Tade     </vt:lpstr>
      <vt:lpstr>INTRODUCTION</vt:lpstr>
      <vt:lpstr>INTRODUCTION </vt:lpstr>
      <vt:lpstr>PowerPoint Presentation</vt:lpstr>
      <vt:lpstr>PowerPoint Presentation</vt:lpstr>
      <vt:lpstr>PowerPoint Presentation</vt:lpstr>
      <vt:lpstr>PowerPoint Presentation</vt:lpstr>
      <vt:lpstr>PowerPoint Presentation</vt:lpstr>
      <vt:lpstr>Nigeria’s Population Age Structure</vt:lpstr>
      <vt:lpstr>Nigeria’s Population Age Structure by Geopolitical Zone, 2020</vt:lpstr>
      <vt:lpstr>SOUTHWEST Population Age Structure, 2020</vt:lpstr>
      <vt:lpstr>Total fertility rate in Nigeria by States, 2021</vt:lpstr>
      <vt:lpstr>Population Pyramid by Geopolitical zones, 2022</vt:lpstr>
      <vt:lpstr>PowerPoint Presentation</vt:lpstr>
      <vt:lpstr>PowerPoint Presentation</vt:lpstr>
      <vt:lpstr>What is the Dependency age period in Nigeria? Comparison of Economic Lifecycle for selected indicators</vt:lpstr>
      <vt:lpstr>Aggregate Lifecycle Deficit in Nigeria</vt:lpstr>
      <vt:lpstr>First Demographic Dividend In Nigeria and Three States</vt:lpstr>
      <vt:lpstr>Demographic Dividend is about Population age structure</vt:lpstr>
      <vt:lpstr>Population and Schooling</vt:lpstr>
      <vt:lpstr>Highest Education Attainment by Age in different Geopolitical Zones, 2022</vt:lpstr>
      <vt:lpstr>Population Dynamics and Jobs</vt:lpstr>
      <vt:lpstr>PowerPoint Presentation</vt:lpstr>
      <vt:lpstr>Migration Dividends</vt:lpstr>
      <vt:lpstr>PowerPoint Presentation</vt:lpstr>
      <vt:lpstr>MIGRATION…</vt:lpstr>
      <vt:lpstr>PowerPoint Presentation</vt:lpstr>
      <vt:lpstr>PowerPoint Presentation</vt:lpstr>
      <vt:lpstr>Moving Forward, as the Future is already here… Leave no ONE behind…</vt:lpstr>
      <vt:lpstr>PowerPoint Presentation</vt:lpstr>
      <vt:lpstr>Bibliography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Lanre Olaniyan</dc:creator>
  <cp:lastModifiedBy>Lanre Olaniyan</cp:lastModifiedBy>
  <cp:revision>3</cp:revision>
  <dcterms:created xsi:type="dcterms:W3CDTF">2025-03-11T04:31:04Z</dcterms:created>
  <dcterms:modified xsi:type="dcterms:W3CDTF">2025-03-11T07:54:32Z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