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sldIdLst>
    <p:sldId id="510" r:id="rId2"/>
    <p:sldId id="748" r:id="rId3"/>
    <p:sldId id="747" r:id="rId4"/>
    <p:sldId id="843" r:id="rId5"/>
    <p:sldId id="844" r:id="rId6"/>
    <p:sldId id="752" r:id="rId7"/>
    <p:sldId id="750" r:id="rId8"/>
    <p:sldId id="577" r:id="rId9"/>
    <p:sldId id="537" r:id="rId10"/>
    <p:sldId id="310" r:id="rId11"/>
    <p:sldId id="535" r:id="rId12"/>
    <p:sldId id="836" r:id="rId13"/>
    <p:sldId id="754" r:id="rId14"/>
    <p:sldId id="755" r:id="rId15"/>
    <p:sldId id="757" r:id="rId16"/>
    <p:sldId id="758" r:id="rId17"/>
    <p:sldId id="751" r:id="rId18"/>
    <p:sldId id="760" r:id="rId19"/>
    <p:sldId id="838" r:id="rId20"/>
    <p:sldId id="840" r:id="rId21"/>
    <p:sldId id="841" r:id="rId22"/>
    <p:sldId id="842" r:id="rId23"/>
    <p:sldId id="761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582" autoAdjust="0"/>
  </p:normalViewPr>
  <p:slideViewPr>
    <p:cSldViewPr>
      <p:cViewPr varScale="1">
        <p:scale>
          <a:sx n="66" d="100"/>
          <a:sy n="66" d="100"/>
        </p:scale>
        <p:origin x="6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1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56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C3CF338-C656-4126-82F5-976098134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3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11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77806" indent="-298424" defTabSz="96511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95282" indent="-238103" defTabSz="96511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74664" indent="-238103" defTabSz="96511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54046" indent="-238103" defTabSz="96511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11205" indent="-238103" defTabSz="9651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68365" indent="-238103" defTabSz="9651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25524" indent="-238103" defTabSz="9651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82683" indent="-238103" defTabSz="9651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6156F0-BCF0-4A5D-BF1A-8CEB468109E5}" type="slidenum">
              <a:rPr lang="en-US" altLang="en-US" sz="13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9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large surplus in the male pensioner population leads to a decline in the proportion of pensioners in extended households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CF338-C656-4126-82F5-976098134AC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09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B5CAB-62E3-40F4-B042-C0FA8EDD3304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D5DF63-2146-48B6-9672-9CF33BCF6963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994C5C-3C44-4803-9919-D50D636F3D22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3246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8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EA228E-F340-40A3-8F84-EE4648EC8D97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A657F4-4EED-41E1-94A4-A871C937902B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3C4C2B-0C28-45CE-954C-2233F035FD97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C675F7-0230-4717-AF3D-6841A1D547EB}" type="datetime1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102F8-7DF1-408F-9ACA-DEC38D2E824D}" type="datetime1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FBF139-599D-4F7E-8571-247A4FB7DBE9}" type="datetime1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AE5917-DACF-44B5-9142-67BB093DF101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6DDF70-ACCD-4D2F-A03D-7D3C3C676DEA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5_PPT-template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8845106-B481-4DDC-9DFF-C6490957B2FC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en-US"/>
              <a:t>Lee and Mason    April 11,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B34B3FD-C736-4F14-8D4F-DAF420C257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38201"/>
            <a:ext cx="7543800" cy="2133599"/>
          </a:xfrm>
        </p:spPr>
        <p:txBody>
          <a:bodyPr/>
          <a:lstStyle/>
          <a:p>
            <a:r>
              <a:rPr lang="en-US" altLang="ko-KR" sz="3200" dirty="0"/>
              <a:t>Population Aging, Old-Age Support System, and Inequality: Role of Familial Transfers</a:t>
            </a:r>
            <a:br>
              <a:rPr lang="en-US" altLang="ko-KR" sz="32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77000" cy="3048000"/>
          </a:xfrm>
        </p:spPr>
        <p:txBody>
          <a:bodyPr/>
          <a:lstStyle/>
          <a:p>
            <a:r>
              <a:rPr lang="en-US" sz="2000" dirty="0"/>
              <a:t>Hyun Kyung Kim</a:t>
            </a:r>
          </a:p>
          <a:p>
            <a:r>
              <a:rPr lang="en-US" sz="2000" dirty="0"/>
              <a:t>Sang-Hyop Lee</a:t>
            </a:r>
          </a:p>
          <a:p>
            <a:endParaRPr lang="en-US" sz="2000" dirty="0"/>
          </a:p>
          <a:p>
            <a:r>
              <a:rPr lang="en-US" sz="2000"/>
              <a:t>March 11, </a:t>
            </a:r>
            <a:r>
              <a:rPr lang="en-US" sz="2000" dirty="0"/>
              <a:t>2025</a:t>
            </a:r>
          </a:p>
          <a:p>
            <a:endParaRPr lang="en-US" sz="2000" dirty="0"/>
          </a:p>
          <a:p>
            <a:r>
              <a:rPr lang="en-US" sz="2000" dirty="0"/>
              <a:t>Policy and the Generational Economy:</a:t>
            </a:r>
          </a:p>
          <a:p>
            <a:r>
              <a:rPr lang="en-US" sz="2000" dirty="0"/>
              <a:t>The 15th Global Meeting of the NTA Network</a:t>
            </a:r>
          </a:p>
          <a:p>
            <a:r>
              <a:rPr lang="en-US" sz="2000" dirty="0"/>
              <a:t>Bangkok, Thailand</a:t>
            </a:r>
          </a:p>
        </p:txBody>
      </p:sp>
    </p:spTree>
    <p:extLst>
      <p:ext uri="{BB962C8B-B14F-4D97-AF65-F5344CB8AC3E}">
        <p14:creationId xmlns:p14="http://schemas.microsoft.com/office/powerpoint/2010/main" val="25221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143000"/>
          </a:xfrm>
        </p:spPr>
        <p:txBody>
          <a:bodyPr/>
          <a:lstStyle/>
          <a:p>
            <a:r>
              <a:rPr lang="en-US" altLang="ko-KR" sz="3600" dirty="0"/>
              <a:t>Proportion of the extended households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lnSpc>
                <a:spcPct val="170000"/>
              </a:lnSpc>
            </a:pPr>
            <a:endParaRPr lang="ko-KR" altLang="en-US" dirty="0"/>
          </a:p>
        </p:txBody>
      </p:sp>
      <p:pic>
        <p:nvPicPr>
          <p:cNvPr id="12" name="그림 384">
            <a:extLst>
              <a:ext uri="{FF2B5EF4-FFF2-40B4-BE49-F238E27FC236}">
                <a16:creationId xmlns:a16="http://schemas.microsoft.com/office/drawing/2014/main" id="{B1D83A5B-E0CE-4FD3-A7B9-F797F3A4E1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322832"/>
            <a:ext cx="7543800" cy="4678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294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133" y="122238"/>
            <a:ext cx="8229600" cy="1554162"/>
          </a:xfrm>
        </p:spPr>
        <p:txBody>
          <a:bodyPr/>
          <a:lstStyle/>
          <a:p>
            <a:r>
              <a:rPr lang="en-US" dirty="0"/>
              <a:t>Age vs. Time effect (S. Korea)</a:t>
            </a:r>
            <a:br>
              <a:rPr lang="en-US" dirty="0"/>
            </a:br>
            <a:r>
              <a:rPr lang="en-US" dirty="0"/>
              <a:t>(2010-13 vs. 2014-17 vs. 2018-21)</a:t>
            </a:r>
          </a:p>
        </p:txBody>
      </p:sp>
      <p:sp>
        <p:nvSpPr>
          <p:cNvPr id="7" name="Content Placeholder 7"/>
          <p:cNvSpPr txBox="1">
            <a:spLocks/>
          </p:cNvSpPr>
          <p:nvPr/>
        </p:nvSpPr>
        <p:spPr bwMode="auto">
          <a:xfrm>
            <a:off x="216519" y="1694046"/>
            <a:ext cx="3060082" cy="394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endParaRPr lang="en-US" altLang="en-US" sz="2000" dirty="0"/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3600" dirty="0"/>
              <a:t>The major tradeoff was TG and TF but it is TG and A now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endParaRPr lang="en-US" altLang="en-US" sz="3600" dirty="0"/>
          </a:p>
          <a:p>
            <a:pPr>
              <a:spcBef>
                <a:spcPct val="50000"/>
              </a:spcBef>
              <a:buFontTx/>
              <a:buAutoNum type="arabicParenR"/>
            </a:pPr>
            <a:endParaRPr lang="en-US" alt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18EC3C-46F6-42E1-A480-D3FD7DE5B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816" y="1752600"/>
            <a:ext cx="5232983" cy="4272622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8234D95-9CE3-4BE0-87D1-792A4E380B14}"/>
              </a:ext>
            </a:extLst>
          </p:cNvPr>
          <p:cNvCxnSpPr>
            <a:cxnSpLocks/>
          </p:cNvCxnSpPr>
          <p:nvPr/>
        </p:nvCxnSpPr>
        <p:spPr>
          <a:xfrm flipH="1">
            <a:off x="6578893" y="4114800"/>
            <a:ext cx="177214" cy="685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74B860D-2B6A-4A44-8405-CF6599668A3F}"/>
              </a:ext>
            </a:extLst>
          </p:cNvPr>
          <p:cNvCxnSpPr>
            <a:cxnSpLocks/>
          </p:cNvCxnSpPr>
          <p:nvPr/>
        </p:nvCxnSpPr>
        <p:spPr>
          <a:xfrm>
            <a:off x="7462300" y="4495800"/>
            <a:ext cx="381000" cy="60960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3732C3C-A544-4D5E-A24C-48C989553412}"/>
              </a:ext>
            </a:extLst>
          </p:cNvPr>
          <p:cNvCxnSpPr>
            <a:cxnSpLocks/>
          </p:cNvCxnSpPr>
          <p:nvPr/>
        </p:nvCxnSpPr>
        <p:spPr>
          <a:xfrm>
            <a:off x="7010400" y="4495800"/>
            <a:ext cx="75761" cy="6858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86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Result 1. Support System in S. Korea</a:t>
            </a:r>
            <a:endParaRPr lang="ko-KR" altLang="en-US" sz="32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3408A67-23D4-43A6-8E5B-809885C6A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560192"/>
              </p:ext>
            </p:extLst>
          </p:nvPr>
        </p:nvGraphicFramePr>
        <p:xfrm>
          <a:off x="451104" y="1905000"/>
          <a:ext cx="4044696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4921">
                  <a:extLst>
                    <a:ext uri="{9D8B030D-6E8A-4147-A177-3AD203B41FA5}">
                      <a16:colId xmlns:a16="http://schemas.microsoft.com/office/drawing/2014/main" val="1284584738"/>
                    </a:ext>
                  </a:extLst>
                </a:gridCol>
                <a:gridCol w="1468129">
                  <a:extLst>
                    <a:ext uri="{9D8B030D-6E8A-4147-A177-3AD203B41FA5}">
                      <a16:colId xmlns:a16="http://schemas.microsoft.com/office/drawing/2014/main" val="1553433614"/>
                    </a:ext>
                  </a:extLst>
                </a:gridCol>
                <a:gridCol w="1651646">
                  <a:extLst>
                    <a:ext uri="{9D8B030D-6E8A-4147-A177-3AD203B41FA5}">
                      <a16:colId xmlns:a16="http://schemas.microsoft.com/office/drawing/2014/main" val="3564344025"/>
                    </a:ext>
                  </a:extLst>
                </a:gridCol>
              </a:tblGrid>
              <a:tr h="1320800"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Nuclear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Extended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6181682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High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A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 err="1">
                          <a:effectLst/>
                        </a:rPr>
                        <a:t>Tf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6409193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Low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</a:rPr>
                        <a:t>Tg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 err="1">
                          <a:effectLst/>
                        </a:rPr>
                        <a:t>Tg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136526"/>
                  </a:ext>
                </a:extLst>
              </a:tr>
            </a:tbl>
          </a:graphicData>
        </a:graphic>
      </p:graphicFrame>
      <p:sp>
        <p:nvSpPr>
          <p:cNvPr id="38" name="Google Shape;370;p22">
            <a:extLst>
              <a:ext uri="{FF2B5EF4-FFF2-40B4-BE49-F238E27FC236}">
                <a16:creationId xmlns:a16="http://schemas.microsoft.com/office/drawing/2014/main" id="{F9B9C4DF-A520-4C78-AA6B-16AC706ECDB6}"/>
              </a:ext>
            </a:extLst>
          </p:cNvPr>
          <p:cNvSpPr/>
          <p:nvPr/>
        </p:nvSpPr>
        <p:spPr>
          <a:xfrm>
            <a:off x="4822384" y="2438400"/>
            <a:ext cx="3260912" cy="2904565"/>
          </a:xfrm>
          <a:prstGeom prst="triangle">
            <a:avLst>
              <a:gd name="adj" fmla="val 47449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71;p22">
            <a:extLst>
              <a:ext uri="{FF2B5EF4-FFF2-40B4-BE49-F238E27FC236}">
                <a16:creationId xmlns:a16="http://schemas.microsoft.com/office/drawing/2014/main" id="{3F067A96-917D-4341-9509-D4B0CA82D262}"/>
              </a:ext>
            </a:extLst>
          </p:cNvPr>
          <p:cNvSpPr txBox="1"/>
          <p:nvPr/>
        </p:nvSpPr>
        <p:spPr>
          <a:xfrm>
            <a:off x="5638800" y="2099886"/>
            <a:ext cx="230543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Assets / Saving</a:t>
            </a:r>
            <a:endParaRPr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94F77D-510E-4278-80F7-E58F28D9F528}"/>
              </a:ext>
            </a:extLst>
          </p:cNvPr>
          <p:cNvSpPr txBox="1"/>
          <p:nvPr/>
        </p:nvSpPr>
        <p:spPr>
          <a:xfrm>
            <a:off x="7239000" y="54102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 Transfers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9875E2-7424-427B-BCF9-DF5E215BD6AB}"/>
              </a:ext>
            </a:extLst>
          </p:cNvPr>
          <p:cNvSpPr txBox="1"/>
          <p:nvPr/>
        </p:nvSpPr>
        <p:spPr>
          <a:xfrm>
            <a:off x="4038600" y="538886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Familial Transfers</a:t>
            </a:r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F23B6E5-9C78-40E8-9805-73B0BD092931}"/>
              </a:ext>
            </a:extLst>
          </p:cNvPr>
          <p:cNvSpPr/>
          <p:nvPr/>
        </p:nvSpPr>
        <p:spPr>
          <a:xfrm>
            <a:off x="6022262" y="3001962"/>
            <a:ext cx="7620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HN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3E61AFD-C308-4827-A46F-85C917443A68}"/>
              </a:ext>
            </a:extLst>
          </p:cNvPr>
          <p:cNvSpPr/>
          <p:nvPr/>
        </p:nvSpPr>
        <p:spPr>
          <a:xfrm>
            <a:off x="5078192" y="4789932"/>
            <a:ext cx="7620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DED414E-7782-4ABF-8657-19D45AD9B4EF}"/>
              </a:ext>
            </a:extLst>
          </p:cNvPr>
          <p:cNvSpPr/>
          <p:nvPr/>
        </p:nvSpPr>
        <p:spPr>
          <a:xfrm>
            <a:off x="6553200" y="4789932"/>
            <a:ext cx="1314838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LN &amp; LE</a:t>
            </a:r>
          </a:p>
        </p:txBody>
      </p:sp>
    </p:spTree>
    <p:extLst>
      <p:ext uri="{BB962C8B-B14F-4D97-AF65-F5344CB8AC3E}">
        <p14:creationId xmlns:p14="http://schemas.microsoft.com/office/powerpoint/2010/main" val="1298375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/>
              <a:t>Support System by Age: Low Income HH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28540" y="1218104"/>
            <a:ext cx="8229600" cy="4525963"/>
          </a:xfrm>
        </p:spPr>
        <p:txBody>
          <a:bodyPr/>
          <a:lstStyle/>
          <a:p>
            <a:r>
              <a:rPr lang="en-US" altLang="ko-KR" dirty="0"/>
              <a:t>Public transfers for both nuclear (LHS) and extended HH (RHS)</a:t>
            </a:r>
          </a:p>
          <a:p>
            <a:endParaRPr lang="ko-KR" altLang="en-US" dirty="0"/>
          </a:p>
        </p:txBody>
      </p:sp>
      <p:pic>
        <p:nvPicPr>
          <p:cNvPr id="4" name="Picture 21">
            <a:extLst>
              <a:ext uri="{FF2B5EF4-FFF2-40B4-BE49-F238E27FC236}">
                <a16:creationId xmlns:a16="http://schemas.microsoft.com/office/drawing/2014/main" id="{783C45EB-5A12-42C1-8623-93745D1A4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69" y="2675066"/>
            <a:ext cx="4376102" cy="27350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A2173-4D04-422C-9464-222F4068F8E6}"/>
              </a:ext>
            </a:extLst>
          </p:cNvPr>
          <p:cNvSpPr txBox="1"/>
          <p:nvPr/>
        </p:nvSpPr>
        <p:spPr>
          <a:xfrm>
            <a:off x="2883902" y="3290500"/>
            <a:ext cx="153125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Transfers</a:t>
            </a: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9CB50D86-E288-4339-95A9-55E451042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90" y="2675067"/>
            <a:ext cx="4411664" cy="27350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7D727B-9DD4-4AAA-A2DE-3F2F4364795A}"/>
              </a:ext>
            </a:extLst>
          </p:cNvPr>
          <p:cNvSpPr txBox="1"/>
          <p:nvPr/>
        </p:nvSpPr>
        <p:spPr>
          <a:xfrm>
            <a:off x="7346107" y="3181004"/>
            <a:ext cx="148316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PublicTransfers</a:t>
            </a:r>
            <a:endParaRPr lang="en-US" sz="135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C890F5-3B1A-4738-94FC-AD4AFD943E67}"/>
              </a:ext>
            </a:extLst>
          </p:cNvPr>
          <p:cNvSpPr txBox="1"/>
          <p:nvPr/>
        </p:nvSpPr>
        <p:spPr>
          <a:xfrm>
            <a:off x="752497" y="2903355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Income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0A1F80-150B-4369-BECA-B7BBA27E523F}"/>
              </a:ext>
            </a:extLst>
          </p:cNvPr>
          <p:cNvSpPr txBox="1"/>
          <p:nvPr/>
        </p:nvSpPr>
        <p:spPr>
          <a:xfrm>
            <a:off x="5542535" y="2870172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Income</a:t>
            </a:r>
          </a:p>
        </p:txBody>
      </p:sp>
    </p:spTree>
    <p:extLst>
      <p:ext uri="{BB962C8B-B14F-4D97-AF65-F5344CB8AC3E}">
        <p14:creationId xmlns:p14="http://schemas.microsoft.com/office/powerpoint/2010/main" val="266731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Support System by Age: High Income HH</a:t>
            </a:r>
            <a:endParaRPr lang="ko-KR" altLang="en-US" sz="32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3204873-B2BE-439D-A05D-79789EEEF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0" y="2549326"/>
            <a:ext cx="4393275" cy="285103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06B822-D329-4391-8C8E-D73EC47136FD}"/>
              </a:ext>
            </a:extLst>
          </p:cNvPr>
          <p:cNvSpPr txBox="1"/>
          <p:nvPr/>
        </p:nvSpPr>
        <p:spPr>
          <a:xfrm>
            <a:off x="2397307" y="3661285"/>
            <a:ext cx="214674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Asset-based Reallocation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BA7AF09-8E9E-4C94-80E9-EEADEC34B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520" y="2559050"/>
            <a:ext cx="4382207" cy="285103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BDA8606-690C-4657-9617-CF0105FDE9B8}"/>
              </a:ext>
            </a:extLst>
          </p:cNvPr>
          <p:cNvSpPr txBox="1"/>
          <p:nvPr/>
        </p:nvSpPr>
        <p:spPr>
          <a:xfrm>
            <a:off x="7561992" y="3568622"/>
            <a:ext cx="155048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Familial Transfers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E9917A-74D7-4A19-B42F-BEC53A0CCFDB}"/>
              </a:ext>
            </a:extLst>
          </p:cNvPr>
          <p:cNvSpPr txBox="1"/>
          <p:nvPr/>
        </p:nvSpPr>
        <p:spPr>
          <a:xfrm>
            <a:off x="664005" y="3025026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Income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1C526F-1867-4310-8291-03EB712CE27E}"/>
              </a:ext>
            </a:extLst>
          </p:cNvPr>
          <p:cNvSpPr txBox="1"/>
          <p:nvPr/>
        </p:nvSpPr>
        <p:spPr>
          <a:xfrm>
            <a:off x="5243877" y="3025026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Income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35A4F8-FC4B-4CA2-9922-728D84C49236}"/>
              </a:ext>
            </a:extLst>
          </p:cNvPr>
          <p:cNvSpPr txBox="1"/>
          <p:nvPr/>
        </p:nvSpPr>
        <p:spPr>
          <a:xfrm>
            <a:off x="671876" y="1406326"/>
            <a:ext cx="74815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/>
              <a:t>Assets for nuclear (LHS), familial transfers for extended (RHS)</a:t>
            </a:r>
          </a:p>
        </p:txBody>
      </p:sp>
    </p:spTree>
    <p:extLst>
      <p:ext uri="{BB962C8B-B14F-4D97-AF65-F5344CB8AC3E}">
        <p14:creationId xmlns:p14="http://schemas.microsoft.com/office/powerpoint/2010/main" val="3068802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 altLang="ko-KR" sz="3200" dirty="0"/>
              <a:t>Result 2: Inequality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2005" y="1417638"/>
            <a:ext cx="8229600" cy="4708525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altLang="ko-KR" sz="1400" dirty="0"/>
              <a:t> </a:t>
            </a:r>
            <a:r>
              <a:rPr lang="en-US" altLang="ko-KR" sz="2400" dirty="0"/>
              <a:t>High for older people and varies by age group.</a:t>
            </a:r>
          </a:p>
          <a:p>
            <a:pPr marL="0" indent="0">
              <a:spcBef>
                <a:spcPts val="0"/>
              </a:spcBef>
            </a:pPr>
            <a:r>
              <a:rPr lang="en-US" altLang="ko-KR" sz="2400" dirty="0"/>
              <a:t> Within age variation among elderly is not increasing, while that for ages 30-59 is increasing.</a:t>
            </a:r>
          </a:p>
          <a:p>
            <a:pPr marL="0" indent="0">
              <a:lnSpc>
                <a:spcPct val="170000"/>
              </a:lnSpc>
              <a:buNone/>
            </a:pPr>
            <a:endParaRPr lang="ko-KR" altLang="en-US" sz="18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6A25F0-3312-40B0-A72A-9218228C99BC}"/>
              </a:ext>
            </a:extLst>
          </p:cNvPr>
          <p:cNvSpPr txBox="1"/>
          <p:nvPr/>
        </p:nvSpPr>
        <p:spPr>
          <a:xfrm>
            <a:off x="196091" y="2560637"/>
            <a:ext cx="437590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Log Variance by Year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0ABF380-BEA8-406E-8551-E2D0CAC097E7}"/>
              </a:ext>
            </a:extLst>
          </p:cNvPr>
          <p:cNvSpPr txBox="1"/>
          <p:nvPr/>
        </p:nvSpPr>
        <p:spPr>
          <a:xfrm>
            <a:off x="4688154" y="2560638"/>
            <a:ext cx="437590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Log Variance by Age Group</a:t>
            </a:r>
          </a:p>
        </p:txBody>
      </p:sp>
      <p:pic>
        <p:nvPicPr>
          <p:cNvPr id="43" name="그림 1">
            <a:extLst>
              <a:ext uri="{FF2B5EF4-FFF2-40B4-BE49-F238E27FC236}">
                <a16:creationId xmlns:a16="http://schemas.microsoft.com/office/drawing/2014/main" id="{C1EDE4C0-79C9-4544-BD82-9E22D50DDC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03" y="2850130"/>
            <a:ext cx="4376700" cy="2736200"/>
          </a:xfrm>
          <a:prstGeom prst="rect">
            <a:avLst/>
          </a:prstGeom>
          <a:noFill/>
        </p:spPr>
      </p:pic>
      <p:pic>
        <p:nvPicPr>
          <p:cNvPr id="44" name="그림 2">
            <a:extLst>
              <a:ext uri="{FF2B5EF4-FFF2-40B4-BE49-F238E27FC236}">
                <a16:creationId xmlns:a16="http://schemas.microsoft.com/office/drawing/2014/main" id="{AB2D709F-38B7-465A-8F53-027665F615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805" y="2845966"/>
            <a:ext cx="4376700" cy="27403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1786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/>
              <a:t>By living arrangement, age, and time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4320" y="1284004"/>
            <a:ext cx="8229600" cy="4708525"/>
          </a:xfrm>
        </p:spPr>
        <p:txBody>
          <a:bodyPr/>
          <a:lstStyle/>
          <a:p>
            <a:r>
              <a:rPr lang="en-US" altLang="ko-KR" sz="2400" dirty="0"/>
              <a:t>Consumption inequality among older people in extended households (dotted lines) is much lower than that of older people in nuclear households (solid lines). </a:t>
            </a:r>
            <a:endParaRPr lang="ko-KR" altLang="en-US" sz="2400" dirty="0"/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62B4123E-8569-41DC-94F5-7239556FD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20" y="2590800"/>
            <a:ext cx="4383979" cy="3135596"/>
          </a:xfrm>
          <a:prstGeom prst="rect">
            <a:avLst/>
          </a:prstGeom>
        </p:spPr>
      </p:pic>
      <p:pic>
        <p:nvPicPr>
          <p:cNvPr id="11" name="Picture 18">
            <a:extLst>
              <a:ext uri="{FF2B5EF4-FFF2-40B4-BE49-F238E27FC236}">
                <a16:creationId xmlns:a16="http://schemas.microsoft.com/office/drawing/2014/main" id="{73E3FB0C-E956-43B9-AA66-C515E85DF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219" y="2667000"/>
            <a:ext cx="4383657" cy="313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891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Counter factual analysis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105400"/>
              </a:xfrm>
            </p:spPr>
            <p:txBody>
              <a:bodyPr/>
              <a:lstStyle/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altLang="ko-KR" dirty="0"/>
                  <a:t>Follow </a:t>
                </a:r>
                <a:r>
                  <a:rPr lang="it-IT" altLang="ko-KR" dirty="0"/>
                  <a:t>DiNardo, Fortin, Lemieux (1996) 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altLang="ko-KR" dirty="0"/>
                  <a:t>The density of consumption at one point in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ko-KR" alt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altLang="ko-KR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o-KR" alt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US" altLang="ko-KR" dirty="0"/>
                  <a:t>, can be written as</a:t>
                </a: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ko-KR" altLang="en-US" sz="2400" i="1" dirty="0">
                              <a:latin typeface="Cambria Math" panose="02040503050406030204" pitchFamily="18" charset="0"/>
                            </a:rPr>
                            <m:t>𝑑𝐹</m:t>
                          </m:r>
                          <m:d>
                            <m:dPr>
                              <m:ctrlP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o-KR" altLang="en-US" sz="2400" i="1" dirty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altLang="ko-K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altLang="ko-KR" sz="24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ko-KR" sz="2400" b="0" i="1" dirty="0" smtClean="0">
                              <a:latin typeface="Cambria Math" panose="02040503050406030204" pitchFamily="18" charset="0"/>
                            </a:rPr>
                            <m:t>𝑑𝐹</m:t>
                          </m:r>
                          <m:d>
                            <m:dPr>
                              <m:ctrlP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2400" b="0" i="1" dirty="0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ko-KR" sz="2400" b="0" i="1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altLang="ko-KR" sz="2400" dirty="0"/>
              </a:p>
              <a:p>
                <a:pPr lvl="1"/>
                <a:r>
                  <a:rPr lang="en-US" altLang="ko-KR" sz="2400" dirty="0"/>
                  <a:t>The “reweighting”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2400" i="1" dirty="0" smtClean="0"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ko-KR" altLang="en-US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24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altLang="ko-KR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ko-KR" altLang="en-US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sz="2400" dirty="0"/>
                  <a:t> is defined as</a:t>
                </a:r>
              </a:p>
              <a:p>
                <a:pPr marL="457200" lvl="1" indent="0">
                  <a:buNone/>
                </a:pPr>
                <a:endParaRPr lang="en-US" altLang="ko-K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o-KR" altLang="en-US" sz="2400" i="1" dirty="0"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ko-KR" altLang="en-US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ko-KR" sz="2400" i="1" dirty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ko-KR" sz="2400" i="1" dirty="0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en-US" altLang="ko-KR" sz="24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ko-KR" altLang="en-US" sz="240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ko-KR" sz="2400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ko-KR" sz="2400" i="1" dirty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altLang="ko-KR" sz="2400" i="1" dirty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altLang="ko-KR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o-KR" altLang="en-US" sz="2400" i="1" dirty="0">
                              <a:latin typeface="Cambria Math" panose="02040503050406030204" pitchFamily="18" charset="0"/>
                            </a:rPr>
                            <m:t>𝑑𝐹</m:t>
                          </m:r>
                          <m:d>
                            <m:dPr>
                              <m:ctrlP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o-KR" altLang="en-US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o-KR" altLang="en-US" sz="2400" i="1" dirty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ko-KR" altLang="en-US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=2000</m:t>
                              </m:r>
                            </m:e>
                          </m:d>
                        </m:num>
                        <m:den>
                          <m:r>
                            <a:rPr lang="ko-KR" altLang="en-US" sz="2400" i="1" dirty="0">
                              <a:latin typeface="Cambria Math" panose="02040503050406030204" pitchFamily="18" charset="0"/>
                            </a:rPr>
                            <m:t>𝑑𝐹</m:t>
                          </m:r>
                          <m:d>
                            <m:dPr>
                              <m:ctrlP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o-KR" altLang="en-US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o-KR" altLang="en-US" sz="2400" i="1" dirty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ko-KR" altLang="en-US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2400" i="1" dirty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  <m:r>
                                <a:rPr lang="en-US" altLang="ko-KR" sz="2400" i="1" dirty="0">
                                  <a:latin typeface="Cambria Math" panose="02040503050406030204" pitchFamily="18" charset="0"/>
                                </a:rPr>
                                <m:t>=2016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altLang="ko-KR" sz="2400" dirty="0"/>
              </a:p>
              <a:p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105400"/>
              </a:xfrm>
              <a:blipFill>
                <a:blip r:embed="rId2"/>
                <a:stretch>
                  <a:fillRect t="-1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4251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n-US" altLang="ko-KR" dirty="0"/>
              <a:t>Result 3: Counterfactual analysis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5078"/>
            <a:ext cx="8229600" cy="4861085"/>
          </a:xfrm>
        </p:spPr>
        <p:txBody>
          <a:bodyPr/>
          <a:lstStyle/>
          <a:p>
            <a:pPr marL="0" indent="0">
              <a:lnSpc>
                <a:spcPct val="170000"/>
              </a:lnSpc>
              <a:buNone/>
            </a:pPr>
            <a:r>
              <a:rPr lang="en-US" altLang="ko-KR" dirty="0"/>
              <a:t>2000-2016                         2010-2016</a:t>
            </a:r>
          </a:p>
        </p:txBody>
      </p:sp>
      <p:pic>
        <p:nvPicPr>
          <p:cNvPr id="7" name="Picture 18">
            <a:extLst>
              <a:ext uri="{FF2B5EF4-FFF2-40B4-BE49-F238E27FC236}">
                <a16:creationId xmlns:a16="http://schemas.microsoft.com/office/drawing/2014/main" id="{D3478763-C6FC-4630-A724-1DCAE50F8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2486" y="2057400"/>
            <a:ext cx="4375909" cy="3535522"/>
          </a:xfrm>
          <a:prstGeom prst="rect">
            <a:avLst/>
          </a:prstGeom>
        </p:spPr>
      </p:pic>
      <p:pic>
        <p:nvPicPr>
          <p:cNvPr id="8" name="Picture 19">
            <a:extLst>
              <a:ext uri="{FF2B5EF4-FFF2-40B4-BE49-F238E27FC236}">
                <a16:creationId xmlns:a16="http://schemas.microsoft.com/office/drawing/2014/main" id="{32E460D9-CD77-4F48-A849-150F1ED86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58" y="2081784"/>
            <a:ext cx="4370228" cy="345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323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A3DC-07D2-4DEC-A7C7-9DE08CB2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Endogeneity of living arrangement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83809-194C-4979-AA9A-EFFB291A3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Mason and Lee (2004): as the number of seniors increases relative to the number of non-senior adults, the following should happen. </a:t>
            </a:r>
          </a:p>
          <a:p>
            <a:pPr marL="514350" indent="-514350">
              <a:buAutoNum type="arabicParenBoth"/>
            </a:pPr>
            <a:r>
              <a:rPr lang="en-US" sz="2800" dirty="0"/>
              <a:t>the number of seniors living in extended households must decline</a:t>
            </a:r>
          </a:p>
          <a:p>
            <a:pPr marL="514350" indent="-514350">
              <a:buAutoNum type="arabicParenBoth"/>
            </a:pPr>
            <a:r>
              <a:rPr lang="en-US" sz="2800" dirty="0"/>
              <a:t> the old-age dependency ratio within extended households must rise more rapidly than the old-age dependency ratio for the general population </a:t>
            </a:r>
          </a:p>
          <a:p>
            <a:pPr marL="514350" indent="-514350">
              <a:buAutoNum type="arabicParenBoth"/>
            </a:pPr>
            <a:r>
              <a:rPr lang="en-US" sz="2800" dirty="0"/>
              <a:t>the proportion of non-senior adults living in extended households must rise. </a:t>
            </a:r>
          </a:p>
        </p:txBody>
      </p:sp>
    </p:spTree>
    <p:extLst>
      <p:ext uri="{BB962C8B-B14F-4D97-AF65-F5344CB8AC3E}">
        <p14:creationId xmlns:p14="http://schemas.microsoft.com/office/powerpoint/2010/main" val="339462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Motivation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sz="9800" dirty="0"/>
              <a:t>Population aging → increase inequality (between variation)</a:t>
            </a:r>
          </a:p>
          <a:p>
            <a:pPr lvl="2">
              <a:lnSpc>
                <a:spcPct val="120000"/>
              </a:lnSpc>
            </a:pPr>
            <a:r>
              <a:rPr lang="en-US" altLang="ko-KR" sz="9800" dirty="0"/>
              <a:t>Inequality tends to increase with age (Deaton &amp; Paxson, 1994, 1997; </a:t>
            </a:r>
            <a:r>
              <a:rPr lang="en-US" altLang="ko-KR" sz="9800" dirty="0" err="1"/>
              <a:t>Ohtake</a:t>
            </a:r>
            <a:r>
              <a:rPr lang="en-US" altLang="ko-KR" sz="9800" dirty="0"/>
              <a:t> &amp; Saito, 1998)</a:t>
            </a:r>
          </a:p>
          <a:p>
            <a:pPr>
              <a:lnSpc>
                <a:spcPct val="120000"/>
              </a:lnSpc>
            </a:pPr>
            <a:r>
              <a:rPr lang="en-US" altLang="ko-KR" sz="9800" dirty="0"/>
              <a:t>Transfers (Old-age support system in NTA) </a:t>
            </a:r>
          </a:p>
          <a:p>
            <a:pPr lvl="1">
              <a:lnSpc>
                <a:spcPct val="120000"/>
              </a:lnSpc>
            </a:pPr>
            <a:r>
              <a:rPr lang="en-US" altLang="ko-KR" sz="9800" dirty="0"/>
              <a:t>Public transfers reduce inequality (Anderson et al., 2017; Doumbia &amp; </a:t>
            </a:r>
            <a:r>
              <a:rPr lang="en-US" altLang="ko-KR" sz="9800" dirty="0" err="1"/>
              <a:t>Kinda</a:t>
            </a:r>
            <a:r>
              <a:rPr lang="en-US" altLang="ko-KR" sz="9800" dirty="0"/>
              <a:t>, 2019; </a:t>
            </a:r>
            <a:r>
              <a:rPr lang="en-US" altLang="ko-KR" sz="9800" dirty="0" err="1"/>
              <a:t>Sidek</a:t>
            </a:r>
            <a:r>
              <a:rPr lang="en-US" altLang="ko-KR" sz="9800" dirty="0"/>
              <a:t>, 2021; </a:t>
            </a:r>
            <a:r>
              <a:rPr lang="en-US" altLang="ko-KR" sz="9800" dirty="0" err="1"/>
              <a:t>Aaberge</a:t>
            </a:r>
            <a:r>
              <a:rPr lang="en-US" altLang="ko-KR" sz="9800" dirty="0"/>
              <a:t> et al. 2019)</a:t>
            </a:r>
          </a:p>
          <a:p>
            <a:pPr lvl="1">
              <a:lnSpc>
                <a:spcPct val="120000"/>
              </a:lnSpc>
            </a:pPr>
            <a:r>
              <a:rPr lang="en-US" altLang="ko-KR" sz="9800" dirty="0"/>
              <a:t>Studies on the role of private or familial transfers in reducing inequality are much rarer (Mason and Lee, 2004)</a:t>
            </a:r>
          </a:p>
          <a:p>
            <a:pPr lvl="1">
              <a:lnSpc>
                <a:spcPct val="120000"/>
              </a:lnSpc>
            </a:pPr>
            <a:r>
              <a:rPr lang="en-US" altLang="ko-KR" sz="9800" dirty="0"/>
              <a:t>Familial transfers for older people are important for Asian countries, and for older old.</a:t>
            </a:r>
          </a:p>
          <a:p>
            <a:pPr>
              <a:lnSpc>
                <a:spcPct val="120000"/>
              </a:lnSpc>
            </a:pPr>
            <a:endParaRPr lang="en-US" altLang="ko-KR" sz="9800" dirty="0"/>
          </a:p>
          <a:p>
            <a:pPr>
              <a:lnSpc>
                <a:spcPct val="17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39329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45179-C5AD-4534-AEAE-09936741B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Effect on multi-generational family</a:t>
            </a:r>
            <a:br>
              <a:rPr lang="en-US" dirty="0"/>
            </a:br>
            <a:r>
              <a:rPr lang="en-US" dirty="0"/>
              <a:t>(ambiguous)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21158E-B236-447C-BA65-936350B440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1600200"/>
                <a:ext cx="8534400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p>
                        </m:sSubSup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′′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1−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𝛼</m:t>
                            </m:r>
                          </m:sub>
                          <m:sup>
                            <m:r>
                              <a:rPr lang="en-US" altLang="ko-KR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⟺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p>
                        </m:sSubSup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𝐷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′′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1−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𝛼</m:t>
                            </m:r>
                          </m:sub>
                          <m:sup>
                            <m:r>
                              <a:rPr lang="en-US" altLang="ko-KR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Impact of fertility rate is more likely to be negative.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p>
                        </m:sSubSup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𝛼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⟺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p>
                        </m:sSubSup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den>
                    </m:f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𝐷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den>
                        </m:f>
                        <m:f>
                          <m:f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1+</m:t>
                            </m:r>
                            <m:sSub>
                              <m:sSubPr>
                                <m:ctrlP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𝜂</m:t>
                                </m:r>
                              </m:e>
                              <m:sub>
                                <m: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𝛼</m:t>
                                </m:r>
                              </m:sub>
                            </m:s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𝜂</m:t>
                                </m:r>
                              </m:e>
                              <m:sub>
                                <m:r>
                                  <a:rPr lang="en-US" sz="2400" i="1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𝛽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den>
                        </m:f>
                      </m:e>
                    </m:d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𝛼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Impact of survival rate is more likely to be positive.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>
                  <a:buFont typeface="Wingdings" panose="05000000000000000000" pitchFamily="2" charset="2"/>
                  <a:buChar char="à"/>
                </a:pPr>
                <a:r>
                  <a:rPr lang="en-US" sz="2400" dirty="0">
                    <a:sym typeface="Wingdings" panose="05000000000000000000" pitchFamily="2" charset="2"/>
                  </a:rPr>
                  <a:t>Empirical question (7 years x 30 age group = 210 NTA data)</a:t>
                </a:r>
              </a:p>
              <a:p>
                <a:pPr marL="0" indent="0">
                  <a:buNone/>
                </a:pPr>
                <a:r>
                  <a:rPr lang="en-US" sz="2400" dirty="0"/>
                  <a:t>    (Lee, Mason, Kim, manuscript 2025) 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21158E-B236-447C-BA65-936350B440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600200"/>
                <a:ext cx="8534400" cy="4525963"/>
              </a:xfrm>
              <a:blipFill>
                <a:blip r:embed="rId2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432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EB8FE-E407-46F0-9153-07E9948D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proportion living in extended households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1E90EC9C-D8AD-49F5-A386-AC3C3C68C4B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85515441"/>
                  </p:ext>
                </p:extLst>
              </p:nvPr>
            </p:nvGraphicFramePr>
            <p:xfrm>
              <a:off x="762000" y="1600200"/>
              <a:ext cx="7238999" cy="46859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76267">
                      <a:extLst>
                        <a:ext uri="{9D8B030D-6E8A-4147-A177-3AD203B41FA5}">
                          <a16:colId xmlns:a16="http://schemas.microsoft.com/office/drawing/2014/main" val="3028385511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1490513250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3939376816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843161355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3847677225"/>
                        </a:ext>
                      </a:extLst>
                    </a:gridCol>
                  </a:tblGrid>
                  <a:tr h="2289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2251919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0.084</a:t>
                          </a:r>
                          <a:r>
                            <a:rPr lang="en-US" sz="1400" baseline="30000" dirty="0">
                              <a:effectLst/>
                            </a:rPr>
                            <a:t>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(0.043)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0.145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(0.057)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0.448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0.366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931490416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ln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𝐷</m:t>
                                            </m:r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0.037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(0.023)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-0.168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(0.032)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32024171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-0.444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-3.079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(0.516)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25130244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ln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0.255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(0.053)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34898996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Cohort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0.002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0.016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0.008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737782843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𝑙𝑎𝑏𝑤𝑜𝑟𝑘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-1.182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-1.186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-1.098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(0.092)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-0.833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38088903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Incrat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0.215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(0.082)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0.099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-0.264</a:t>
                          </a:r>
                          <a:r>
                            <a:rPr lang="en-US" sz="1400" baseline="30000" dirty="0">
                              <a:effectLst/>
                            </a:rPr>
                            <a:t>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(0.112)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-0.021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(0.113)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259476059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Sexratio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-0.506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(0.178)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-0.510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(0.177)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-0.297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(0.169)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-0.318</a:t>
                          </a:r>
                          <a:r>
                            <a:rPr lang="en-US" sz="1400" baseline="30000" dirty="0">
                              <a:effectLst/>
                            </a:rPr>
                            <a:t>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(0.162)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139081173"/>
                      </a:ext>
                    </a:extLst>
                  </a:tr>
                  <a:tr h="442693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Constant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17.072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(5.753)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11.670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(6.668)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-15.101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(7.670)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5.339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(8.491)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48511981"/>
                      </a:ext>
                    </a:extLst>
                  </a:tr>
                  <a:tr h="216352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400"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en-US" sz="1400">
                              <a:effectLst/>
                            </a:rPr>
                            <a:t> (observation)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210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731504921"/>
                      </a:ext>
                    </a:extLst>
                  </a:tr>
                  <a:tr h="21863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Adj.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0.8621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0.8631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0.8818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0.8975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6065386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1E90EC9C-D8AD-49F5-A386-AC3C3C68C4B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85515441"/>
                  </p:ext>
                </p:extLst>
              </p:nvPr>
            </p:nvGraphicFramePr>
            <p:xfrm>
              <a:off x="762000" y="1600200"/>
              <a:ext cx="7238999" cy="468782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76267">
                      <a:extLst>
                        <a:ext uri="{9D8B030D-6E8A-4147-A177-3AD203B41FA5}">
                          <a16:colId xmlns:a16="http://schemas.microsoft.com/office/drawing/2014/main" val="3028385511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1490513250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3939376816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843161355"/>
                        </a:ext>
                      </a:extLst>
                    </a:gridCol>
                    <a:gridCol w="1465683">
                      <a:extLst>
                        <a:ext uri="{9D8B030D-6E8A-4147-A177-3AD203B41FA5}">
                          <a16:colId xmlns:a16="http://schemas.microsoft.com/office/drawing/2014/main" val="3847677225"/>
                        </a:ext>
                      </a:extLst>
                    </a:gridCol>
                  </a:tblGrid>
                  <a:tr h="2309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2251919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60274" r="-427434" b="-927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0.084</a:t>
                          </a:r>
                          <a:r>
                            <a:rPr lang="en-US" sz="1400" baseline="30000" dirty="0">
                              <a:effectLst/>
                            </a:rPr>
                            <a:t>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(0.043)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0.145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(0.057)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0.448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0.366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931490416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158108" r="-427434" b="-8148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0.037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(0.023)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-0.168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(0.032)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32024171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261644" r="-427434" b="-7260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-0.444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-3.079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(0.516)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25130244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361644" r="-427434" b="-6260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0.255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(0.053)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34898996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Cohort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0.002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0.016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0.008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737782843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563014" r="-427434" b="-424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-1.182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-1.186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-1.098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(0.092)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-0.833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(0.098)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38088903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Incrat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0.215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(0.082)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0.099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-0.264</a:t>
                          </a:r>
                          <a:r>
                            <a:rPr lang="en-US" sz="1400" baseline="30000" dirty="0">
                              <a:effectLst/>
                            </a:rPr>
                            <a:t>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(0.112)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-0.021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(0.113)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259476059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Sexratio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-0.506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(0.178)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-0.510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(0.177)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-0.297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(0.169)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-0.318</a:t>
                          </a:r>
                          <a:r>
                            <a:rPr lang="en-US" sz="1400" baseline="30000" dirty="0">
                              <a:effectLst/>
                            </a:rPr>
                            <a:t>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(0.162)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139081173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Constant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17.072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(5.753)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11.670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(6.668)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-15.101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(7.670)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5.339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(8.491)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48511981"/>
                      </a:ext>
                    </a:extLst>
                  </a:tr>
                  <a:tr h="2181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1955556" r="-427434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210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731504921"/>
                      </a:ext>
                    </a:extLst>
                  </a:tr>
                  <a:tr h="2204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85" t="-2055556" r="-427434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0.8621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0.8631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0.8818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0.8975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6065386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18720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22F6-2D37-4523-ACAE-52AFD58B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dependency ratio in extended households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5FD43A4C-6FC5-4BE0-BA02-D11DC0AFC13A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95516072"/>
                  </p:ext>
                </p:extLst>
              </p:nvPr>
            </p:nvGraphicFramePr>
            <p:xfrm>
              <a:off x="1219200" y="1676400"/>
              <a:ext cx="6858000" cy="468554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1418946567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1779613529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2529283471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3150321204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419241060"/>
                        </a:ext>
                      </a:extLst>
                    </a:gridCol>
                  </a:tblGrid>
                  <a:tr h="22523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Variable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43164249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1.132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(0.058)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0.993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0.770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0.939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950557610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ln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𝐷</m:t>
                                            </m:r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-0.085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(0.032)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0.146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(0.046)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2952460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0.442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(0.109)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4.590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(0.734)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27513779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ln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4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-0.431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493890714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Cohort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-0.008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-0.018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-0.002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04781632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1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𝑙𝑎𝑏𝑤𝑜𝑟𝑘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0.781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(0.135)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0.792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(0.133)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0.698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(0.132)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0.326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776044097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Incrat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-0.685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(0.112 )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-0.423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(0.148)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-0.209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(0.159)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-0.532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(0.160)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618953584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Sexratio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-0.237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-0.226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-0.444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-0.243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(0.231)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81660391"/>
                      </a:ext>
                    </a:extLst>
                  </a:tr>
                  <a:tr h="43543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Constant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-7.455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(7.887)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4.823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(9.039)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24.548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(10.937)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-12.892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(12.083)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239168289"/>
                      </a:ext>
                    </a:extLst>
                  </a:tr>
                  <a:tr h="21280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400"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en-US" sz="1400">
                              <a:effectLst/>
                            </a:rPr>
                            <a:t> (observation)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210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55233599"/>
                      </a:ext>
                    </a:extLst>
                  </a:tr>
                  <a:tr h="21504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Adjust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0.8365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0.8414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0.8484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0.8691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5659301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5FD43A4C-6FC5-4BE0-BA02-D11DC0AFC13A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95516072"/>
                  </p:ext>
                </p:extLst>
              </p:nvPr>
            </p:nvGraphicFramePr>
            <p:xfrm>
              <a:off x="1219200" y="1676400"/>
              <a:ext cx="6858000" cy="468782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71600">
                      <a:extLst>
                        <a:ext uri="{9D8B030D-6E8A-4147-A177-3AD203B41FA5}">
                          <a16:colId xmlns:a16="http://schemas.microsoft.com/office/drawing/2014/main" val="1418946567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1779613529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2529283471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3150321204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419241060"/>
                        </a:ext>
                      </a:extLst>
                    </a:gridCol>
                  </a:tblGrid>
                  <a:tr h="2309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Variable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43164249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60274" r="-402222" b="-927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1.132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(0.058)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0.993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0.770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0.939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(0.102)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950557610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158108" r="-402222" b="-8148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-0.085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(0.032)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0.146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(0.046)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2952460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261644" r="-402222" b="-7260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0.442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(0.109)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4.590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(0.734)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27513779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361644" r="-402222" b="-6260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-0.431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(0.075)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493890714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Cohort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-0.001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-0.008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-0.018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-0.002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(0.006)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04781632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563014" r="-402222" b="-424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0.781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(0.135)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0.792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(0.133)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0.698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(0.132)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0.326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776044097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Incrat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-0.685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(0.112 )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-0.423</a:t>
                          </a:r>
                          <a:r>
                            <a:rPr lang="en-US" sz="1400" baseline="30000">
                              <a:effectLst/>
                            </a:rPr>
                            <a:t>***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(0.148)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-0.209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(0.159)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-0.532</a:t>
                          </a:r>
                          <a:r>
                            <a:rPr lang="en-US" sz="1400" baseline="30000" dirty="0">
                              <a:effectLst/>
                            </a:rPr>
                            <a:t>***</a:t>
                          </a:r>
                          <a:endParaRPr lang="en-US" sz="1400" dirty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(0.160)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618953584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Sexratio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-0.237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(0.244)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-0.226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-0.444</a:t>
                          </a:r>
                          <a:r>
                            <a:rPr lang="en-US" sz="1400" baseline="30000">
                              <a:effectLst/>
                            </a:rPr>
                            <a:t>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(0.240)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-0.243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(0.231)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81660391"/>
                      </a:ext>
                    </a:extLst>
                  </a:tr>
                  <a:tr h="44646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Constant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-7.455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(7.887)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4.823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(9.039)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24.548</a:t>
                          </a:r>
                          <a:r>
                            <a:rPr lang="en-US" sz="1400" baseline="30000">
                              <a:effectLst/>
                            </a:rPr>
                            <a:t>**</a:t>
                          </a:r>
                          <a:endParaRPr lang="en-US" sz="140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(10.937)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-12.892</a:t>
                          </a:r>
                        </a:p>
                        <a:p>
                          <a:pPr marL="0" marR="0" indent="66675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(12.083)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239168289"/>
                      </a:ext>
                    </a:extLst>
                  </a:tr>
                  <a:tr h="2181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1955556" r="-402222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210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210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55233599"/>
                      </a:ext>
                    </a:extLst>
                  </a:tr>
                  <a:tr h="2204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89" t="-2055556" r="-402222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0.8365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0.8414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0.8484</a:t>
                          </a:r>
                          <a:endParaRPr lang="en-US" sz="140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</a:rPr>
                            <a:t>0.8691</a:t>
                          </a:r>
                          <a:endParaRPr lang="en-US" sz="1400" dirty="0">
                            <a:effectLst/>
                            <a:latin typeface="Calibri" panose="020F0502020204030204" pitchFamily="34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5659301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76554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11762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If other things equal, between age variation due to aging may increase overall inequality</a:t>
            </a:r>
          </a:p>
          <a:p>
            <a:r>
              <a:rPr lang="en-US" altLang="ko-KR" sz="2400" dirty="0"/>
              <a:t>But within group variation among elderly decreases while  within group variation for prime age adults increases rapidly</a:t>
            </a:r>
          </a:p>
          <a:p>
            <a:r>
              <a:rPr lang="en-US" altLang="ko-KR" sz="2400" dirty="0"/>
              <a:t>Familial transfers have been important factor in reducing inequality in S. Korea.</a:t>
            </a:r>
          </a:p>
          <a:p>
            <a:r>
              <a:rPr lang="en-US" altLang="ko-KR" sz="2400" dirty="0"/>
              <a:t>Counterfactual analysis suggests that declining extended households can be more important than aging for overall inequality</a:t>
            </a:r>
          </a:p>
          <a:p>
            <a:r>
              <a:rPr lang="en-US" altLang="ko-KR" sz="2400" dirty="0"/>
              <a:t>Results also suggest that declining extended households in S. Korea are not mainly due to population aging, but other factors such as demand for privacy (even in a </a:t>
            </a:r>
            <a:r>
              <a:rPr lang="en-US" altLang="ko-KR" sz="2400" dirty="0" err="1"/>
              <a:t>non-Asian</a:t>
            </a:r>
            <a:r>
              <a:rPr lang="en-US" altLang="ko-KR" sz="2400" dirty="0"/>
              <a:t> context: de Macedo et al., 2022). 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026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Questions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6962"/>
          </a:xfrm>
        </p:spPr>
        <p:txBody>
          <a:bodyPr/>
          <a:lstStyle/>
          <a:p>
            <a:r>
              <a:rPr lang="en-US" altLang="ko-KR" dirty="0"/>
              <a:t>Does population aging increase inequality?</a:t>
            </a:r>
          </a:p>
          <a:p>
            <a:pPr lvl="1"/>
            <a:r>
              <a:rPr lang="en-US" altLang="ko-KR" dirty="0"/>
              <a:t>If so, is it due to between age variation or within variation?</a:t>
            </a:r>
          </a:p>
          <a:p>
            <a:r>
              <a:rPr lang="en-US" altLang="ko-KR" dirty="0"/>
              <a:t>What is the role of familial transfers reducing inequality?</a:t>
            </a:r>
          </a:p>
          <a:p>
            <a:pPr lvl="1"/>
            <a:r>
              <a:rPr lang="en-US" altLang="ko-KR" dirty="0"/>
              <a:t>How does old-age support system varies by income and living arrangement? </a:t>
            </a:r>
          </a:p>
          <a:p>
            <a:pPr lvl="1"/>
            <a:r>
              <a:rPr lang="en-US" altLang="ko-KR" dirty="0"/>
              <a:t>Does population aging affect the living arrangement? (another paper)</a:t>
            </a:r>
          </a:p>
          <a:p>
            <a:pPr marL="457200" lvl="1" indent="0">
              <a:buNone/>
            </a:pPr>
            <a:endParaRPr lang="en-US" altLang="ko-KR" dirty="0"/>
          </a:p>
          <a:p>
            <a:pPr>
              <a:lnSpc>
                <a:spcPct val="25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951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59A8-28B2-41C0-A6E6-090BB3453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F34B-2ED2-4D75-80B7-B2353E53F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189" y="1295400"/>
            <a:ext cx="8229600" cy="4983162"/>
          </a:xfrm>
        </p:spPr>
        <p:txBody>
          <a:bodyPr/>
          <a:lstStyle/>
          <a:p>
            <a:r>
              <a:rPr lang="en-US" dirty="0"/>
              <a:t>It is still uncertain whether familial transfers necessarily reduce inequality</a:t>
            </a:r>
          </a:p>
          <a:p>
            <a:pPr lvl="1"/>
            <a:r>
              <a:rPr lang="en-US" dirty="0"/>
              <a:t>Altruistic motive: intergenerational transfers to allocate resources equally among all members (Behrman et al., 1982; </a:t>
            </a:r>
            <a:r>
              <a:rPr lang="en-US" dirty="0" err="1"/>
              <a:t>Ravallion</a:t>
            </a:r>
            <a:r>
              <a:rPr lang="en-US" dirty="0"/>
              <a:t> and Dearden, 1988; McGarry and </a:t>
            </a:r>
            <a:r>
              <a:rPr lang="en-US" dirty="0" err="1"/>
              <a:t>Schoeni</a:t>
            </a:r>
            <a:r>
              <a:rPr lang="en-US" dirty="0"/>
              <a:t>, 1995; Berry, 2008; Aida and Sawada, 2016). </a:t>
            </a:r>
          </a:p>
          <a:p>
            <a:pPr lvl="1"/>
            <a:r>
              <a:rPr lang="en-US" dirty="0"/>
              <a:t>If altruism is weak or an exchange motive dominates, then income differences within the family may even increase (Lillard and Willis, 1997; </a:t>
            </a:r>
            <a:r>
              <a:rPr lang="en-US" dirty="0" err="1"/>
              <a:t>Altonji</a:t>
            </a:r>
            <a:r>
              <a:rPr lang="en-US" dirty="0"/>
              <a:t> et al., 2000; Son, 2018).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74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9ABDE-EF1A-416E-8BCD-D567878D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1B84-0399-4D55-862C-8DD518F4F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dirty="0"/>
              <a:t>In practice, the transfers can depend a lot on living arrangements, leading to so-called indirect reciprocity (</a:t>
            </a:r>
            <a:r>
              <a:rPr lang="en-US" dirty="0" err="1"/>
              <a:t>Arrondel</a:t>
            </a:r>
            <a:r>
              <a:rPr lang="en-US" dirty="0"/>
              <a:t> and Masson, 2006)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reduce inequalities. </a:t>
            </a:r>
          </a:p>
          <a:p>
            <a:r>
              <a:rPr lang="en-US" dirty="0"/>
              <a:t>Inequality among older people is also closely related to their household income and asset levels(</a:t>
            </a:r>
            <a:r>
              <a:rPr lang="en-US" dirty="0" err="1"/>
              <a:t>Kazianga</a:t>
            </a:r>
            <a:r>
              <a:rPr lang="en-US" dirty="0"/>
              <a:t>, 2006). </a:t>
            </a:r>
          </a:p>
          <a:p>
            <a:r>
              <a:rPr lang="en-US" dirty="0"/>
              <a:t>Asia vs. West (Lillard and Willis, 1997; Frankenberg et al., 2002).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094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Data (National Inclusion Accounts)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7 years of micro level NTA data (2010-2016)</a:t>
            </a:r>
          </a:p>
          <a:p>
            <a:pPr lvl="1"/>
            <a:r>
              <a:rPr lang="en-US" altLang="ko-KR" dirty="0"/>
              <a:t>South Korean HIES</a:t>
            </a:r>
          </a:p>
          <a:p>
            <a:pPr lvl="1"/>
            <a:r>
              <a:rPr lang="en-US" altLang="ko-KR" dirty="0"/>
              <a:t>South Korean NTA</a:t>
            </a:r>
          </a:p>
          <a:p>
            <a:pPr lvl="1"/>
            <a:r>
              <a:rPr lang="en-US" altLang="ko-KR" dirty="0"/>
              <a:t>Combine the two data using age information by household members in the HIES and the information in the NTA to construct NIA</a:t>
            </a:r>
          </a:p>
          <a:p>
            <a:pPr lvl="1"/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3279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Methodology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Construct 4 NIAs by living arrangement (E/N) and income level (L/H) to see their support system and disparity for each group </a:t>
            </a:r>
          </a:p>
          <a:p>
            <a:r>
              <a:rPr lang="en-US" altLang="ko-KR" dirty="0"/>
              <a:t>Estimate the counterfactual densities of elderly inequality (like DiNardo et al., 1996)</a:t>
            </a:r>
          </a:p>
          <a:p>
            <a:pPr lvl="1"/>
            <a:r>
              <a:rPr lang="en-US" altLang="ko-KR" dirty="0"/>
              <a:t>What would the inequality level be in 2016 if population age structure, living arrangements, and household income levels stays in 2000 or 2010?</a:t>
            </a:r>
          </a:p>
          <a:p>
            <a:pPr lvl="1"/>
            <a:r>
              <a:rPr lang="en-US" altLang="ko-KR" dirty="0"/>
              <a:t>Address the endogeneity of living arrangement to check the direction and magnitude of bias.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3742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3"/>
          <p:cNvSpPr>
            <a:spLocks noChangeArrowheads="1"/>
          </p:cNvSpPr>
          <p:nvPr/>
        </p:nvSpPr>
        <p:spPr bwMode="auto">
          <a:xfrm>
            <a:off x="1990491" y="1552987"/>
            <a:ext cx="5791200" cy="4419600"/>
          </a:xfrm>
          <a:prstGeom prst="triangle">
            <a:avLst>
              <a:gd name="adj" fmla="val 4744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3939714" y="1091322"/>
            <a:ext cx="19816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 dirty="0">
                <a:solidFill>
                  <a:prstClr val="black"/>
                </a:solidFill>
                <a:latin typeface="Arial" charset="0"/>
              </a:rPr>
              <a:t>Asset/Saving</a:t>
            </a:r>
            <a:endParaRPr lang="en-US" altLang="en-US" sz="24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7926045" y="5741754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prstClr val="black"/>
                </a:solidFill>
                <a:latin typeface="Arial" charset="0"/>
              </a:rPr>
              <a:t>Public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935750" y="5587783"/>
            <a:ext cx="1091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 dirty="0">
                <a:solidFill>
                  <a:prstClr val="black"/>
                </a:solidFill>
                <a:latin typeface="Arial" charset="0"/>
              </a:rPr>
              <a:t>Family</a:t>
            </a:r>
            <a:endParaRPr lang="en-US" altLang="en-US" sz="24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709225" y="2589680"/>
            <a:ext cx="2438400" cy="774580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Developing Asia, Africa, Singapore</a:t>
            </a:r>
          </a:p>
        </p:txBody>
      </p:sp>
      <p:sp>
        <p:nvSpPr>
          <p:cNvPr id="14" name="Oval 13"/>
          <p:cNvSpPr/>
          <p:nvPr/>
        </p:nvSpPr>
        <p:spPr>
          <a:xfrm>
            <a:off x="5561155" y="3259604"/>
            <a:ext cx="1250808" cy="592698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</a:t>
            </a:r>
          </a:p>
        </p:txBody>
      </p:sp>
      <p:sp>
        <p:nvSpPr>
          <p:cNvPr id="15" name="Oval 14"/>
          <p:cNvSpPr/>
          <p:nvPr/>
        </p:nvSpPr>
        <p:spPr>
          <a:xfrm>
            <a:off x="4734480" y="4313649"/>
            <a:ext cx="1531376" cy="592698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Korea,  PRC</a:t>
            </a:r>
          </a:p>
        </p:txBody>
      </p:sp>
      <p:sp>
        <p:nvSpPr>
          <p:cNvPr id="16" name="Oval 15"/>
          <p:cNvSpPr/>
          <p:nvPr/>
        </p:nvSpPr>
        <p:spPr>
          <a:xfrm>
            <a:off x="6190826" y="5284506"/>
            <a:ext cx="1773073" cy="592698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Europe, LAC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676835" y="220997"/>
            <a:ext cx="7696200" cy="609600"/>
          </a:xfrm>
        </p:spPr>
        <p:txBody>
          <a:bodyPr/>
          <a:lstStyle/>
          <a:p>
            <a:pPr eaLnBrk="1" hangingPunct="1"/>
            <a:r>
              <a:rPr lang="en-US" altLang="ko-KR" sz="3600" dirty="0"/>
              <a:t>Familial transfers are more important old age support system for Asia</a:t>
            </a:r>
            <a:endParaRPr lang="en-US" altLang="en-US" sz="3600" dirty="0"/>
          </a:p>
        </p:txBody>
      </p:sp>
      <p:sp>
        <p:nvSpPr>
          <p:cNvPr id="11" name="Oval 10"/>
          <p:cNvSpPr/>
          <p:nvPr/>
        </p:nvSpPr>
        <p:spPr>
          <a:xfrm>
            <a:off x="6186559" y="4265767"/>
            <a:ext cx="1250808" cy="592698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Japan</a:t>
            </a:r>
          </a:p>
        </p:txBody>
      </p:sp>
      <p:sp>
        <p:nvSpPr>
          <p:cNvPr id="13" name="Oval 12"/>
          <p:cNvSpPr/>
          <p:nvPr/>
        </p:nvSpPr>
        <p:spPr>
          <a:xfrm>
            <a:off x="3939714" y="3455201"/>
            <a:ext cx="1531376" cy="592698"/>
          </a:xfrm>
          <a:prstGeom prst="ellipse">
            <a:avLst/>
          </a:prstGeom>
          <a:gradFill>
            <a:gsLst>
              <a:gs pos="100000">
                <a:schemeClr val="accent3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Thailand</a:t>
            </a:r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858431F4-33AC-46A2-AA2A-A96F8D838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35" y="5973701"/>
            <a:ext cx="4495800" cy="921101"/>
          </a:xfrm>
        </p:spPr>
        <p:txBody>
          <a:bodyPr/>
          <a:lstStyle/>
          <a:p>
            <a:r>
              <a:rPr lang="en-US" sz="1400" dirty="0">
                <a:solidFill>
                  <a:schemeClr val="tx2"/>
                </a:solidFill>
              </a:rPr>
              <a:t>Source: ntaccounts.org database. </a:t>
            </a:r>
          </a:p>
        </p:txBody>
      </p:sp>
    </p:spTree>
    <p:extLst>
      <p:ext uri="{BB962C8B-B14F-4D97-AF65-F5344CB8AC3E}">
        <p14:creationId xmlns:p14="http://schemas.microsoft.com/office/powerpoint/2010/main" val="326137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133" y="122238"/>
            <a:ext cx="8229600" cy="1554162"/>
          </a:xfrm>
        </p:spPr>
        <p:txBody>
          <a:bodyPr/>
          <a:lstStyle/>
          <a:p>
            <a:r>
              <a:rPr lang="en-US" sz="3200" dirty="0"/>
              <a:t>Familial support is deteriorating for S. Korea</a:t>
            </a:r>
            <a:br>
              <a:rPr lang="en-US" sz="3200" dirty="0"/>
            </a:br>
            <a:r>
              <a:rPr lang="en-US" sz="3200" dirty="0"/>
              <a:t>from 2010 to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B19304-C9B7-4933-8C9E-015F44A24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47800"/>
            <a:ext cx="6451333" cy="515865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58222A7-3425-4B1D-9DB8-9E28E309C37A}"/>
              </a:ext>
            </a:extLst>
          </p:cNvPr>
          <p:cNvCxnSpPr>
            <a:cxnSpLocks/>
          </p:cNvCxnSpPr>
          <p:nvPr/>
        </p:nvCxnSpPr>
        <p:spPr>
          <a:xfrm>
            <a:off x="5410200" y="5029200"/>
            <a:ext cx="838200" cy="2475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90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NTA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NTATheme1</Template>
  <TotalTime>10212</TotalTime>
  <Words>1498</Words>
  <Application>Microsoft Office PowerPoint</Application>
  <PresentationFormat>On-screen Show (4:3)</PresentationFormat>
  <Paragraphs>301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Wingdings</vt:lpstr>
      <vt:lpstr>NTATheme1</vt:lpstr>
      <vt:lpstr>Population Aging, Old-Age Support System, and Inequality: Role of Familial Transfers </vt:lpstr>
      <vt:lpstr>Motivation</vt:lpstr>
      <vt:lpstr>Questions</vt:lpstr>
      <vt:lpstr>Theory</vt:lpstr>
      <vt:lpstr>Theory</vt:lpstr>
      <vt:lpstr>Data (National Inclusion Accounts)</vt:lpstr>
      <vt:lpstr>Methodology</vt:lpstr>
      <vt:lpstr>Familial transfers are more important old age support system for Asia</vt:lpstr>
      <vt:lpstr>Familial support is deteriorating for S. Korea from 2010 to 2022</vt:lpstr>
      <vt:lpstr>Proportion of the extended households </vt:lpstr>
      <vt:lpstr>Age vs. Time effect (S. Korea) (2010-13 vs. 2014-17 vs. 2018-21)</vt:lpstr>
      <vt:lpstr>Result 1. Support System in S. Korea</vt:lpstr>
      <vt:lpstr>Support System by Age: Low Income HH</vt:lpstr>
      <vt:lpstr>Support System by Age: High Income HH</vt:lpstr>
      <vt:lpstr>Result 2: Inequality</vt:lpstr>
      <vt:lpstr>By living arrangement, age, and time</vt:lpstr>
      <vt:lpstr>Counter factual analysis</vt:lpstr>
      <vt:lpstr>Result 3: Counterfactual analysis </vt:lpstr>
      <vt:lpstr>Endogeneity of living arrangement</vt:lpstr>
      <vt:lpstr>Effect on multi-generational family (ambiguous)</vt:lpstr>
      <vt:lpstr>Results for proportion living in extended households</vt:lpstr>
      <vt:lpstr>Results for dependency ratio in extended households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launch</dc:title>
  <dc:creator>Andy</dc:creator>
  <cp:lastModifiedBy>leesang</cp:lastModifiedBy>
  <cp:revision>312</cp:revision>
  <cp:lastPrinted>2020-02-28T21:56:34Z</cp:lastPrinted>
  <dcterms:created xsi:type="dcterms:W3CDTF">2011-09-11T03:04:29Z</dcterms:created>
  <dcterms:modified xsi:type="dcterms:W3CDTF">2025-03-10T22:53:11Z</dcterms:modified>
</cp:coreProperties>
</file>