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3" r:id="rId2"/>
    <p:sldId id="286" r:id="rId3"/>
    <p:sldId id="284" r:id="rId4"/>
    <p:sldId id="285" r:id="rId5"/>
    <p:sldId id="28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403" autoAdjust="0"/>
  </p:normalViewPr>
  <p:slideViewPr>
    <p:cSldViewPr>
      <p:cViewPr varScale="1">
        <p:scale>
          <a:sx n="56" d="100"/>
          <a:sy n="56" d="100"/>
        </p:scale>
        <p:origin x="9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A78FE-4AA2-48B2-8484-2869A380601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53DF7-CEE4-49B5-84BA-D5E807C13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29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3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9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1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5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6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0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01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1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4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C859A-1FEA-4193-A088-386C9326CD96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639AC-9A21-41D4-A063-D3AC1A7A5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0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0C152-E621-41EE-8EA2-86071C102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01775"/>
            <a:ext cx="7772400" cy="1470025"/>
          </a:xfrm>
        </p:spPr>
        <p:txBody>
          <a:bodyPr/>
          <a:lstStyle/>
          <a:p>
            <a:r>
              <a:rPr lang="en-US" dirty="0"/>
              <a:t>Workshop 1</a:t>
            </a:r>
            <a:br>
              <a:rPr lang="en-US" dirty="0"/>
            </a:br>
            <a:r>
              <a:rPr lang="en-US" dirty="0"/>
              <a:t> NTA for cost-benefit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8C86A-9A74-4A2C-89EF-E1FC3F0608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Moderated by</a:t>
            </a:r>
          </a:p>
          <a:p>
            <a:endParaRPr lang="en-US" dirty="0"/>
          </a:p>
          <a:p>
            <a:r>
              <a:rPr lang="en-US" dirty="0"/>
              <a:t>Sang-Hyop Lee</a:t>
            </a:r>
          </a:p>
          <a:p>
            <a:r>
              <a:rPr lang="en-US" dirty="0"/>
              <a:t>Alex </a:t>
            </a:r>
            <a:r>
              <a:rPr lang="en-US" dirty="0" err="1"/>
              <a:t>Weinreb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86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F5B8E-8365-461C-8D6C-7233CDC6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5B7C1-AE66-472A-A227-1F207CF6A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 more NTA evidence-based policies </a:t>
            </a:r>
          </a:p>
          <a:p>
            <a:pPr lvl="1"/>
            <a:r>
              <a:rPr lang="en-US" dirty="0"/>
              <a:t>Assessed and used by policymakers and stake holders</a:t>
            </a:r>
          </a:p>
          <a:p>
            <a:pPr lvl="1"/>
            <a:r>
              <a:rPr lang="en-US" dirty="0"/>
              <a:t>Policymakers want to see both cost and benefit</a:t>
            </a:r>
          </a:p>
          <a:p>
            <a:pPr lvl="1"/>
            <a:r>
              <a:rPr lang="en-US" dirty="0"/>
              <a:t>Simulation vs. impact evaluation; can take proactive measures (plan ahead) and can be used as an evaluation measure</a:t>
            </a:r>
          </a:p>
          <a:p>
            <a:pPr lvl="1"/>
            <a:r>
              <a:rPr lang="en-US" dirty="0"/>
              <a:t>Translating the results to policy formulation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66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909E-8B99-4BD3-A7B8-3B01D950F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9FE1C-4FFE-489E-AC3A-5696AE694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dirty="0"/>
              <a:t>Facilitate a group discussion of an NTA data-driven approach to evaluating financial benefits and costs of a (government) policy intervention, paying particular attention to </a:t>
            </a:r>
          </a:p>
          <a:p>
            <a:pPr lvl="1"/>
            <a:r>
              <a:rPr lang="en-US" dirty="0"/>
              <a:t>Differences in primary and secondary effects at different ages</a:t>
            </a:r>
          </a:p>
          <a:p>
            <a:pPr lvl="1"/>
            <a:r>
              <a:rPr lang="en-US" dirty="0"/>
              <a:t>Difficulties associated with estimation including the availability of suitable data</a:t>
            </a:r>
          </a:p>
          <a:p>
            <a:pPr lvl="1"/>
            <a:r>
              <a:rPr lang="en-US" dirty="0"/>
              <a:t>Issues with institutionalizing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356279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9BE2-67D4-4A23-8B07-A45429494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Free-flowing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7B7BB-8D48-4099-8BC7-91EA0A96F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Previous and ongoing research using NTA data or an NTA-type approach to evaluate policy in terms of cost and benefit</a:t>
            </a:r>
          </a:p>
          <a:p>
            <a:pPr lvl="1"/>
            <a:r>
              <a:rPr lang="en-US" dirty="0"/>
              <a:t>Alex’s example (10 min)—a cost-benefit analyses of supporting GLP-1 drugs— merges the NTA with Global Burden of Disease (GBD) data (financial and person-years lived). </a:t>
            </a:r>
          </a:p>
          <a:p>
            <a:pPr lvl="1"/>
            <a:r>
              <a:rPr lang="en-US" dirty="0"/>
              <a:t>Benefit of public education using NTA (5-7 min each)</a:t>
            </a:r>
          </a:p>
          <a:p>
            <a:pPr lvl="2"/>
            <a:r>
              <a:rPr lang="en-US" dirty="0"/>
              <a:t>Michael Abrigo and Sang-</a:t>
            </a:r>
            <a:r>
              <a:rPr lang="en-US" dirty="0" err="1"/>
              <a:t>Hyop’s</a:t>
            </a:r>
            <a:r>
              <a:rPr lang="en-US" dirty="0"/>
              <a:t>  EMFT paper (2018)</a:t>
            </a:r>
          </a:p>
          <a:p>
            <a:pPr lvl="2"/>
            <a:r>
              <a:rPr lang="en-US"/>
              <a:t>Boontawee</a:t>
            </a:r>
            <a:r>
              <a:rPr lang="en-US" dirty="0"/>
              <a:t> et al. (Mr. </a:t>
            </a:r>
            <a:r>
              <a:rPr lang="en-US" dirty="0" err="1"/>
              <a:t>Watcharapol</a:t>
            </a:r>
            <a:r>
              <a:rPr lang="en-US" dirty="0"/>
              <a:t> </a:t>
            </a:r>
            <a:r>
              <a:rPr lang="en-US" dirty="0" err="1"/>
              <a:t>Wongniyomkasat</a:t>
            </a:r>
            <a:r>
              <a:rPr lang="en-US" dirty="0"/>
              <a:t>)’s paper yesterday</a:t>
            </a:r>
          </a:p>
          <a:p>
            <a:pPr lvl="2"/>
            <a:r>
              <a:rPr lang="en-US" dirty="0"/>
              <a:t>Narayana’s paper next session.</a:t>
            </a:r>
          </a:p>
        </p:txBody>
      </p:sp>
    </p:spTree>
    <p:extLst>
      <p:ext uri="{BB962C8B-B14F-4D97-AF65-F5344CB8AC3E}">
        <p14:creationId xmlns:p14="http://schemas.microsoft.com/office/powerpoint/2010/main" val="3756360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99175-D1DA-43BE-AB9E-0D94069A4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Brainstorming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9930F-4490-4C9A-B756-4F95566E1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Discuss other areas of public policy where a similar model can be applied</a:t>
            </a:r>
          </a:p>
          <a:p>
            <a:r>
              <a:rPr lang="en-US" dirty="0"/>
              <a:t>Future research directions for the NTA network in this area</a:t>
            </a:r>
          </a:p>
          <a:p>
            <a:r>
              <a:rPr lang="en-US" dirty="0"/>
              <a:t>Establish a common analytical framework that would expand NTA’s reach and facilitate greater international comparability of research and result</a:t>
            </a:r>
          </a:p>
          <a:p>
            <a:r>
              <a:rPr lang="en-US" dirty="0"/>
              <a:t>Other work/directions of interest in this area</a:t>
            </a:r>
          </a:p>
          <a:p>
            <a:r>
              <a:rPr lang="en-US" dirty="0"/>
              <a:t>Strategies to implement</a:t>
            </a:r>
          </a:p>
        </p:txBody>
      </p:sp>
    </p:spTree>
    <p:extLst>
      <p:ext uri="{BB962C8B-B14F-4D97-AF65-F5344CB8AC3E}">
        <p14:creationId xmlns:p14="http://schemas.microsoft.com/office/powerpoint/2010/main" val="1937480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2183</TotalTime>
  <Words>264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Workshop 1  NTA for cost-benefit analysis</vt:lpstr>
      <vt:lpstr>Background</vt:lpstr>
      <vt:lpstr>Overall objectives</vt:lpstr>
      <vt:lpstr>Free-flowing discussion</vt:lpstr>
      <vt:lpstr>Brainstorming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Capital Spending, Inequality, and Growth in Middle-Income Asia</dc:title>
  <dc:creator>mmabrigo</dc:creator>
  <cp:lastModifiedBy>leesang</cp:lastModifiedBy>
  <cp:revision>68</cp:revision>
  <dcterms:created xsi:type="dcterms:W3CDTF">2016-11-08T23:14:57Z</dcterms:created>
  <dcterms:modified xsi:type="dcterms:W3CDTF">2025-03-11T01:31:08Z</dcterms:modified>
</cp:coreProperties>
</file>