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  <p:sldMasterId id="2147483673" r:id="rId3"/>
    <p:sldMasterId id="2147483682" r:id="rId4"/>
  </p:sldMasterIdLst>
  <p:notesMasterIdLst>
    <p:notesMasterId r:id="rId42"/>
  </p:notesMasterIdLst>
  <p:sldIdLst>
    <p:sldId id="481" r:id="rId5"/>
    <p:sldId id="690" r:id="rId6"/>
    <p:sldId id="639" r:id="rId7"/>
    <p:sldId id="265" r:id="rId8"/>
    <p:sldId id="266" r:id="rId9"/>
    <p:sldId id="636" r:id="rId10"/>
    <p:sldId id="305" r:id="rId11"/>
    <p:sldId id="637" r:id="rId12"/>
    <p:sldId id="682" r:id="rId13"/>
    <p:sldId id="683" r:id="rId14"/>
    <p:sldId id="684" r:id="rId15"/>
    <p:sldId id="287" r:id="rId16"/>
    <p:sldId id="680" r:id="rId17"/>
    <p:sldId id="285" r:id="rId18"/>
    <p:sldId id="288" r:id="rId19"/>
    <p:sldId id="290" r:id="rId20"/>
    <p:sldId id="289" r:id="rId21"/>
    <p:sldId id="291" r:id="rId22"/>
    <p:sldId id="494" r:id="rId23"/>
    <p:sldId id="325" r:id="rId24"/>
    <p:sldId id="374" r:id="rId25"/>
    <p:sldId id="642" r:id="rId26"/>
    <p:sldId id="640" r:id="rId27"/>
    <p:sldId id="641" r:id="rId28"/>
    <p:sldId id="292" r:id="rId29"/>
    <p:sldId id="317" r:id="rId30"/>
    <p:sldId id="318" r:id="rId31"/>
    <p:sldId id="319" r:id="rId32"/>
    <p:sldId id="320" r:id="rId33"/>
    <p:sldId id="322" r:id="rId34"/>
    <p:sldId id="324" r:id="rId35"/>
    <p:sldId id="311" r:id="rId36"/>
    <p:sldId id="687" r:id="rId37"/>
    <p:sldId id="688" r:id="rId38"/>
    <p:sldId id="689" r:id="rId39"/>
    <p:sldId id="691" r:id="rId40"/>
    <p:sldId id="295" r:id="rId4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gQkPm4vz6G09vdRVYvGiLSYmvI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93460" autoAdjust="0"/>
  </p:normalViewPr>
  <p:slideViewPr>
    <p:cSldViewPr snapToGrid="0">
      <p:cViewPr varScale="1">
        <p:scale>
          <a:sx n="65" d="100"/>
          <a:sy n="65" d="100"/>
        </p:scale>
        <p:origin x="1258" y="2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customschemas.google.com/relationships/presentationmetadata" Target="metadata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tchen Donehower" userId="f49245ab12673731" providerId="LiveId" clId="{A47ED423-285A-46B6-9272-C0DACC9925AE}"/>
    <pc:docChg chg="undo custSel addSld delSld modSld">
      <pc:chgData name="Gretchen Donehower" userId="f49245ab12673731" providerId="LiveId" clId="{A47ED423-285A-46B6-9272-C0DACC9925AE}" dt="2025-03-11T00:24:10.611" v="1209" actId="20577"/>
      <pc:docMkLst>
        <pc:docMk/>
      </pc:docMkLst>
      <pc:sldChg chg="modSp mod">
        <pc:chgData name="Gretchen Donehower" userId="f49245ab12673731" providerId="LiveId" clId="{A47ED423-285A-46B6-9272-C0DACC9925AE}" dt="2025-03-10T23:51:19.779" v="1179" actId="20577"/>
        <pc:sldMkLst>
          <pc:docMk/>
          <pc:sldMk cId="769137100" sldId="295"/>
        </pc:sldMkLst>
        <pc:spChg chg="mod">
          <ac:chgData name="Gretchen Donehower" userId="f49245ab12673731" providerId="LiveId" clId="{A47ED423-285A-46B6-9272-C0DACC9925AE}" dt="2025-03-10T23:51:19.779" v="1179" actId="20577"/>
          <ac:spMkLst>
            <pc:docMk/>
            <pc:sldMk cId="769137100" sldId="295"/>
            <ac:spMk id="3" creationId="{00000000-0000-0000-0000-000000000000}"/>
          </ac:spMkLst>
        </pc:spChg>
      </pc:sldChg>
      <pc:sldChg chg="modSp mod">
        <pc:chgData name="Gretchen Donehower" userId="f49245ab12673731" providerId="LiveId" clId="{A47ED423-285A-46B6-9272-C0DACC9925AE}" dt="2025-03-10T23:39:32.292" v="59" actId="20577"/>
        <pc:sldMkLst>
          <pc:docMk/>
          <pc:sldMk cId="0" sldId="305"/>
        </pc:sldMkLst>
        <pc:spChg chg="mod">
          <ac:chgData name="Gretchen Donehower" userId="f49245ab12673731" providerId="LiveId" clId="{A47ED423-285A-46B6-9272-C0DACC9925AE}" dt="2025-03-10T23:39:32.292" v="59" actId="20577"/>
          <ac:spMkLst>
            <pc:docMk/>
            <pc:sldMk cId="0" sldId="305"/>
            <ac:spMk id="88067" creationId="{95516371-AAC9-9E1F-6150-1DBAD62F462A}"/>
          </ac:spMkLst>
        </pc:spChg>
      </pc:sldChg>
      <pc:sldChg chg="modSp mod">
        <pc:chgData name="Gretchen Donehower" userId="f49245ab12673731" providerId="LiveId" clId="{A47ED423-285A-46B6-9272-C0DACC9925AE}" dt="2025-03-10T23:41:59.648" v="112" actId="20577"/>
        <pc:sldMkLst>
          <pc:docMk/>
          <pc:sldMk cId="30108555" sldId="322"/>
        </pc:sldMkLst>
        <pc:spChg chg="mod">
          <ac:chgData name="Gretchen Donehower" userId="f49245ab12673731" providerId="LiveId" clId="{A47ED423-285A-46B6-9272-C0DACC9925AE}" dt="2025-03-10T23:41:59.648" v="112" actId="20577"/>
          <ac:spMkLst>
            <pc:docMk/>
            <pc:sldMk cId="30108555" sldId="322"/>
            <ac:spMk id="3" creationId="{00000000-0000-0000-0000-000000000000}"/>
          </ac:spMkLst>
        </pc:spChg>
      </pc:sldChg>
      <pc:sldChg chg="modSp mod">
        <pc:chgData name="Gretchen Donehower" userId="f49245ab12673731" providerId="LiveId" clId="{A47ED423-285A-46B6-9272-C0DACC9925AE}" dt="2025-03-11T00:24:10.611" v="1209" actId="20577"/>
        <pc:sldMkLst>
          <pc:docMk/>
          <pc:sldMk cId="0" sldId="325"/>
        </pc:sldMkLst>
        <pc:spChg chg="mod">
          <ac:chgData name="Gretchen Donehower" userId="f49245ab12673731" providerId="LiveId" clId="{A47ED423-285A-46B6-9272-C0DACC9925AE}" dt="2025-03-11T00:24:10.611" v="1209" actId="20577"/>
          <ac:spMkLst>
            <pc:docMk/>
            <pc:sldMk cId="0" sldId="325"/>
            <ac:spMk id="162818" creationId="{A7D7953D-C568-B819-48A5-302AE5C8B188}"/>
          </ac:spMkLst>
        </pc:spChg>
      </pc:sldChg>
      <pc:sldChg chg="del">
        <pc:chgData name="Gretchen Donehower" userId="f49245ab12673731" providerId="LiveId" clId="{A47ED423-285A-46B6-9272-C0DACC9925AE}" dt="2025-03-10T23:39:50.785" v="60" actId="47"/>
        <pc:sldMkLst>
          <pc:docMk/>
          <pc:sldMk cId="275694012" sldId="638"/>
        </pc:sldMkLst>
      </pc:sldChg>
      <pc:sldChg chg="modSp mod">
        <pc:chgData name="Gretchen Donehower" userId="f49245ab12673731" providerId="LiveId" clId="{A47ED423-285A-46B6-9272-C0DACC9925AE}" dt="2025-03-10T23:49:17.035" v="1053" actId="20577"/>
        <pc:sldMkLst>
          <pc:docMk/>
          <pc:sldMk cId="422322369" sldId="639"/>
        </pc:sldMkLst>
        <pc:spChg chg="mod">
          <ac:chgData name="Gretchen Donehower" userId="f49245ab12673731" providerId="LiveId" clId="{A47ED423-285A-46B6-9272-C0DACC9925AE}" dt="2025-03-10T23:49:17.035" v="1053" actId="20577"/>
          <ac:spMkLst>
            <pc:docMk/>
            <pc:sldMk cId="422322369" sldId="639"/>
            <ac:spMk id="15363" creationId="{993DF855-DAA5-DD79-38B5-EE2FB7D530B3}"/>
          </ac:spMkLst>
        </pc:spChg>
      </pc:sldChg>
      <pc:sldChg chg="modSp del mod">
        <pc:chgData name="Gretchen Donehower" userId="f49245ab12673731" providerId="LiveId" clId="{A47ED423-285A-46B6-9272-C0DACC9925AE}" dt="2025-03-10T23:41:17.545" v="83" actId="47"/>
        <pc:sldMkLst>
          <pc:docMk/>
          <pc:sldMk cId="4121215213" sldId="681"/>
        </pc:sldMkLst>
        <pc:spChg chg="mod">
          <ac:chgData name="Gretchen Donehower" userId="f49245ab12673731" providerId="LiveId" clId="{A47ED423-285A-46B6-9272-C0DACC9925AE}" dt="2025-03-10T23:41:10.556" v="82" actId="20577"/>
          <ac:spMkLst>
            <pc:docMk/>
            <pc:sldMk cId="4121215213" sldId="681"/>
            <ac:spMk id="3" creationId="{EEE87539-7AF8-31F7-DF26-121F37D9E9CF}"/>
          </ac:spMkLst>
        </pc:spChg>
      </pc:sldChg>
      <pc:sldChg chg="modSp mod">
        <pc:chgData name="Gretchen Donehower" userId="f49245ab12673731" providerId="LiveId" clId="{A47ED423-285A-46B6-9272-C0DACC9925AE}" dt="2025-03-10T23:27:01.285" v="44" actId="20577"/>
        <pc:sldMkLst>
          <pc:docMk/>
          <pc:sldMk cId="1493303287" sldId="690"/>
        </pc:sldMkLst>
        <pc:spChg chg="mod">
          <ac:chgData name="Gretchen Donehower" userId="f49245ab12673731" providerId="LiveId" clId="{A47ED423-285A-46B6-9272-C0DACC9925AE}" dt="2025-03-10T23:27:01.285" v="44" actId="20577"/>
          <ac:spMkLst>
            <pc:docMk/>
            <pc:sldMk cId="1493303287" sldId="690"/>
            <ac:spMk id="13315" creationId="{96EB716C-C63C-2BFE-4B80-1AFFFED978F4}"/>
          </ac:spMkLst>
        </pc:spChg>
      </pc:sldChg>
      <pc:sldChg chg="addSp delSp modSp add mod chgLayout">
        <pc:chgData name="Gretchen Donehower" userId="f49245ab12673731" providerId="LiveId" clId="{A47ED423-285A-46B6-9272-C0DACC9925AE}" dt="2025-03-10T23:48:46.579" v="1023" actId="27636"/>
        <pc:sldMkLst>
          <pc:docMk/>
          <pc:sldMk cId="1591581978" sldId="691"/>
        </pc:sldMkLst>
        <pc:spChg chg="mod ord">
          <ac:chgData name="Gretchen Donehower" userId="f49245ab12673731" providerId="LiveId" clId="{A47ED423-285A-46B6-9272-C0DACC9925AE}" dt="2025-03-10T23:44:46.793" v="271" actId="6264"/>
          <ac:spMkLst>
            <pc:docMk/>
            <pc:sldMk cId="1591581978" sldId="691"/>
            <ac:spMk id="2" creationId="{81CFF64A-951F-8306-773E-5B17B322EEC5}"/>
          </ac:spMkLst>
        </pc:spChg>
        <pc:spChg chg="del">
          <ac:chgData name="Gretchen Donehower" userId="f49245ab12673731" providerId="LiveId" clId="{A47ED423-285A-46B6-9272-C0DACC9925AE}" dt="2025-03-10T23:43:49.679" v="174" actId="478"/>
          <ac:spMkLst>
            <pc:docMk/>
            <pc:sldMk cId="1591581978" sldId="691"/>
            <ac:spMk id="3" creationId="{34C10E6F-F659-DFBC-8D6A-D0A6288902E8}"/>
          </ac:spMkLst>
        </pc:spChg>
        <pc:spChg chg="del">
          <ac:chgData name="Gretchen Donehower" userId="f49245ab12673731" providerId="LiveId" clId="{A47ED423-285A-46B6-9272-C0DACC9925AE}" dt="2025-03-10T23:44:06.026" v="178" actId="478"/>
          <ac:spMkLst>
            <pc:docMk/>
            <pc:sldMk cId="1591581978" sldId="691"/>
            <ac:spMk id="5" creationId="{FEF4E8BB-9538-8771-C856-C9421C1F87CD}"/>
          </ac:spMkLst>
        </pc:spChg>
        <pc:spChg chg="del">
          <ac:chgData name="Gretchen Donehower" userId="f49245ab12673731" providerId="LiveId" clId="{A47ED423-285A-46B6-9272-C0DACC9925AE}" dt="2025-03-10T23:44:01.891" v="177" actId="478"/>
          <ac:spMkLst>
            <pc:docMk/>
            <pc:sldMk cId="1591581978" sldId="691"/>
            <ac:spMk id="6" creationId="{76FC617B-1C32-B342-E7ED-82075E600994}"/>
          </ac:spMkLst>
        </pc:spChg>
        <pc:spChg chg="mod">
          <ac:chgData name="Gretchen Donehower" userId="f49245ab12673731" providerId="LiveId" clId="{A47ED423-285A-46B6-9272-C0DACC9925AE}" dt="2025-03-10T23:45:04.362" v="315" actId="1038"/>
          <ac:spMkLst>
            <pc:docMk/>
            <pc:sldMk cId="1591581978" sldId="691"/>
            <ac:spMk id="8" creationId="{D8C05993-20EC-6AE1-FE5E-B399BE69C2CF}"/>
          </ac:spMkLst>
        </pc:spChg>
        <pc:spChg chg="del">
          <ac:chgData name="Gretchen Donehower" userId="f49245ab12673731" providerId="LiveId" clId="{A47ED423-285A-46B6-9272-C0DACC9925AE}" dt="2025-03-10T23:44:19.999" v="220" actId="478"/>
          <ac:spMkLst>
            <pc:docMk/>
            <pc:sldMk cId="1591581978" sldId="691"/>
            <ac:spMk id="9" creationId="{D5DD9726-A81C-0E70-2B49-57BE979A8BE8}"/>
          </ac:spMkLst>
        </pc:spChg>
        <pc:spChg chg="del">
          <ac:chgData name="Gretchen Donehower" userId="f49245ab12673731" providerId="LiveId" clId="{A47ED423-285A-46B6-9272-C0DACC9925AE}" dt="2025-03-10T23:43:54.311" v="175" actId="478"/>
          <ac:spMkLst>
            <pc:docMk/>
            <pc:sldMk cId="1591581978" sldId="691"/>
            <ac:spMk id="10" creationId="{D0A28AEB-8019-D161-22B9-32CA1F6FB2F6}"/>
          </ac:spMkLst>
        </pc:spChg>
        <pc:spChg chg="add del mod">
          <ac:chgData name="Gretchen Donehower" userId="f49245ab12673731" providerId="LiveId" clId="{A47ED423-285A-46B6-9272-C0DACC9925AE}" dt="2025-03-10T23:44:46.793" v="271" actId="6264"/>
          <ac:spMkLst>
            <pc:docMk/>
            <pc:sldMk cId="1591581978" sldId="691"/>
            <ac:spMk id="12" creationId="{395C4787-80AA-A0FF-5AC5-41B7A06EA52B}"/>
          </ac:spMkLst>
        </pc:spChg>
        <pc:spChg chg="add del mod">
          <ac:chgData name="Gretchen Donehower" userId="f49245ab12673731" providerId="LiveId" clId="{A47ED423-285A-46B6-9272-C0DACC9925AE}" dt="2025-03-10T23:44:46.793" v="271" actId="6264"/>
          <ac:spMkLst>
            <pc:docMk/>
            <pc:sldMk cId="1591581978" sldId="691"/>
            <ac:spMk id="13" creationId="{065B6DE1-5A81-5452-84F6-F36F1CA5A955}"/>
          </ac:spMkLst>
        </pc:spChg>
        <pc:spChg chg="add mod ord">
          <ac:chgData name="Gretchen Donehower" userId="f49245ab12673731" providerId="LiveId" clId="{A47ED423-285A-46B6-9272-C0DACC9925AE}" dt="2025-03-10T23:48:46.579" v="1023" actId="27636"/>
          <ac:spMkLst>
            <pc:docMk/>
            <pc:sldMk cId="1591581978" sldId="691"/>
            <ac:spMk id="14" creationId="{30DC0221-A85B-B066-B510-3E2E3B429CE1}"/>
          </ac:spMkLst>
        </pc:spChg>
        <pc:picChg chg="del">
          <ac:chgData name="Gretchen Donehower" userId="f49245ab12673731" providerId="LiveId" clId="{A47ED423-285A-46B6-9272-C0DACC9925AE}" dt="2025-03-10T23:43:37.410" v="172" actId="478"/>
          <ac:picMkLst>
            <pc:docMk/>
            <pc:sldMk cId="1591581978" sldId="691"/>
            <ac:picMk id="4" creationId="{544BAEA1-146F-F442-308A-FF065ED9A485}"/>
          </ac:picMkLst>
        </pc:picChg>
        <pc:picChg chg="mod">
          <ac:chgData name="Gretchen Donehower" userId="f49245ab12673731" providerId="LiveId" clId="{A47ED423-285A-46B6-9272-C0DACC9925AE}" dt="2025-03-10T23:45:04.362" v="315" actId="1038"/>
          <ac:picMkLst>
            <pc:docMk/>
            <pc:sldMk cId="1591581978" sldId="691"/>
            <ac:picMk id="7" creationId="{16D401C4-2614-FA66-8B09-1130BAD28656}"/>
          </ac:picMkLst>
        </pc:picChg>
      </pc:sldChg>
    </pc:docChg>
  </pc:docChgLst>
  <pc:docChgLst>
    <pc:chgData name="Gretchen Donehower" userId="f49245ab12673731" providerId="LiveId" clId="{9A825EB7-F9AA-48DD-9503-AE6397BEB70C}"/>
    <pc:docChg chg="custSel addSld delSld modSld">
      <pc:chgData name="Gretchen Donehower" userId="f49245ab12673731" providerId="LiveId" clId="{9A825EB7-F9AA-48DD-9503-AE6397BEB70C}" dt="2025-03-03T06:22:29.802" v="510" actId="20577"/>
      <pc:docMkLst>
        <pc:docMk/>
      </pc:docMkLst>
      <pc:sldChg chg="delSp modSp mod">
        <pc:chgData name="Gretchen Donehower" userId="f49245ab12673731" providerId="LiveId" clId="{9A825EB7-F9AA-48DD-9503-AE6397BEB70C}" dt="2025-03-03T06:13:49.263" v="108" actId="20577"/>
        <pc:sldMkLst>
          <pc:docMk/>
          <pc:sldMk cId="0" sldId="265"/>
        </pc:sldMkLst>
        <pc:spChg chg="mod">
          <ac:chgData name="Gretchen Donehower" userId="f49245ab12673731" providerId="LiveId" clId="{9A825EB7-F9AA-48DD-9503-AE6397BEB70C}" dt="2025-03-03T06:13:49.263" v="108" actId="20577"/>
          <ac:spMkLst>
            <pc:docMk/>
            <pc:sldMk cId="0" sldId="265"/>
            <ac:spMk id="13315" creationId="{62E2A7CC-E0A4-935B-223F-5EBA93C8480A}"/>
          </ac:spMkLst>
        </pc:spChg>
      </pc:sldChg>
      <pc:sldChg chg="delSp modSp mod">
        <pc:chgData name="Gretchen Donehower" userId="f49245ab12673731" providerId="LiveId" clId="{9A825EB7-F9AA-48DD-9503-AE6397BEB70C}" dt="2025-03-03T06:14:50.058" v="114" actId="20577"/>
        <pc:sldMkLst>
          <pc:docMk/>
          <pc:sldMk cId="0" sldId="266"/>
        </pc:sldMkLst>
        <pc:spChg chg="mod">
          <ac:chgData name="Gretchen Donehower" userId="f49245ab12673731" providerId="LiveId" clId="{9A825EB7-F9AA-48DD-9503-AE6397BEB70C}" dt="2025-03-03T06:14:50.058" v="114" actId="20577"/>
          <ac:spMkLst>
            <pc:docMk/>
            <pc:sldMk cId="0" sldId="266"/>
            <ac:spMk id="15363" creationId="{993DF855-DAA5-DD79-38B5-EE2FB7D530B3}"/>
          </ac:spMkLst>
        </pc:spChg>
      </pc:sldChg>
      <pc:sldChg chg="del">
        <pc:chgData name="Gretchen Donehower" userId="f49245ab12673731" providerId="LiveId" clId="{9A825EB7-F9AA-48DD-9503-AE6397BEB70C}" dt="2025-03-03T06:16:20.865" v="147" actId="47"/>
        <pc:sldMkLst>
          <pc:docMk/>
          <pc:sldMk cId="0" sldId="306"/>
        </pc:sldMkLst>
      </pc:sldChg>
      <pc:sldChg chg="del">
        <pc:chgData name="Gretchen Donehower" userId="f49245ab12673731" providerId="LiveId" clId="{9A825EB7-F9AA-48DD-9503-AE6397BEB70C}" dt="2025-03-03T06:16:20.865" v="147" actId="47"/>
        <pc:sldMkLst>
          <pc:docMk/>
          <pc:sldMk cId="0" sldId="307"/>
        </pc:sldMkLst>
      </pc:sldChg>
      <pc:sldChg chg="del">
        <pc:chgData name="Gretchen Donehower" userId="f49245ab12673731" providerId="LiveId" clId="{9A825EB7-F9AA-48DD-9503-AE6397BEB70C}" dt="2025-03-03T06:16:20.865" v="147" actId="47"/>
        <pc:sldMkLst>
          <pc:docMk/>
          <pc:sldMk cId="0" sldId="308"/>
        </pc:sldMkLst>
      </pc:sldChg>
      <pc:sldChg chg="del">
        <pc:chgData name="Gretchen Donehower" userId="f49245ab12673731" providerId="LiveId" clId="{9A825EB7-F9AA-48DD-9503-AE6397BEB70C}" dt="2025-03-03T06:16:20.865" v="147" actId="47"/>
        <pc:sldMkLst>
          <pc:docMk/>
          <pc:sldMk cId="0" sldId="309"/>
        </pc:sldMkLst>
      </pc:sldChg>
      <pc:sldChg chg="del">
        <pc:chgData name="Gretchen Donehower" userId="f49245ab12673731" providerId="LiveId" clId="{9A825EB7-F9AA-48DD-9503-AE6397BEB70C}" dt="2025-03-03T06:16:20.865" v="147" actId="47"/>
        <pc:sldMkLst>
          <pc:docMk/>
          <pc:sldMk cId="0" sldId="310"/>
        </pc:sldMkLst>
      </pc:sldChg>
      <pc:sldChg chg="del">
        <pc:chgData name="Gretchen Donehower" userId="f49245ab12673731" providerId="LiveId" clId="{9A825EB7-F9AA-48DD-9503-AE6397BEB70C}" dt="2025-03-03T06:16:20.865" v="147" actId="47"/>
        <pc:sldMkLst>
          <pc:docMk/>
          <pc:sldMk cId="0" sldId="311"/>
        </pc:sldMkLst>
      </pc:sldChg>
      <pc:sldChg chg="del">
        <pc:chgData name="Gretchen Donehower" userId="f49245ab12673731" providerId="LiveId" clId="{9A825EB7-F9AA-48DD-9503-AE6397BEB70C}" dt="2025-03-03T06:16:20.865" v="147" actId="47"/>
        <pc:sldMkLst>
          <pc:docMk/>
          <pc:sldMk cId="0" sldId="312"/>
        </pc:sldMkLst>
      </pc:sldChg>
      <pc:sldChg chg="del">
        <pc:chgData name="Gretchen Donehower" userId="f49245ab12673731" providerId="LiveId" clId="{9A825EB7-F9AA-48DD-9503-AE6397BEB70C}" dt="2025-03-03T06:16:20.865" v="147" actId="47"/>
        <pc:sldMkLst>
          <pc:docMk/>
          <pc:sldMk cId="0" sldId="314"/>
        </pc:sldMkLst>
      </pc:sldChg>
      <pc:sldChg chg="del">
        <pc:chgData name="Gretchen Donehower" userId="f49245ab12673731" providerId="LiveId" clId="{9A825EB7-F9AA-48DD-9503-AE6397BEB70C}" dt="2025-03-03T06:16:20.865" v="147" actId="47"/>
        <pc:sldMkLst>
          <pc:docMk/>
          <pc:sldMk cId="0" sldId="315"/>
        </pc:sldMkLst>
      </pc:sldChg>
      <pc:sldChg chg="del">
        <pc:chgData name="Gretchen Donehower" userId="f49245ab12673731" providerId="LiveId" clId="{9A825EB7-F9AA-48DD-9503-AE6397BEB70C}" dt="2025-03-03T06:16:20.865" v="147" actId="47"/>
        <pc:sldMkLst>
          <pc:docMk/>
          <pc:sldMk cId="0" sldId="316"/>
        </pc:sldMkLst>
      </pc:sldChg>
      <pc:sldChg chg="del">
        <pc:chgData name="Gretchen Donehower" userId="f49245ab12673731" providerId="LiveId" clId="{9A825EB7-F9AA-48DD-9503-AE6397BEB70C}" dt="2025-03-03T06:16:20.865" v="147" actId="47"/>
        <pc:sldMkLst>
          <pc:docMk/>
          <pc:sldMk cId="0" sldId="317"/>
        </pc:sldMkLst>
      </pc:sldChg>
      <pc:sldChg chg="modSp mod">
        <pc:chgData name="Gretchen Donehower" userId="f49245ab12673731" providerId="LiveId" clId="{9A825EB7-F9AA-48DD-9503-AE6397BEB70C}" dt="2025-03-03T06:12:23.517" v="86" actId="14100"/>
        <pc:sldMkLst>
          <pc:docMk/>
          <pc:sldMk cId="3633475526" sldId="481"/>
        </pc:sldMkLst>
        <pc:spChg chg="mod">
          <ac:chgData name="Gretchen Donehower" userId="f49245ab12673731" providerId="LiveId" clId="{9A825EB7-F9AA-48DD-9503-AE6397BEB70C}" dt="2025-03-03T06:12:23.517" v="86" actId="14100"/>
          <ac:spMkLst>
            <pc:docMk/>
            <pc:sldMk cId="3633475526" sldId="481"/>
            <ac:spMk id="2" creationId="{46358606-E362-45D8-AB34-FF8452681DF4}"/>
          </ac:spMkLst>
        </pc:spChg>
        <pc:spChg chg="mod">
          <ac:chgData name="Gretchen Donehower" userId="f49245ab12673731" providerId="LiveId" clId="{9A825EB7-F9AA-48DD-9503-AE6397BEB70C}" dt="2025-03-03T06:11:29.761" v="1" actId="20577"/>
          <ac:spMkLst>
            <pc:docMk/>
            <pc:sldMk cId="3633475526" sldId="481"/>
            <ac:spMk id="3" creationId="{7739D4CA-6848-452F-BDA5-5361610778AF}"/>
          </ac:spMkLst>
        </pc:spChg>
      </pc:sldChg>
      <pc:sldChg chg="modSp mod">
        <pc:chgData name="Gretchen Donehower" userId="f49245ab12673731" providerId="LiveId" clId="{9A825EB7-F9AA-48DD-9503-AE6397BEB70C}" dt="2025-03-03T06:15:25.967" v="146" actId="20577"/>
        <pc:sldMkLst>
          <pc:docMk/>
          <pc:sldMk cId="213816080" sldId="636"/>
        </pc:sldMkLst>
        <pc:spChg chg="mod">
          <ac:chgData name="Gretchen Donehower" userId="f49245ab12673731" providerId="LiveId" clId="{9A825EB7-F9AA-48DD-9503-AE6397BEB70C}" dt="2025-03-03T06:15:25.967" v="146" actId="20577"/>
          <ac:spMkLst>
            <pc:docMk/>
            <pc:sldMk cId="213816080" sldId="636"/>
            <ac:spMk id="2" creationId="{B35CEF91-B291-9E61-A913-63BE75C2C291}"/>
          </ac:spMkLst>
        </pc:spChg>
      </pc:sldChg>
      <pc:sldChg chg="delSp modSp mod">
        <pc:chgData name="Gretchen Donehower" userId="f49245ab12673731" providerId="LiveId" clId="{9A825EB7-F9AA-48DD-9503-AE6397BEB70C}" dt="2025-03-03T06:13:12.565" v="101" actId="478"/>
        <pc:sldMkLst>
          <pc:docMk/>
          <pc:sldMk cId="422322369" sldId="639"/>
        </pc:sldMkLst>
        <pc:spChg chg="mod">
          <ac:chgData name="Gretchen Donehower" userId="f49245ab12673731" providerId="LiveId" clId="{9A825EB7-F9AA-48DD-9503-AE6397BEB70C}" dt="2025-03-03T06:12:54.114" v="99" actId="20577"/>
          <ac:spMkLst>
            <pc:docMk/>
            <pc:sldMk cId="422322369" sldId="639"/>
            <ac:spMk id="15363" creationId="{993DF855-DAA5-DD79-38B5-EE2FB7D530B3}"/>
          </ac:spMkLst>
        </pc:spChg>
      </pc:sldChg>
      <pc:sldChg chg="addSp delSp add del setBg delDesignElem modNotes">
        <pc:chgData name="Gretchen Donehower" userId="f49245ab12673731" providerId="LiveId" clId="{9A825EB7-F9AA-48DD-9503-AE6397BEB70C}" dt="2025-03-03T06:19:22.629" v="150"/>
        <pc:sldMkLst>
          <pc:docMk/>
          <pc:sldMk cId="3028093525" sldId="685"/>
        </pc:sldMkLst>
      </pc:sldChg>
      <pc:sldChg chg="modSp add mod">
        <pc:chgData name="Gretchen Donehower" userId="f49245ab12673731" providerId="LiveId" clId="{9A825EB7-F9AA-48DD-9503-AE6397BEB70C}" dt="2025-03-03T06:22:29.802" v="510" actId="20577"/>
        <pc:sldMkLst>
          <pc:docMk/>
          <pc:sldMk cId="1493303287" sldId="690"/>
        </pc:sldMkLst>
        <pc:spChg chg="mod">
          <ac:chgData name="Gretchen Donehower" userId="f49245ab12673731" providerId="LiveId" clId="{9A825EB7-F9AA-48DD-9503-AE6397BEB70C}" dt="2025-03-03T06:19:57.749" v="155" actId="20577"/>
          <ac:spMkLst>
            <pc:docMk/>
            <pc:sldMk cId="1493303287" sldId="690"/>
            <ac:spMk id="13314" creationId="{BAF3D50F-8688-76FF-F7D0-7F799D4B18D2}"/>
          </ac:spMkLst>
        </pc:spChg>
        <pc:spChg chg="mod">
          <ac:chgData name="Gretchen Donehower" userId="f49245ab12673731" providerId="LiveId" clId="{9A825EB7-F9AA-48DD-9503-AE6397BEB70C}" dt="2025-03-03T06:22:29.802" v="510" actId="20577"/>
          <ac:spMkLst>
            <pc:docMk/>
            <pc:sldMk cId="1493303287" sldId="690"/>
            <ac:spMk id="13315" creationId="{96EB716C-C63C-2BFE-4B80-1AFFFED978F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DE2DAA-2634-4287-9A12-BFF48EC1B32B}" type="doc">
      <dgm:prSet loTypeId="urn:microsoft.com/office/officeart/2005/8/layout/radial1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2C6D033-4C37-4038-8E50-95BDD6308D42}">
      <dgm:prSet phldrT="[Text]"/>
      <dgm:spPr/>
      <dgm:t>
        <a:bodyPr/>
        <a:lstStyle/>
        <a:p>
          <a:pPr algn="l"/>
          <a:r>
            <a:rPr lang="en-US" dirty="0">
              <a:solidFill>
                <a:srgbClr val="FFC000"/>
              </a:solidFill>
            </a:rPr>
            <a:t>N</a:t>
          </a:r>
          <a:r>
            <a:rPr lang="en-US" dirty="0"/>
            <a:t>ational </a:t>
          </a:r>
          <a:r>
            <a:rPr lang="en-US" dirty="0">
              <a:solidFill>
                <a:srgbClr val="FFC000"/>
              </a:solidFill>
            </a:rPr>
            <a:t>T</a:t>
          </a:r>
          <a:r>
            <a:rPr lang="en-US" dirty="0"/>
            <a:t>ransfer </a:t>
          </a:r>
          <a:r>
            <a:rPr lang="en-US" dirty="0">
              <a:solidFill>
                <a:srgbClr val="FFC000"/>
              </a:solidFill>
            </a:rPr>
            <a:t>A</a:t>
          </a:r>
          <a:r>
            <a:rPr lang="en-US" dirty="0"/>
            <a:t>ccounts</a:t>
          </a:r>
        </a:p>
      </dgm:t>
    </dgm:pt>
    <dgm:pt modelId="{D2E8E8F8-5A82-4D99-99AE-711BD571D956}" type="parTrans" cxnId="{34E18A76-8133-4D80-A628-27CA1F0DC716}">
      <dgm:prSet/>
      <dgm:spPr/>
      <dgm:t>
        <a:bodyPr/>
        <a:lstStyle/>
        <a:p>
          <a:endParaRPr lang="en-US"/>
        </a:p>
      </dgm:t>
    </dgm:pt>
    <dgm:pt modelId="{0F11687D-54AA-4118-852E-D7F5D423E449}" type="sibTrans" cxnId="{34E18A76-8133-4D80-A628-27CA1F0DC716}">
      <dgm:prSet/>
      <dgm:spPr/>
      <dgm:t>
        <a:bodyPr/>
        <a:lstStyle/>
        <a:p>
          <a:endParaRPr lang="en-US"/>
        </a:p>
      </dgm:t>
    </dgm:pt>
    <dgm:pt modelId="{7C815A26-4ED5-4C68-AA8C-E04856D7373C}">
      <dgm:prSet phldrT="[Text]"/>
      <dgm:spPr/>
      <dgm:t>
        <a:bodyPr/>
        <a:lstStyle/>
        <a:p>
          <a:r>
            <a:rPr lang="en-US" dirty="0"/>
            <a:t>National Accounts</a:t>
          </a:r>
        </a:p>
        <a:p>
          <a:r>
            <a:rPr lang="en-US" dirty="0"/>
            <a:t>(NA)</a:t>
          </a:r>
        </a:p>
      </dgm:t>
    </dgm:pt>
    <dgm:pt modelId="{3184F5F3-4258-430E-8929-B8CBB080E032}" type="parTrans" cxnId="{291C662F-DBFE-4A8E-BEAA-7AAE51FCC790}">
      <dgm:prSet/>
      <dgm:spPr/>
      <dgm:t>
        <a:bodyPr/>
        <a:lstStyle/>
        <a:p>
          <a:endParaRPr lang="en-US"/>
        </a:p>
      </dgm:t>
    </dgm:pt>
    <dgm:pt modelId="{625B4B29-CCD8-4B39-9257-40939A8CB11B}" type="sibTrans" cxnId="{291C662F-DBFE-4A8E-BEAA-7AAE51FCC790}">
      <dgm:prSet/>
      <dgm:spPr/>
      <dgm:t>
        <a:bodyPr/>
        <a:lstStyle/>
        <a:p>
          <a:endParaRPr lang="en-US"/>
        </a:p>
      </dgm:t>
    </dgm:pt>
    <dgm:pt modelId="{FFA53537-188A-49A0-B5DC-376C6D28EB17}">
      <dgm:prSet phldrT="[Text]"/>
      <dgm:spPr/>
      <dgm:t>
        <a:bodyPr/>
        <a:lstStyle/>
        <a:p>
          <a:r>
            <a:rPr lang="en-US" dirty="0"/>
            <a:t>Household Surveys</a:t>
          </a:r>
        </a:p>
      </dgm:t>
    </dgm:pt>
    <dgm:pt modelId="{71931D1F-7C5D-43D0-AA83-BFE1C1067C68}" type="parTrans" cxnId="{3FD771CC-9CE0-498F-8865-57CA3B6E73D8}">
      <dgm:prSet/>
      <dgm:spPr/>
      <dgm:t>
        <a:bodyPr/>
        <a:lstStyle/>
        <a:p>
          <a:endParaRPr lang="en-US"/>
        </a:p>
      </dgm:t>
    </dgm:pt>
    <dgm:pt modelId="{B2005691-F70B-4E3C-AE2A-1D51BBB82EDF}" type="sibTrans" cxnId="{3FD771CC-9CE0-498F-8865-57CA3B6E73D8}">
      <dgm:prSet/>
      <dgm:spPr/>
      <dgm:t>
        <a:bodyPr/>
        <a:lstStyle/>
        <a:p>
          <a:endParaRPr lang="en-US"/>
        </a:p>
      </dgm:t>
    </dgm:pt>
    <dgm:pt modelId="{16143722-FB1F-4C36-A404-8D0CC6090056}">
      <dgm:prSet phldrT="[Text]"/>
      <dgm:spPr/>
      <dgm:t>
        <a:bodyPr/>
        <a:lstStyle/>
        <a:p>
          <a:r>
            <a:rPr lang="en-US" dirty="0"/>
            <a:t>Census, Population Projections</a:t>
          </a:r>
        </a:p>
      </dgm:t>
    </dgm:pt>
    <dgm:pt modelId="{058294F8-3727-4993-A610-A360FD956F3A}" type="parTrans" cxnId="{C6097B1F-17BA-4386-9287-677967B760A0}">
      <dgm:prSet/>
      <dgm:spPr/>
      <dgm:t>
        <a:bodyPr/>
        <a:lstStyle/>
        <a:p>
          <a:endParaRPr lang="en-US"/>
        </a:p>
      </dgm:t>
    </dgm:pt>
    <dgm:pt modelId="{D8E1C216-4B3E-43BA-B6DA-480DA7E04912}" type="sibTrans" cxnId="{C6097B1F-17BA-4386-9287-677967B760A0}">
      <dgm:prSet/>
      <dgm:spPr/>
      <dgm:t>
        <a:bodyPr/>
        <a:lstStyle/>
        <a:p>
          <a:endParaRPr lang="en-US"/>
        </a:p>
      </dgm:t>
    </dgm:pt>
    <dgm:pt modelId="{C4DC14B8-7B74-4E43-9501-78AEFEA204A1}">
      <dgm:prSet phldrT="[Text]"/>
      <dgm:spPr/>
      <dgm:t>
        <a:bodyPr/>
        <a:lstStyle/>
        <a:p>
          <a:r>
            <a:rPr lang="en-US" dirty="0"/>
            <a:t>Administrative Data</a:t>
          </a:r>
        </a:p>
      </dgm:t>
    </dgm:pt>
    <dgm:pt modelId="{A908A717-2A40-4A8A-A683-D92C77ECFBEF}" type="parTrans" cxnId="{215EA3D4-52F0-477F-B5AD-833F51512937}">
      <dgm:prSet/>
      <dgm:spPr/>
      <dgm:t>
        <a:bodyPr/>
        <a:lstStyle/>
        <a:p>
          <a:endParaRPr lang="en-US" dirty="0"/>
        </a:p>
      </dgm:t>
    </dgm:pt>
    <dgm:pt modelId="{8C2BA713-7628-4925-989A-04B213528AE5}" type="sibTrans" cxnId="{215EA3D4-52F0-477F-B5AD-833F51512937}">
      <dgm:prSet/>
      <dgm:spPr/>
      <dgm:t>
        <a:bodyPr/>
        <a:lstStyle/>
        <a:p>
          <a:endParaRPr lang="en-US"/>
        </a:p>
      </dgm:t>
    </dgm:pt>
    <dgm:pt modelId="{14206579-738C-4E6D-88A0-BED56DDCA282}">
      <dgm:prSet phldrT="[Text]"/>
      <dgm:spPr/>
      <dgm:t>
        <a:bodyPr/>
        <a:lstStyle/>
        <a:p>
          <a:r>
            <a:rPr lang="en-US" dirty="0"/>
            <a:t>Other Surveys and Indicators</a:t>
          </a:r>
        </a:p>
      </dgm:t>
    </dgm:pt>
    <dgm:pt modelId="{F5AF9A49-A93C-4731-A4D1-E2EC018237FC}" type="parTrans" cxnId="{61ECC166-8925-4C35-BAD0-7BF548C2AD05}">
      <dgm:prSet/>
      <dgm:spPr/>
      <dgm:t>
        <a:bodyPr/>
        <a:lstStyle/>
        <a:p>
          <a:endParaRPr lang="en-US"/>
        </a:p>
      </dgm:t>
    </dgm:pt>
    <dgm:pt modelId="{56A6EFE2-BF5D-4699-BFA9-85773336C663}" type="sibTrans" cxnId="{61ECC166-8925-4C35-BAD0-7BF548C2AD05}">
      <dgm:prSet/>
      <dgm:spPr/>
      <dgm:t>
        <a:bodyPr/>
        <a:lstStyle/>
        <a:p>
          <a:endParaRPr lang="en-US"/>
        </a:p>
      </dgm:t>
    </dgm:pt>
    <dgm:pt modelId="{95C0F252-4E1B-4C9C-AAB0-EB40871B145D}" type="pres">
      <dgm:prSet presAssocID="{78DE2DAA-2634-4287-9A12-BFF48EC1B32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AC5EE37-BA6B-482D-890B-2631937ED237}" type="pres">
      <dgm:prSet presAssocID="{02C6D033-4C37-4038-8E50-95BDD6308D42}" presName="centerShape" presStyleLbl="node0" presStyleIdx="0" presStyleCnt="1" custLinFactNeighborX="2289" custLinFactNeighborY="-1263"/>
      <dgm:spPr/>
    </dgm:pt>
    <dgm:pt modelId="{4FEF197C-1A33-48DE-B427-A9EDF4787AB4}" type="pres">
      <dgm:prSet presAssocID="{3184F5F3-4258-430E-8929-B8CBB080E032}" presName="Name9" presStyleLbl="parChTrans1D2" presStyleIdx="0" presStyleCnt="5"/>
      <dgm:spPr/>
    </dgm:pt>
    <dgm:pt modelId="{1B3DB180-E080-4830-AFDE-9470344B9B6E}" type="pres">
      <dgm:prSet presAssocID="{3184F5F3-4258-430E-8929-B8CBB080E032}" presName="connTx" presStyleLbl="parChTrans1D2" presStyleIdx="0" presStyleCnt="5"/>
      <dgm:spPr/>
    </dgm:pt>
    <dgm:pt modelId="{B0A5185E-D6C1-49CB-9DAB-7F9DCD5B3002}" type="pres">
      <dgm:prSet presAssocID="{7C815A26-4ED5-4C68-AA8C-E04856D7373C}" presName="node" presStyleLbl="node1" presStyleIdx="0" presStyleCnt="5" custRadScaleRad="101097" custRadScaleInc="6750">
        <dgm:presLayoutVars>
          <dgm:bulletEnabled val="1"/>
        </dgm:presLayoutVars>
      </dgm:prSet>
      <dgm:spPr/>
    </dgm:pt>
    <dgm:pt modelId="{A308FCA4-0814-48D7-9887-B6F90B150DA1}" type="pres">
      <dgm:prSet presAssocID="{71931D1F-7C5D-43D0-AA83-BFE1C1067C68}" presName="Name9" presStyleLbl="parChTrans1D2" presStyleIdx="1" presStyleCnt="5"/>
      <dgm:spPr/>
    </dgm:pt>
    <dgm:pt modelId="{A79A49AA-A3BD-4060-9FB6-9D7B727A87C3}" type="pres">
      <dgm:prSet presAssocID="{71931D1F-7C5D-43D0-AA83-BFE1C1067C68}" presName="connTx" presStyleLbl="parChTrans1D2" presStyleIdx="1" presStyleCnt="5"/>
      <dgm:spPr/>
    </dgm:pt>
    <dgm:pt modelId="{0D06C839-3E85-4950-896A-C3B795519B72}" type="pres">
      <dgm:prSet presAssocID="{FFA53537-188A-49A0-B5DC-376C6D28EB17}" presName="node" presStyleLbl="node1" presStyleIdx="1" presStyleCnt="5" custRadScaleRad="96384" custRadScaleInc="-376584">
        <dgm:presLayoutVars>
          <dgm:bulletEnabled val="1"/>
        </dgm:presLayoutVars>
      </dgm:prSet>
      <dgm:spPr/>
    </dgm:pt>
    <dgm:pt modelId="{065589E2-3CFF-43D2-81EF-B135EFB0462D}" type="pres">
      <dgm:prSet presAssocID="{058294F8-3727-4993-A610-A360FD956F3A}" presName="Name9" presStyleLbl="parChTrans1D2" presStyleIdx="2" presStyleCnt="5"/>
      <dgm:spPr/>
    </dgm:pt>
    <dgm:pt modelId="{E3817B91-FF6A-4938-9645-A7082B75BAE7}" type="pres">
      <dgm:prSet presAssocID="{058294F8-3727-4993-A610-A360FD956F3A}" presName="connTx" presStyleLbl="parChTrans1D2" presStyleIdx="2" presStyleCnt="5"/>
      <dgm:spPr/>
    </dgm:pt>
    <dgm:pt modelId="{AF511CC6-88BA-42BC-9322-4F4CAC9232DD}" type="pres">
      <dgm:prSet presAssocID="{16143722-FB1F-4C36-A404-8D0CC6090056}" presName="node" presStyleLbl="node1" presStyleIdx="2" presStyleCnt="5" custRadScaleRad="115759" custRadScaleInc="-216300">
        <dgm:presLayoutVars>
          <dgm:bulletEnabled val="1"/>
        </dgm:presLayoutVars>
      </dgm:prSet>
      <dgm:spPr/>
    </dgm:pt>
    <dgm:pt modelId="{FBA55A3E-880E-4AD8-957F-4D2CA7691721}" type="pres">
      <dgm:prSet presAssocID="{A908A717-2A40-4A8A-A683-D92C77ECFBEF}" presName="Name9" presStyleLbl="parChTrans1D2" presStyleIdx="3" presStyleCnt="5"/>
      <dgm:spPr/>
    </dgm:pt>
    <dgm:pt modelId="{4F480759-CDB9-437A-8D53-8C8B485CF0E8}" type="pres">
      <dgm:prSet presAssocID="{A908A717-2A40-4A8A-A683-D92C77ECFBEF}" presName="connTx" presStyleLbl="parChTrans1D2" presStyleIdx="3" presStyleCnt="5"/>
      <dgm:spPr/>
    </dgm:pt>
    <dgm:pt modelId="{EADE305E-CBC7-4541-8BFF-1E85F25BD200}" type="pres">
      <dgm:prSet presAssocID="{C4DC14B8-7B74-4E43-9501-78AEFEA204A1}" presName="node" presStyleLbl="node1" presStyleIdx="3" presStyleCnt="5" custRadScaleRad="98610" custRadScaleInc="1553">
        <dgm:presLayoutVars>
          <dgm:bulletEnabled val="1"/>
        </dgm:presLayoutVars>
      </dgm:prSet>
      <dgm:spPr/>
    </dgm:pt>
    <dgm:pt modelId="{346ECDB1-4DC2-44CC-9F52-D49D63490969}" type="pres">
      <dgm:prSet presAssocID="{F5AF9A49-A93C-4731-A4D1-E2EC018237FC}" presName="Name9" presStyleLbl="parChTrans1D2" presStyleIdx="4" presStyleCnt="5"/>
      <dgm:spPr/>
    </dgm:pt>
    <dgm:pt modelId="{ACBEC0F2-DCC2-47D3-88AA-AB9F4DA24BCB}" type="pres">
      <dgm:prSet presAssocID="{F5AF9A49-A93C-4731-A4D1-E2EC018237FC}" presName="connTx" presStyleLbl="parChTrans1D2" presStyleIdx="4" presStyleCnt="5"/>
      <dgm:spPr/>
    </dgm:pt>
    <dgm:pt modelId="{E826673F-98B3-4DC1-80B0-1D741F51655E}" type="pres">
      <dgm:prSet presAssocID="{14206579-738C-4E6D-88A0-BED56DDCA282}" presName="node" presStyleLbl="node1" presStyleIdx="4" presStyleCnt="5" custRadScaleRad="117539" custRadScaleInc="-440806">
        <dgm:presLayoutVars>
          <dgm:bulletEnabled val="1"/>
        </dgm:presLayoutVars>
      </dgm:prSet>
      <dgm:spPr/>
    </dgm:pt>
  </dgm:ptLst>
  <dgm:cxnLst>
    <dgm:cxn modelId="{50BFBD18-CBA9-4D7A-99CB-0BD5BCF2D24F}" type="presOf" srcId="{14206579-738C-4E6D-88A0-BED56DDCA282}" destId="{E826673F-98B3-4DC1-80B0-1D741F51655E}" srcOrd="0" destOrd="0" presId="urn:microsoft.com/office/officeart/2005/8/layout/radial1"/>
    <dgm:cxn modelId="{C6097B1F-17BA-4386-9287-677967B760A0}" srcId="{02C6D033-4C37-4038-8E50-95BDD6308D42}" destId="{16143722-FB1F-4C36-A404-8D0CC6090056}" srcOrd="2" destOrd="0" parTransId="{058294F8-3727-4993-A610-A360FD956F3A}" sibTransId="{D8E1C216-4B3E-43BA-B6DA-480DA7E04912}"/>
    <dgm:cxn modelId="{EE7AD724-5287-44DB-8478-3983C172C0EC}" type="presOf" srcId="{02C6D033-4C37-4038-8E50-95BDD6308D42}" destId="{CAC5EE37-BA6B-482D-890B-2631937ED237}" srcOrd="0" destOrd="0" presId="urn:microsoft.com/office/officeart/2005/8/layout/radial1"/>
    <dgm:cxn modelId="{6813D628-EC26-4898-8576-6BAF405FD6EE}" type="presOf" srcId="{7C815A26-4ED5-4C68-AA8C-E04856D7373C}" destId="{B0A5185E-D6C1-49CB-9DAB-7F9DCD5B3002}" srcOrd="0" destOrd="0" presId="urn:microsoft.com/office/officeart/2005/8/layout/radial1"/>
    <dgm:cxn modelId="{291C662F-DBFE-4A8E-BEAA-7AAE51FCC790}" srcId="{02C6D033-4C37-4038-8E50-95BDD6308D42}" destId="{7C815A26-4ED5-4C68-AA8C-E04856D7373C}" srcOrd="0" destOrd="0" parTransId="{3184F5F3-4258-430E-8929-B8CBB080E032}" sibTransId="{625B4B29-CCD8-4B39-9257-40939A8CB11B}"/>
    <dgm:cxn modelId="{022D7861-659F-4354-9C18-CB810DF54EA1}" type="presOf" srcId="{F5AF9A49-A93C-4731-A4D1-E2EC018237FC}" destId="{346ECDB1-4DC2-44CC-9F52-D49D63490969}" srcOrd="0" destOrd="0" presId="urn:microsoft.com/office/officeart/2005/8/layout/radial1"/>
    <dgm:cxn modelId="{CE83D261-6E6A-4D9F-899F-A2D703982489}" type="presOf" srcId="{C4DC14B8-7B74-4E43-9501-78AEFEA204A1}" destId="{EADE305E-CBC7-4541-8BFF-1E85F25BD200}" srcOrd="0" destOrd="0" presId="urn:microsoft.com/office/officeart/2005/8/layout/radial1"/>
    <dgm:cxn modelId="{102DD642-B276-4481-946F-796747A6B164}" type="presOf" srcId="{FFA53537-188A-49A0-B5DC-376C6D28EB17}" destId="{0D06C839-3E85-4950-896A-C3B795519B72}" srcOrd="0" destOrd="0" presId="urn:microsoft.com/office/officeart/2005/8/layout/radial1"/>
    <dgm:cxn modelId="{61ECC166-8925-4C35-BAD0-7BF548C2AD05}" srcId="{02C6D033-4C37-4038-8E50-95BDD6308D42}" destId="{14206579-738C-4E6D-88A0-BED56DDCA282}" srcOrd="4" destOrd="0" parTransId="{F5AF9A49-A93C-4731-A4D1-E2EC018237FC}" sibTransId="{56A6EFE2-BF5D-4699-BFA9-85773336C663}"/>
    <dgm:cxn modelId="{34E18A76-8133-4D80-A628-27CA1F0DC716}" srcId="{78DE2DAA-2634-4287-9A12-BFF48EC1B32B}" destId="{02C6D033-4C37-4038-8E50-95BDD6308D42}" srcOrd="0" destOrd="0" parTransId="{D2E8E8F8-5A82-4D99-99AE-711BD571D956}" sibTransId="{0F11687D-54AA-4118-852E-D7F5D423E449}"/>
    <dgm:cxn modelId="{C4CE0477-4E55-4390-833B-8AF35973BBD6}" type="presOf" srcId="{058294F8-3727-4993-A610-A360FD956F3A}" destId="{E3817B91-FF6A-4938-9645-A7082B75BAE7}" srcOrd="1" destOrd="0" presId="urn:microsoft.com/office/officeart/2005/8/layout/radial1"/>
    <dgm:cxn modelId="{4449DF57-A796-4E5E-AF4D-5458DCA8456B}" type="presOf" srcId="{3184F5F3-4258-430E-8929-B8CBB080E032}" destId="{4FEF197C-1A33-48DE-B427-A9EDF4787AB4}" srcOrd="0" destOrd="0" presId="urn:microsoft.com/office/officeart/2005/8/layout/radial1"/>
    <dgm:cxn modelId="{A9C40685-A2BE-4121-9B3F-100FCF274FBF}" type="presOf" srcId="{16143722-FB1F-4C36-A404-8D0CC6090056}" destId="{AF511CC6-88BA-42BC-9322-4F4CAC9232DD}" srcOrd="0" destOrd="0" presId="urn:microsoft.com/office/officeart/2005/8/layout/radial1"/>
    <dgm:cxn modelId="{509FAD99-7CD0-43F8-A3F2-4C9CB15F30E4}" type="presOf" srcId="{058294F8-3727-4993-A610-A360FD956F3A}" destId="{065589E2-3CFF-43D2-81EF-B135EFB0462D}" srcOrd="0" destOrd="0" presId="urn:microsoft.com/office/officeart/2005/8/layout/radial1"/>
    <dgm:cxn modelId="{EDD38DAA-3C33-4643-B6CC-3514330F746C}" type="presOf" srcId="{A908A717-2A40-4A8A-A683-D92C77ECFBEF}" destId="{FBA55A3E-880E-4AD8-957F-4D2CA7691721}" srcOrd="0" destOrd="0" presId="urn:microsoft.com/office/officeart/2005/8/layout/radial1"/>
    <dgm:cxn modelId="{83B5AEAE-F69E-4171-B951-CD7716830CB3}" type="presOf" srcId="{71931D1F-7C5D-43D0-AA83-BFE1C1067C68}" destId="{A308FCA4-0814-48D7-9887-B6F90B150DA1}" srcOrd="0" destOrd="0" presId="urn:microsoft.com/office/officeart/2005/8/layout/radial1"/>
    <dgm:cxn modelId="{4D18AFB9-138E-414F-A69E-8B592619CE4F}" type="presOf" srcId="{A908A717-2A40-4A8A-A683-D92C77ECFBEF}" destId="{4F480759-CDB9-437A-8D53-8C8B485CF0E8}" srcOrd="1" destOrd="0" presId="urn:microsoft.com/office/officeart/2005/8/layout/radial1"/>
    <dgm:cxn modelId="{A211ACBA-5F02-4EB3-82F3-8914E7F88B9A}" type="presOf" srcId="{F5AF9A49-A93C-4731-A4D1-E2EC018237FC}" destId="{ACBEC0F2-DCC2-47D3-88AA-AB9F4DA24BCB}" srcOrd="1" destOrd="0" presId="urn:microsoft.com/office/officeart/2005/8/layout/radial1"/>
    <dgm:cxn modelId="{3FD771CC-9CE0-498F-8865-57CA3B6E73D8}" srcId="{02C6D033-4C37-4038-8E50-95BDD6308D42}" destId="{FFA53537-188A-49A0-B5DC-376C6D28EB17}" srcOrd="1" destOrd="0" parTransId="{71931D1F-7C5D-43D0-AA83-BFE1C1067C68}" sibTransId="{B2005691-F70B-4E3C-AE2A-1D51BBB82EDF}"/>
    <dgm:cxn modelId="{215EA3D4-52F0-477F-B5AD-833F51512937}" srcId="{02C6D033-4C37-4038-8E50-95BDD6308D42}" destId="{C4DC14B8-7B74-4E43-9501-78AEFEA204A1}" srcOrd="3" destOrd="0" parTransId="{A908A717-2A40-4A8A-A683-D92C77ECFBEF}" sibTransId="{8C2BA713-7628-4925-989A-04B213528AE5}"/>
    <dgm:cxn modelId="{A113DFE3-C494-426A-9BD0-F05D2BC351CD}" type="presOf" srcId="{3184F5F3-4258-430E-8929-B8CBB080E032}" destId="{1B3DB180-E080-4830-AFDE-9470344B9B6E}" srcOrd="1" destOrd="0" presId="urn:microsoft.com/office/officeart/2005/8/layout/radial1"/>
    <dgm:cxn modelId="{3C77B2EC-E38C-4CC6-BDBD-E4FC3373FE94}" type="presOf" srcId="{78DE2DAA-2634-4287-9A12-BFF48EC1B32B}" destId="{95C0F252-4E1B-4C9C-AAB0-EB40871B145D}" srcOrd="0" destOrd="0" presId="urn:microsoft.com/office/officeart/2005/8/layout/radial1"/>
    <dgm:cxn modelId="{E32C49F1-24EC-4D3F-BD1D-85AEB9A7E2F9}" type="presOf" srcId="{71931D1F-7C5D-43D0-AA83-BFE1C1067C68}" destId="{A79A49AA-A3BD-4060-9FB6-9D7B727A87C3}" srcOrd="1" destOrd="0" presId="urn:microsoft.com/office/officeart/2005/8/layout/radial1"/>
    <dgm:cxn modelId="{E1EC9312-E300-4FFA-ABF4-D38B39101D7B}" type="presParOf" srcId="{95C0F252-4E1B-4C9C-AAB0-EB40871B145D}" destId="{CAC5EE37-BA6B-482D-890B-2631937ED237}" srcOrd="0" destOrd="0" presId="urn:microsoft.com/office/officeart/2005/8/layout/radial1"/>
    <dgm:cxn modelId="{4C2BC5F7-A655-4AA8-8F56-22B9E6E2141B}" type="presParOf" srcId="{95C0F252-4E1B-4C9C-AAB0-EB40871B145D}" destId="{4FEF197C-1A33-48DE-B427-A9EDF4787AB4}" srcOrd="1" destOrd="0" presId="urn:microsoft.com/office/officeart/2005/8/layout/radial1"/>
    <dgm:cxn modelId="{6166F7B3-2779-454C-AA4E-10FBE98D88ED}" type="presParOf" srcId="{4FEF197C-1A33-48DE-B427-A9EDF4787AB4}" destId="{1B3DB180-E080-4830-AFDE-9470344B9B6E}" srcOrd="0" destOrd="0" presId="urn:microsoft.com/office/officeart/2005/8/layout/radial1"/>
    <dgm:cxn modelId="{10DD5D6F-F15E-43F9-892F-FAD033F9E86D}" type="presParOf" srcId="{95C0F252-4E1B-4C9C-AAB0-EB40871B145D}" destId="{B0A5185E-D6C1-49CB-9DAB-7F9DCD5B3002}" srcOrd="2" destOrd="0" presId="urn:microsoft.com/office/officeart/2005/8/layout/radial1"/>
    <dgm:cxn modelId="{B38675D8-6BE4-463E-AD0B-B36CFA3F35D3}" type="presParOf" srcId="{95C0F252-4E1B-4C9C-AAB0-EB40871B145D}" destId="{A308FCA4-0814-48D7-9887-B6F90B150DA1}" srcOrd="3" destOrd="0" presId="urn:microsoft.com/office/officeart/2005/8/layout/radial1"/>
    <dgm:cxn modelId="{149D5A1E-A21E-4484-B542-6914DFA0AC72}" type="presParOf" srcId="{A308FCA4-0814-48D7-9887-B6F90B150DA1}" destId="{A79A49AA-A3BD-4060-9FB6-9D7B727A87C3}" srcOrd="0" destOrd="0" presId="urn:microsoft.com/office/officeart/2005/8/layout/radial1"/>
    <dgm:cxn modelId="{E2BA208E-438B-4E4B-9339-D1552767C226}" type="presParOf" srcId="{95C0F252-4E1B-4C9C-AAB0-EB40871B145D}" destId="{0D06C839-3E85-4950-896A-C3B795519B72}" srcOrd="4" destOrd="0" presId="urn:microsoft.com/office/officeart/2005/8/layout/radial1"/>
    <dgm:cxn modelId="{F18F2239-09F4-4015-8185-7BCF884524E8}" type="presParOf" srcId="{95C0F252-4E1B-4C9C-AAB0-EB40871B145D}" destId="{065589E2-3CFF-43D2-81EF-B135EFB0462D}" srcOrd="5" destOrd="0" presId="urn:microsoft.com/office/officeart/2005/8/layout/radial1"/>
    <dgm:cxn modelId="{D543D229-A01C-49C3-BCFD-069B2A5A4B33}" type="presParOf" srcId="{065589E2-3CFF-43D2-81EF-B135EFB0462D}" destId="{E3817B91-FF6A-4938-9645-A7082B75BAE7}" srcOrd="0" destOrd="0" presId="urn:microsoft.com/office/officeart/2005/8/layout/radial1"/>
    <dgm:cxn modelId="{C8BF2B71-2FA2-451F-B90C-ECA612B8077D}" type="presParOf" srcId="{95C0F252-4E1B-4C9C-AAB0-EB40871B145D}" destId="{AF511CC6-88BA-42BC-9322-4F4CAC9232DD}" srcOrd="6" destOrd="0" presId="urn:microsoft.com/office/officeart/2005/8/layout/radial1"/>
    <dgm:cxn modelId="{2DFCC62A-D9AC-4F9D-AE90-80E99D8C1E29}" type="presParOf" srcId="{95C0F252-4E1B-4C9C-AAB0-EB40871B145D}" destId="{FBA55A3E-880E-4AD8-957F-4D2CA7691721}" srcOrd="7" destOrd="0" presId="urn:microsoft.com/office/officeart/2005/8/layout/radial1"/>
    <dgm:cxn modelId="{95AAFF64-E01A-4952-B479-7E4B99C9B873}" type="presParOf" srcId="{FBA55A3E-880E-4AD8-957F-4D2CA7691721}" destId="{4F480759-CDB9-437A-8D53-8C8B485CF0E8}" srcOrd="0" destOrd="0" presId="urn:microsoft.com/office/officeart/2005/8/layout/radial1"/>
    <dgm:cxn modelId="{AA6D174D-ACF4-4E52-B145-2461A6578551}" type="presParOf" srcId="{95C0F252-4E1B-4C9C-AAB0-EB40871B145D}" destId="{EADE305E-CBC7-4541-8BFF-1E85F25BD200}" srcOrd="8" destOrd="0" presId="urn:microsoft.com/office/officeart/2005/8/layout/radial1"/>
    <dgm:cxn modelId="{028B4518-5966-48F6-965F-CCEDD78B531A}" type="presParOf" srcId="{95C0F252-4E1B-4C9C-AAB0-EB40871B145D}" destId="{346ECDB1-4DC2-44CC-9F52-D49D63490969}" srcOrd="9" destOrd="0" presId="urn:microsoft.com/office/officeart/2005/8/layout/radial1"/>
    <dgm:cxn modelId="{3D37085F-3064-4A62-8018-F6B9EF4DBDCC}" type="presParOf" srcId="{346ECDB1-4DC2-44CC-9F52-D49D63490969}" destId="{ACBEC0F2-DCC2-47D3-88AA-AB9F4DA24BCB}" srcOrd="0" destOrd="0" presId="urn:microsoft.com/office/officeart/2005/8/layout/radial1"/>
    <dgm:cxn modelId="{1C6587A4-10C9-4187-B344-05F8AC8C2B88}" type="presParOf" srcId="{95C0F252-4E1B-4C9C-AAB0-EB40871B145D}" destId="{E826673F-98B3-4DC1-80B0-1D741F51655E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DE2DAA-2634-4287-9A12-BFF48EC1B32B}" type="doc">
      <dgm:prSet loTypeId="urn:microsoft.com/office/officeart/2005/8/layout/radial1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2C6D033-4C37-4038-8E50-95BDD6308D42}">
      <dgm:prSet phldrT="[Text]"/>
      <dgm:spPr/>
      <dgm:t>
        <a:bodyPr/>
        <a:lstStyle/>
        <a:p>
          <a:pPr algn="l"/>
          <a:r>
            <a:rPr lang="en-US" dirty="0">
              <a:solidFill>
                <a:srgbClr val="FFC000"/>
              </a:solidFill>
            </a:rPr>
            <a:t>N</a:t>
          </a:r>
          <a:r>
            <a:rPr lang="en-US" dirty="0"/>
            <a:t>ational </a:t>
          </a:r>
          <a:r>
            <a:rPr lang="en-US" dirty="0">
              <a:solidFill>
                <a:srgbClr val="FFC000"/>
              </a:solidFill>
            </a:rPr>
            <a:t>T</a:t>
          </a:r>
          <a:r>
            <a:rPr lang="en-US" dirty="0"/>
            <a:t>ransfer </a:t>
          </a:r>
          <a:r>
            <a:rPr lang="en-US" dirty="0">
              <a:solidFill>
                <a:srgbClr val="FFC000"/>
              </a:solidFill>
            </a:rPr>
            <a:t>A</a:t>
          </a:r>
          <a:r>
            <a:rPr lang="en-US" dirty="0"/>
            <a:t>ccounts</a:t>
          </a:r>
        </a:p>
      </dgm:t>
    </dgm:pt>
    <dgm:pt modelId="{D2E8E8F8-5A82-4D99-99AE-711BD571D956}" type="parTrans" cxnId="{34E18A76-8133-4D80-A628-27CA1F0DC716}">
      <dgm:prSet/>
      <dgm:spPr/>
      <dgm:t>
        <a:bodyPr/>
        <a:lstStyle/>
        <a:p>
          <a:endParaRPr lang="en-US"/>
        </a:p>
      </dgm:t>
    </dgm:pt>
    <dgm:pt modelId="{0F11687D-54AA-4118-852E-D7F5D423E449}" type="sibTrans" cxnId="{34E18A76-8133-4D80-A628-27CA1F0DC716}">
      <dgm:prSet/>
      <dgm:spPr/>
      <dgm:t>
        <a:bodyPr/>
        <a:lstStyle/>
        <a:p>
          <a:endParaRPr lang="en-US"/>
        </a:p>
      </dgm:t>
    </dgm:pt>
    <dgm:pt modelId="{7C815A26-4ED5-4C68-AA8C-E04856D7373C}">
      <dgm:prSet phldrT="[Text]"/>
      <dgm:spPr/>
      <dgm:t>
        <a:bodyPr/>
        <a:lstStyle/>
        <a:p>
          <a:r>
            <a:rPr lang="en-US" dirty="0"/>
            <a:t>National Accounts</a:t>
          </a:r>
        </a:p>
        <a:p>
          <a:r>
            <a:rPr lang="en-US" dirty="0"/>
            <a:t>(NA)</a:t>
          </a:r>
        </a:p>
      </dgm:t>
    </dgm:pt>
    <dgm:pt modelId="{3184F5F3-4258-430E-8929-B8CBB080E032}" type="parTrans" cxnId="{291C662F-DBFE-4A8E-BEAA-7AAE51FCC790}">
      <dgm:prSet/>
      <dgm:spPr/>
      <dgm:t>
        <a:bodyPr/>
        <a:lstStyle/>
        <a:p>
          <a:endParaRPr lang="en-US"/>
        </a:p>
      </dgm:t>
    </dgm:pt>
    <dgm:pt modelId="{625B4B29-CCD8-4B39-9257-40939A8CB11B}" type="sibTrans" cxnId="{291C662F-DBFE-4A8E-BEAA-7AAE51FCC790}">
      <dgm:prSet/>
      <dgm:spPr/>
      <dgm:t>
        <a:bodyPr/>
        <a:lstStyle/>
        <a:p>
          <a:endParaRPr lang="en-US"/>
        </a:p>
      </dgm:t>
    </dgm:pt>
    <dgm:pt modelId="{FFA53537-188A-49A0-B5DC-376C6D28EB17}">
      <dgm:prSet phldrT="[Text]"/>
      <dgm:spPr/>
      <dgm:t>
        <a:bodyPr/>
        <a:lstStyle/>
        <a:p>
          <a:r>
            <a:rPr lang="en-US" dirty="0"/>
            <a:t>Household Surveys</a:t>
          </a:r>
        </a:p>
      </dgm:t>
    </dgm:pt>
    <dgm:pt modelId="{71931D1F-7C5D-43D0-AA83-BFE1C1067C68}" type="parTrans" cxnId="{3FD771CC-9CE0-498F-8865-57CA3B6E73D8}">
      <dgm:prSet/>
      <dgm:spPr/>
      <dgm:t>
        <a:bodyPr/>
        <a:lstStyle/>
        <a:p>
          <a:endParaRPr lang="en-US"/>
        </a:p>
      </dgm:t>
    </dgm:pt>
    <dgm:pt modelId="{B2005691-F70B-4E3C-AE2A-1D51BBB82EDF}" type="sibTrans" cxnId="{3FD771CC-9CE0-498F-8865-57CA3B6E73D8}">
      <dgm:prSet/>
      <dgm:spPr/>
      <dgm:t>
        <a:bodyPr/>
        <a:lstStyle/>
        <a:p>
          <a:endParaRPr lang="en-US"/>
        </a:p>
      </dgm:t>
    </dgm:pt>
    <dgm:pt modelId="{16143722-FB1F-4C36-A404-8D0CC6090056}">
      <dgm:prSet phldrT="[Text]"/>
      <dgm:spPr/>
      <dgm:t>
        <a:bodyPr/>
        <a:lstStyle/>
        <a:p>
          <a:r>
            <a:rPr lang="en-US" dirty="0"/>
            <a:t>Census, Population Projections</a:t>
          </a:r>
        </a:p>
      </dgm:t>
    </dgm:pt>
    <dgm:pt modelId="{058294F8-3727-4993-A610-A360FD956F3A}" type="parTrans" cxnId="{C6097B1F-17BA-4386-9287-677967B760A0}">
      <dgm:prSet/>
      <dgm:spPr/>
      <dgm:t>
        <a:bodyPr/>
        <a:lstStyle/>
        <a:p>
          <a:endParaRPr lang="en-US"/>
        </a:p>
      </dgm:t>
    </dgm:pt>
    <dgm:pt modelId="{D8E1C216-4B3E-43BA-B6DA-480DA7E04912}" type="sibTrans" cxnId="{C6097B1F-17BA-4386-9287-677967B760A0}">
      <dgm:prSet/>
      <dgm:spPr/>
      <dgm:t>
        <a:bodyPr/>
        <a:lstStyle/>
        <a:p>
          <a:endParaRPr lang="en-US"/>
        </a:p>
      </dgm:t>
    </dgm:pt>
    <dgm:pt modelId="{C4DC14B8-7B74-4E43-9501-78AEFEA204A1}">
      <dgm:prSet phldrT="[Text]"/>
      <dgm:spPr/>
      <dgm:t>
        <a:bodyPr/>
        <a:lstStyle/>
        <a:p>
          <a:r>
            <a:rPr lang="en-US" dirty="0"/>
            <a:t>Administrative Data</a:t>
          </a:r>
        </a:p>
      </dgm:t>
    </dgm:pt>
    <dgm:pt modelId="{A908A717-2A40-4A8A-A683-D92C77ECFBEF}" type="parTrans" cxnId="{215EA3D4-52F0-477F-B5AD-833F51512937}">
      <dgm:prSet/>
      <dgm:spPr/>
      <dgm:t>
        <a:bodyPr/>
        <a:lstStyle/>
        <a:p>
          <a:endParaRPr lang="en-US" dirty="0"/>
        </a:p>
      </dgm:t>
    </dgm:pt>
    <dgm:pt modelId="{8C2BA713-7628-4925-989A-04B213528AE5}" type="sibTrans" cxnId="{215EA3D4-52F0-477F-B5AD-833F51512937}">
      <dgm:prSet/>
      <dgm:spPr/>
      <dgm:t>
        <a:bodyPr/>
        <a:lstStyle/>
        <a:p>
          <a:endParaRPr lang="en-US"/>
        </a:p>
      </dgm:t>
    </dgm:pt>
    <dgm:pt modelId="{14206579-738C-4E6D-88A0-BED56DDCA282}">
      <dgm:prSet phldrT="[Text]"/>
      <dgm:spPr/>
      <dgm:t>
        <a:bodyPr/>
        <a:lstStyle/>
        <a:p>
          <a:r>
            <a:rPr lang="en-US" dirty="0"/>
            <a:t>Other Surveys and Indicators</a:t>
          </a:r>
        </a:p>
      </dgm:t>
    </dgm:pt>
    <dgm:pt modelId="{F5AF9A49-A93C-4731-A4D1-E2EC018237FC}" type="parTrans" cxnId="{61ECC166-8925-4C35-BAD0-7BF548C2AD05}">
      <dgm:prSet/>
      <dgm:spPr/>
      <dgm:t>
        <a:bodyPr/>
        <a:lstStyle/>
        <a:p>
          <a:endParaRPr lang="en-US"/>
        </a:p>
      </dgm:t>
    </dgm:pt>
    <dgm:pt modelId="{56A6EFE2-BF5D-4699-BFA9-85773336C663}" type="sibTrans" cxnId="{61ECC166-8925-4C35-BAD0-7BF548C2AD05}">
      <dgm:prSet/>
      <dgm:spPr/>
      <dgm:t>
        <a:bodyPr/>
        <a:lstStyle/>
        <a:p>
          <a:endParaRPr lang="en-US"/>
        </a:p>
      </dgm:t>
    </dgm:pt>
    <dgm:pt modelId="{95C0F252-4E1B-4C9C-AAB0-EB40871B145D}" type="pres">
      <dgm:prSet presAssocID="{78DE2DAA-2634-4287-9A12-BFF48EC1B32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AC5EE37-BA6B-482D-890B-2631937ED237}" type="pres">
      <dgm:prSet presAssocID="{02C6D033-4C37-4038-8E50-95BDD6308D42}" presName="centerShape" presStyleLbl="node0" presStyleIdx="0" presStyleCnt="1" custLinFactNeighborX="2289" custLinFactNeighborY="-1263"/>
      <dgm:spPr/>
    </dgm:pt>
    <dgm:pt modelId="{4FEF197C-1A33-48DE-B427-A9EDF4787AB4}" type="pres">
      <dgm:prSet presAssocID="{3184F5F3-4258-430E-8929-B8CBB080E032}" presName="Name9" presStyleLbl="parChTrans1D2" presStyleIdx="0" presStyleCnt="5"/>
      <dgm:spPr/>
    </dgm:pt>
    <dgm:pt modelId="{1B3DB180-E080-4830-AFDE-9470344B9B6E}" type="pres">
      <dgm:prSet presAssocID="{3184F5F3-4258-430E-8929-B8CBB080E032}" presName="connTx" presStyleLbl="parChTrans1D2" presStyleIdx="0" presStyleCnt="5"/>
      <dgm:spPr/>
    </dgm:pt>
    <dgm:pt modelId="{B0A5185E-D6C1-49CB-9DAB-7F9DCD5B3002}" type="pres">
      <dgm:prSet presAssocID="{7C815A26-4ED5-4C68-AA8C-E04856D7373C}" presName="node" presStyleLbl="node1" presStyleIdx="0" presStyleCnt="5" custRadScaleRad="101097" custRadScaleInc="6750">
        <dgm:presLayoutVars>
          <dgm:bulletEnabled val="1"/>
        </dgm:presLayoutVars>
      </dgm:prSet>
      <dgm:spPr/>
    </dgm:pt>
    <dgm:pt modelId="{A308FCA4-0814-48D7-9887-B6F90B150DA1}" type="pres">
      <dgm:prSet presAssocID="{71931D1F-7C5D-43D0-AA83-BFE1C1067C68}" presName="Name9" presStyleLbl="parChTrans1D2" presStyleIdx="1" presStyleCnt="5"/>
      <dgm:spPr/>
    </dgm:pt>
    <dgm:pt modelId="{A79A49AA-A3BD-4060-9FB6-9D7B727A87C3}" type="pres">
      <dgm:prSet presAssocID="{71931D1F-7C5D-43D0-AA83-BFE1C1067C68}" presName="connTx" presStyleLbl="parChTrans1D2" presStyleIdx="1" presStyleCnt="5"/>
      <dgm:spPr/>
    </dgm:pt>
    <dgm:pt modelId="{0D06C839-3E85-4950-896A-C3B795519B72}" type="pres">
      <dgm:prSet presAssocID="{FFA53537-188A-49A0-B5DC-376C6D28EB17}" presName="node" presStyleLbl="node1" presStyleIdx="1" presStyleCnt="5" custRadScaleRad="96384" custRadScaleInc="-376584">
        <dgm:presLayoutVars>
          <dgm:bulletEnabled val="1"/>
        </dgm:presLayoutVars>
      </dgm:prSet>
      <dgm:spPr/>
    </dgm:pt>
    <dgm:pt modelId="{065589E2-3CFF-43D2-81EF-B135EFB0462D}" type="pres">
      <dgm:prSet presAssocID="{058294F8-3727-4993-A610-A360FD956F3A}" presName="Name9" presStyleLbl="parChTrans1D2" presStyleIdx="2" presStyleCnt="5"/>
      <dgm:spPr/>
    </dgm:pt>
    <dgm:pt modelId="{E3817B91-FF6A-4938-9645-A7082B75BAE7}" type="pres">
      <dgm:prSet presAssocID="{058294F8-3727-4993-A610-A360FD956F3A}" presName="connTx" presStyleLbl="parChTrans1D2" presStyleIdx="2" presStyleCnt="5"/>
      <dgm:spPr/>
    </dgm:pt>
    <dgm:pt modelId="{AF511CC6-88BA-42BC-9322-4F4CAC9232DD}" type="pres">
      <dgm:prSet presAssocID="{16143722-FB1F-4C36-A404-8D0CC6090056}" presName="node" presStyleLbl="node1" presStyleIdx="2" presStyleCnt="5" custRadScaleRad="115759" custRadScaleInc="-216300">
        <dgm:presLayoutVars>
          <dgm:bulletEnabled val="1"/>
        </dgm:presLayoutVars>
      </dgm:prSet>
      <dgm:spPr/>
    </dgm:pt>
    <dgm:pt modelId="{FBA55A3E-880E-4AD8-957F-4D2CA7691721}" type="pres">
      <dgm:prSet presAssocID="{A908A717-2A40-4A8A-A683-D92C77ECFBEF}" presName="Name9" presStyleLbl="parChTrans1D2" presStyleIdx="3" presStyleCnt="5"/>
      <dgm:spPr/>
    </dgm:pt>
    <dgm:pt modelId="{4F480759-CDB9-437A-8D53-8C8B485CF0E8}" type="pres">
      <dgm:prSet presAssocID="{A908A717-2A40-4A8A-A683-D92C77ECFBEF}" presName="connTx" presStyleLbl="parChTrans1D2" presStyleIdx="3" presStyleCnt="5"/>
      <dgm:spPr/>
    </dgm:pt>
    <dgm:pt modelId="{EADE305E-CBC7-4541-8BFF-1E85F25BD200}" type="pres">
      <dgm:prSet presAssocID="{C4DC14B8-7B74-4E43-9501-78AEFEA204A1}" presName="node" presStyleLbl="node1" presStyleIdx="3" presStyleCnt="5" custRadScaleRad="98610" custRadScaleInc="1553">
        <dgm:presLayoutVars>
          <dgm:bulletEnabled val="1"/>
        </dgm:presLayoutVars>
      </dgm:prSet>
      <dgm:spPr/>
    </dgm:pt>
    <dgm:pt modelId="{346ECDB1-4DC2-44CC-9F52-D49D63490969}" type="pres">
      <dgm:prSet presAssocID="{F5AF9A49-A93C-4731-A4D1-E2EC018237FC}" presName="Name9" presStyleLbl="parChTrans1D2" presStyleIdx="4" presStyleCnt="5"/>
      <dgm:spPr/>
    </dgm:pt>
    <dgm:pt modelId="{ACBEC0F2-DCC2-47D3-88AA-AB9F4DA24BCB}" type="pres">
      <dgm:prSet presAssocID="{F5AF9A49-A93C-4731-A4D1-E2EC018237FC}" presName="connTx" presStyleLbl="parChTrans1D2" presStyleIdx="4" presStyleCnt="5"/>
      <dgm:spPr/>
    </dgm:pt>
    <dgm:pt modelId="{E826673F-98B3-4DC1-80B0-1D741F51655E}" type="pres">
      <dgm:prSet presAssocID="{14206579-738C-4E6D-88A0-BED56DDCA282}" presName="node" presStyleLbl="node1" presStyleIdx="4" presStyleCnt="5" custRadScaleRad="117539" custRadScaleInc="-440806">
        <dgm:presLayoutVars>
          <dgm:bulletEnabled val="1"/>
        </dgm:presLayoutVars>
      </dgm:prSet>
      <dgm:spPr/>
    </dgm:pt>
  </dgm:ptLst>
  <dgm:cxnLst>
    <dgm:cxn modelId="{50BFBD18-CBA9-4D7A-99CB-0BD5BCF2D24F}" type="presOf" srcId="{14206579-738C-4E6D-88A0-BED56DDCA282}" destId="{E826673F-98B3-4DC1-80B0-1D741F51655E}" srcOrd="0" destOrd="0" presId="urn:microsoft.com/office/officeart/2005/8/layout/radial1"/>
    <dgm:cxn modelId="{C6097B1F-17BA-4386-9287-677967B760A0}" srcId="{02C6D033-4C37-4038-8E50-95BDD6308D42}" destId="{16143722-FB1F-4C36-A404-8D0CC6090056}" srcOrd="2" destOrd="0" parTransId="{058294F8-3727-4993-A610-A360FD956F3A}" sibTransId="{D8E1C216-4B3E-43BA-B6DA-480DA7E04912}"/>
    <dgm:cxn modelId="{EE7AD724-5287-44DB-8478-3983C172C0EC}" type="presOf" srcId="{02C6D033-4C37-4038-8E50-95BDD6308D42}" destId="{CAC5EE37-BA6B-482D-890B-2631937ED237}" srcOrd="0" destOrd="0" presId="urn:microsoft.com/office/officeart/2005/8/layout/radial1"/>
    <dgm:cxn modelId="{6813D628-EC26-4898-8576-6BAF405FD6EE}" type="presOf" srcId="{7C815A26-4ED5-4C68-AA8C-E04856D7373C}" destId="{B0A5185E-D6C1-49CB-9DAB-7F9DCD5B3002}" srcOrd="0" destOrd="0" presId="urn:microsoft.com/office/officeart/2005/8/layout/radial1"/>
    <dgm:cxn modelId="{291C662F-DBFE-4A8E-BEAA-7AAE51FCC790}" srcId="{02C6D033-4C37-4038-8E50-95BDD6308D42}" destId="{7C815A26-4ED5-4C68-AA8C-E04856D7373C}" srcOrd="0" destOrd="0" parTransId="{3184F5F3-4258-430E-8929-B8CBB080E032}" sibTransId="{625B4B29-CCD8-4B39-9257-40939A8CB11B}"/>
    <dgm:cxn modelId="{022D7861-659F-4354-9C18-CB810DF54EA1}" type="presOf" srcId="{F5AF9A49-A93C-4731-A4D1-E2EC018237FC}" destId="{346ECDB1-4DC2-44CC-9F52-D49D63490969}" srcOrd="0" destOrd="0" presId="urn:microsoft.com/office/officeart/2005/8/layout/radial1"/>
    <dgm:cxn modelId="{CE83D261-6E6A-4D9F-899F-A2D703982489}" type="presOf" srcId="{C4DC14B8-7B74-4E43-9501-78AEFEA204A1}" destId="{EADE305E-CBC7-4541-8BFF-1E85F25BD200}" srcOrd="0" destOrd="0" presId="urn:microsoft.com/office/officeart/2005/8/layout/radial1"/>
    <dgm:cxn modelId="{102DD642-B276-4481-946F-796747A6B164}" type="presOf" srcId="{FFA53537-188A-49A0-B5DC-376C6D28EB17}" destId="{0D06C839-3E85-4950-896A-C3B795519B72}" srcOrd="0" destOrd="0" presId="urn:microsoft.com/office/officeart/2005/8/layout/radial1"/>
    <dgm:cxn modelId="{61ECC166-8925-4C35-BAD0-7BF548C2AD05}" srcId="{02C6D033-4C37-4038-8E50-95BDD6308D42}" destId="{14206579-738C-4E6D-88A0-BED56DDCA282}" srcOrd="4" destOrd="0" parTransId="{F5AF9A49-A93C-4731-A4D1-E2EC018237FC}" sibTransId="{56A6EFE2-BF5D-4699-BFA9-85773336C663}"/>
    <dgm:cxn modelId="{34E18A76-8133-4D80-A628-27CA1F0DC716}" srcId="{78DE2DAA-2634-4287-9A12-BFF48EC1B32B}" destId="{02C6D033-4C37-4038-8E50-95BDD6308D42}" srcOrd="0" destOrd="0" parTransId="{D2E8E8F8-5A82-4D99-99AE-711BD571D956}" sibTransId="{0F11687D-54AA-4118-852E-D7F5D423E449}"/>
    <dgm:cxn modelId="{C4CE0477-4E55-4390-833B-8AF35973BBD6}" type="presOf" srcId="{058294F8-3727-4993-A610-A360FD956F3A}" destId="{E3817B91-FF6A-4938-9645-A7082B75BAE7}" srcOrd="1" destOrd="0" presId="urn:microsoft.com/office/officeart/2005/8/layout/radial1"/>
    <dgm:cxn modelId="{4449DF57-A796-4E5E-AF4D-5458DCA8456B}" type="presOf" srcId="{3184F5F3-4258-430E-8929-B8CBB080E032}" destId="{4FEF197C-1A33-48DE-B427-A9EDF4787AB4}" srcOrd="0" destOrd="0" presId="urn:microsoft.com/office/officeart/2005/8/layout/radial1"/>
    <dgm:cxn modelId="{A9C40685-A2BE-4121-9B3F-100FCF274FBF}" type="presOf" srcId="{16143722-FB1F-4C36-A404-8D0CC6090056}" destId="{AF511CC6-88BA-42BC-9322-4F4CAC9232DD}" srcOrd="0" destOrd="0" presId="urn:microsoft.com/office/officeart/2005/8/layout/radial1"/>
    <dgm:cxn modelId="{509FAD99-7CD0-43F8-A3F2-4C9CB15F30E4}" type="presOf" srcId="{058294F8-3727-4993-A610-A360FD956F3A}" destId="{065589E2-3CFF-43D2-81EF-B135EFB0462D}" srcOrd="0" destOrd="0" presId="urn:microsoft.com/office/officeart/2005/8/layout/radial1"/>
    <dgm:cxn modelId="{EDD38DAA-3C33-4643-B6CC-3514330F746C}" type="presOf" srcId="{A908A717-2A40-4A8A-A683-D92C77ECFBEF}" destId="{FBA55A3E-880E-4AD8-957F-4D2CA7691721}" srcOrd="0" destOrd="0" presId="urn:microsoft.com/office/officeart/2005/8/layout/radial1"/>
    <dgm:cxn modelId="{83B5AEAE-F69E-4171-B951-CD7716830CB3}" type="presOf" srcId="{71931D1F-7C5D-43D0-AA83-BFE1C1067C68}" destId="{A308FCA4-0814-48D7-9887-B6F90B150DA1}" srcOrd="0" destOrd="0" presId="urn:microsoft.com/office/officeart/2005/8/layout/radial1"/>
    <dgm:cxn modelId="{4D18AFB9-138E-414F-A69E-8B592619CE4F}" type="presOf" srcId="{A908A717-2A40-4A8A-A683-D92C77ECFBEF}" destId="{4F480759-CDB9-437A-8D53-8C8B485CF0E8}" srcOrd="1" destOrd="0" presId="urn:microsoft.com/office/officeart/2005/8/layout/radial1"/>
    <dgm:cxn modelId="{A211ACBA-5F02-4EB3-82F3-8914E7F88B9A}" type="presOf" srcId="{F5AF9A49-A93C-4731-A4D1-E2EC018237FC}" destId="{ACBEC0F2-DCC2-47D3-88AA-AB9F4DA24BCB}" srcOrd="1" destOrd="0" presId="urn:microsoft.com/office/officeart/2005/8/layout/radial1"/>
    <dgm:cxn modelId="{3FD771CC-9CE0-498F-8865-57CA3B6E73D8}" srcId="{02C6D033-4C37-4038-8E50-95BDD6308D42}" destId="{FFA53537-188A-49A0-B5DC-376C6D28EB17}" srcOrd="1" destOrd="0" parTransId="{71931D1F-7C5D-43D0-AA83-BFE1C1067C68}" sibTransId="{B2005691-F70B-4E3C-AE2A-1D51BBB82EDF}"/>
    <dgm:cxn modelId="{215EA3D4-52F0-477F-B5AD-833F51512937}" srcId="{02C6D033-4C37-4038-8E50-95BDD6308D42}" destId="{C4DC14B8-7B74-4E43-9501-78AEFEA204A1}" srcOrd="3" destOrd="0" parTransId="{A908A717-2A40-4A8A-A683-D92C77ECFBEF}" sibTransId="{8C2BA713-7628-4925-989A-04B213528AE5}"/>
    <dgm:cxn modelId="{A113DFE3-C494-426A-9BD0-F05D2BC351CD}" type="presOf" srcId="{3184F5F3-4258-430E-8929-B8CBB080E032}" destId="{1B3DB180-E080-4830-AFDE-9470344B9B6E}" srcOrd="1" destOrd="0" presId="urn:microsoft.com/office/officeart/2005/8/layout/radial1"/>
    <dgm:cxn modelId="{3C77B2EC-E38C-4CC6-BDBD-E4FC3373FE94}" type="presOf" srcId="{78DE2DAA-2634-4287-9A12-BFF48EC1B32B}" destId="{95C0F252-4E1B-4C9C-AAB0-EB40871B145D}" srcOrd="0" destOrd="0" presId="urn:microsoft.com/office/officeart/2005/8/layout/radial1"/>
    <dgm:cxn modelId="{E32C49F1-24EC-4D3F-BD1D-85AEB9A7E2F9}" type="presOf" srcId="{71931D1F-7C5D-43D0-AA83-BFE1C1067C68}" destId="{A79A49AA-A3BD-4060-9FB6-9D7B727A87C3}" srcOrd="1" destOrd="0" presId="urn:microsoft.com/office/officeart/2005/8/layout/radial1"/>
    <dgm:cxn modelId="{E1EC9312-E300-4FFA-ABF4-D38B39101D7B}" type="presParOf" srcId="{95C0F252-4E1B-4C9C-AAB0-EB40871B145D}" destId="{CAC5EE37-BA6B-482D-890B-2631937ED237}" srcOrd="0" destOrd="0" presId="urn:microsoft.com/office/officeart/2005/8/layout/radial1"/>
    <dgm:cxn modelId="{4C2BC5F7-A655-4AA8-8F56-22B9E6E2141B}" type="presParOf" srcId="{95C0F252-4E1B-4C9C-AAB0-EB40871B145D}" destId="{4FEF197C-1A33-48DE-B427-A9EDF4787AB4}" srcOrd="1" destOrd="0" presId="urn:microsoft.com/office/officeart/2005/8/layout/radial1"/>
    <dgm:cxn modelId="{6166F7B3-2779-454C-AA4E-10FBE98D88ED}" type="presParOf" srcId="{4FEF197C-1A33-48DE-B427-A9EDF4787AB4}" destId="{1B3DB180-E080-4830-AFDE-9470344B9B6E}" srcOrd="0" destOrd="0" presId="urn:microsoft.com/office/officeart/2005/8/layout/radial1"/>
    <dgm:cxn modelId="{10DD5D6F-F15E-43F9-892F-FAD033F9E86D}" type="presParOf" srcId="{95C0F252-4E1B-4C9C-AAB0-EB40871B145D}" destId="{B0A5185E-D6C1-49CB-9DAB-7F9DCD5B3002}" srcOrd="2" destOrd="0" presId="urn:microsoft.com/office/officeart/2005/8/layout/radial1"/>
    <dgm:cxn modelId="{B38675D8-6BE4-463E-AD0B-B36CFA3F35D3}" type="presParOf" srcId="{95C0F252-4E1B-4C9C-AAB0-EB40871B145D}" destId="{A308FCA4-0814-48D7-9887-B6F90B150DA1}" srcOrd="3" destOrd="0" presId="urn:microsoft.com/office/officeart/2005/8/layout/radial1"/>
    <dgm:cxn modelId="{149D5A1E-A21E-4484-B542-6914DFA0AC72}" type="presParOf" srcId="{A308FCA4-0814-48D7-9887-B6F90B150DA1}" destId="{A79A49AA-A3BD-4060-9FB6-9D7B727A87C3}" srcOrd="0" destOrd="0" presId="urn:microsoft.com/office/officeart/2005/8/layout/radial1"/>
    <dgm:cxn modelId="{E2BA208E-438B-4E4B-9339-D1552767C226}" type="presParOf" srcId="{95C0F252-4E1B-4C9C-AAB0-EB40871B145D}" destId="{0D06C839-3E85-4950-896A-C3B795519B72}" srcOrd="4" destOrd="0" presId="urn:microsoft.com/office/officeart/2005/8/layout/radial1"/>
    <dgm:cxn modelId="{F18F2239-09F4-4015-8185-7BCF884524E8}" type="presParOf" srcId="{95C0F252-4E1B-4C9C-AAB0-EB40871B145D}" destId="{065589E2-3CFF-43D2-81EF-B135EFB0462D}" srcOrd="5" destOrd="0" presId="urn:microsoft.com/office/officeart/2005/8/layout/radial1"/>
    <dgm:cxn modelId="{D543D229-A01C-49C3-BCFD-069B2A5A4B33}" type="presParOf" srcId="{065589E2-3CFF-43D2-81EF-B135EFB0462D}" destId="{E3817B91-FF6A-4938-9645-A7082B75BAE7}" srcOrd="0" destOrd="0" presId="urn:microsoft.com/office/officeart/2005/8/layout/radial1"/>
    <dgm:cxn modelId="{C8BF2B71-2FA2-451F-B90C-ECA612B8077D}" type="presParOf" srcId="{95C0F252-4E1B-4C9C-AAB0-EB40871B145D}" destId="{AF511CC6-88BA-42BC-9322-4F4CAC9232DD}" srcOrd="6" destOrd="0" presId="urn:microsoft.com/office/officeart/2005/8/layout/radial1"/>
    <dgm:cxn modelId="{2DFCC62A-D9AC-4F9D-AE90-80E99D8C1E29}" type="presParOf" srcId="{95C0F252-4E1B-4C9C-AAB0-EB40871B145D}" destId="{FBA55A3E-880E-4AD8-957F-4D2CA7691721}" srcOrd="7" destOrd="0" presId="urn:microsoft.com/office/officeart/2005/8/layout/radial1"/>
    <dgm:cxn modelId="{95AAFF64-E01A-4952-B479-7E4B99C9B873}" type="presParOf" srcId="{FBA55A3E-880E-4AD8-957F-4D2CA7691721}" destId="{4F480759-CDB9-437A-8D53-8C8B485CF0E8}" srcOrd="0" destOrd="0" presId="urn:microsoft.com/office/officeart/2005/8/layout/radial1"/>
    <dgm:cxn modelId="{AA6D174D-ACF4-4E52-B145-2461A6578551}" type="presParOf" srcId="{95C0F252-4E1B-4C9C-AAB0-EB40871B145D}" destId="{EADE305E-CBC7-4541-8BFF-1E85F25BD200}" srcOrd="8" destOrd="0" presId="urn:microsoft.com/office/officeart/2005/8/layout/radial1"/>
    <dgm:cxn modelId="{028B4518-5966-48F6-965F-CCEDD78B531A}" type="presParOf" srcId="{95C0F252-4E1B-4C9C-AAB0-EB40871B145D}" destId="{346ECDB1-4DC2-44CC-9F52-D49D63490969}" srcOrd="9" destOrd="0" presId="urn:microsoft.com/office/officeart/2005/8/layout/radial1"/>
    <dgm:cxn modelId="{3D37085F-3064-4A62-8018-F6B9EF4DBDCC}" type="presParOf" srcId="{346ECDB1-4DC2-44CC-9F52-D49D63490969}" destId="{ACBEC0F2-DCC2-47D3-88AA-AB9F4DA24BCB}" srcOrd="0" destOrd="0" presId="urn:microsoft.com/office/officeart/2005/8/layout/radial1"/>
    <dgm:cxn modelId="{1C6587A4-10C9-4187-B344-05F8AC8C2B88}" type="presParOf" srcId="{95C0F252-4E1B-4C9C-AAB0-EB40871B145D}" destId="{E826673F-98B3-4DC1-80B0-1D741F51655E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5EE37-BA6B-482D-890B-2631937ED237}">
      <dsp:nvSpPr>
        <dsp:cNvPr id="0" name=""/>
        <dsp:cNvSpPr/>
      </dsp:nvSpPr>
      <dsp:spPr>
        <a:xfrm>
          <a:off x="1900621" y="1731246"/>
          <a:ext cx="1362710" cy="13627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C000"/>
              </a:solidFill>
            </a:rPr>
            <a:t>N</a:t>
          </a:r>
          <a:r>
            <a:rPr lang="en-US" sz="1800" kern="1200" dirty="0"/>
            <a:t>ational </a:t>
          </a:r>
          <a:r>
            <a:rPr lang="en-US" sz="1800" kern="1200" dirty="0">
              <a:solidFill>
                <a:srgbClr val="FFC000"/>
              </a:solidFill>
            </a:rPr>
            <a:t>T</a:t>
          </a:r>
          <a:r>
            <a:rPr lang="en-US" sz="1800" kern="1200" dirty="0"/>
            <a:t>ransfer </a:t>
          </a:r>
          <a:r>
            <a:rPr lang="en-US" sz="1800" kern="1200" dirty="0">
              <a:solidFill>
                <a:srgbClr val="FFC000"/>
              </a:solidFill>
            </a:rPr>
            <a:t>A</a:t>
          </a:r>
          <a:r>
            <a:rPr lang="en-US" sz="1800" kern="1200" dirty="0"/>
            <a:t>ccounts</a:t>
          </a:r>
        </a:p>
      </dsp:txBody>
      <dsp:txXfrm>
        <a:off x="2100185" y="1930810"/>
        <a:ext cx="963582" cy="963582"/>
      </dsp:txXfrm>
    </dsp:sp>
    <dsp:sp modelId="{4FEF197C-1A33-48DE-B427-A9EDF4787AB4}">
      <dsp:nvSpPr>
        <dsp:cNvPr id="0" name=""/>
        <dsp:cNvSpPr/>
      </dsp:nvSpPr>
      <dsp:spPr>
        <a:xfrm rot="16189725">
          <a:off x="2395118" y="1522457"/>
          <a:ext cx="368543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368543" y="2452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570176" y="1537765"/>
        <a:ext cx="18427" cy="18427"/>
      </dsp:txXfrm>
    </dsp:sp>
    <dsp:sp modelId="{B0A5185E-D6C1-49CB-9DAB-7F9DCD5B3002}">
      <dsp:nvSpPr>
        <dsp:cNvPr id="0" name=""/>
        <dsp:cNvSpPr/>
      </dsp:nvSpPr>
      <dsp:spPr>
        <a:xfrm>
          <a:off x="1895447" y="0"/>
          <a:ext cx="1362710" cy="13627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National Accounts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(NA)</a:t>
          </a:r>
        </a:p>
      </dsp:txBody>
      <dsp:txXfrm>
        <a:off x="2095011" y="199564"/>
        <a:ext cx="963582" cy="963582"/>
      </dsp:txXfrm>
    </dsp:sp>
    <dsp:sp modelId="{A308FCA4-0814-48D7-9887-B6F90B150DA1}">
      <dsp:nvSpPr>
        <dsp:cNvPr id="0" name=""/>
        <dsp:cNvSpPr/>
      </dsp:nvSpPr>
      <dsp:spPr>
        <a:xfrm rot="12237114">
          <a:off x="1574641" y="2029879"/>
          <a:ext cx="40196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01961" y="2452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765572" y="2044351"/>
        <a:ext cx="20098" cy="20098"/>
      </dsp:txXfrm>
    </dsp:sp>
    <dsp:sp modelId="{0D06C839-3E85-4950-896A-C3B795519B72}">
      <dsp:nvSpPr>
        <dsp:cNvPr id="0" name=""/>
        <dsp:cNvSpPr/>
      </dsp:nvSpPr>
      <dsp:spPr>
        <a:xfrm>
          <a:off x="287911" y="1014843"/>
          <a:ext cx="1362710" cy="13627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Household Surveys</a:t>
          </a:r>
        </a:p>
      </dsp:txBody>
      <dsp:txXfrm>
        <a:off x="487475" y="1214407"/>
        <a:ext cx="963582" cy="963582"/>
      </dsp:txXfrm>
    </dsp:sp>
    <dsp:sp modelId="{065589E2-3CFF-43D2-81EF-B135EFB0462D}">
      <dsp:nvSpPr>
        <dsp:cNvPr id="0" name=""/>
        <dsp:cNvSpPr/>
      </dsp:nvSpPr>
      <dsp:spPr>
        <a:xfrm rot="20139553">
          <a:off x="3178543" y="1994931"/>
          <a:ext cx="545025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545025" y="2452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37430" y="2005827"/>
        <a:ext cx="27251" cy="27251"/>
      </dsp:txXfrm>
    </dsp:sp>
    <dsp:sp modelId="{AF511CC6-88BA-42BC-9322-4F4CAC9232DD}">
      <dsp:nvSpPr>
        <dsp:cNvPr id="0" name=""/>
        <dsp:cNvSpPr/>
      </dsp:nvSpPr>
      <dsp:spPr>
        <a:xfrm>
          <a:off x="3638780" y="944948"/>
          <a:ext cx="1362710" cy="13627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Census, Population Projections</a:t>
          </a:r>
        </a:p>
      </dsp:txBody>
      <dsp:txXfrm>
        <a:off x="3838344" y="1144512"/>
        <a:ext cx="963582" cy="963582"/>
      </dsp:txXfrm>
    </dsp:sp>
    <dsp:sp modelId="{FBA55A3E-880E-4AD8-957F-4D2CA7691721}">
      <dsp:nvSpPr>
        <dsp:cNvPr id="0" name=""/>
        <dsp:cNvSpPr/>
      </dsp:nvSpPr>
      <dsp:spPr>
        <a:xfrm rot="7665792">
          <a:off x="1784341" y="3113220"/>
          <a:ext cx="47181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71811" y="2452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 rot="10800000">
        <a:off x="2008451" y="3125946"/>
        <a:ext cx="23590" cy="23590"/>
      </dsp:txXfrm>
    </dsp:sp>
    <dsp:sp modelId="{EADE305E-CBC7-4541-8BFF-1E85F25BD200}">
      <dsp:nvSpPr>
        <dsp:cNvPr id="0" name=""/>
        <dsp:cNvSpPr/>
      </dsp:nvSpPr>
      <dsp:spPr>
        <a:xfrm>
          <a:off x="777161" y="3181525"/>
          <a:ext cx="1362710" cy="136271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Administrative Data</a:t>
          </a:r>
        </a:p>
      </dsp:txBody>
      <dsp:txXfrm>
        <a:off x="976725" y="3381089"/>
        <a:ext cx="963582" cy="963582"/>
      </dsp:txXfrm>
    </dsp:sp>
    <dsp:sp modelId="{346ECDB1-4DC2-44CC-9F52-D49D63490969}">
      <dsp:nvSpPr>
        <dsp:cNvPr id="0" name=""/>
        <dsp:cNvSpPr/>
      </dsp:nvSpPr>
      <dsp:spPr>
        <a:xfrm rot="2502879">
          <a:off x="3003087" y="3071120"/>
          <a:ext cx="69024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90244" y="2452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30953" y="3078386"/>
        <a:ext cx="34512" cy="34512"/>
      </dsp:txXfrm>
    </dsp:sp>
    <dsp:sp modelId="{E826673F-98B3-4DC1-80B0-1D741F51655E}">
      <dsp:nvSpPr>
        <dsp:cNvPr id="0" name=""/>
        <dsp:cNvSpPr/>
      </dsp:nvSpPr>
      <dsp:spPr>
        <a:xfrm>
          <a:off x="3433087" y="3097326"/>
          <a:ext cx="1362710" cy="136271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Other Surveys and Indicators</a:t>
          </a:r>
        </a:p>
      </dsp:txBody>
      <dsp:txXfrm>
        <a:off x="3632651" y="3296890"/>
        <a:ext cx="963582" cy="9635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5EE37-BA6B-482D-890B-2631937ED237}">
      <dsp:nvSpPr>
        <dsp:cNvPr id="0" name=""/>
        <dsp:cNvSpPr/>
      </dsp:nvSpPr>
      <dsp:spPr>
        <a:xfrm>
          <a:off x="1900621" y="1731246"/>
          <a:ext cx="1362710" cy="13627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C000"/>
              </a:solidFill>
            </a:rPr>
            <a:t>N</a:t>
          </a:r>
          <a:r>
            <a:rPr lang="en-US" sz="1800" kern="1200" dirty="0"/>
            <a:t>ational </a:t>
          </a:r>
          <a:r>
            <a:rPr lang="en-US" sz="1800" kern="1200" dirty="0">
              <a:solidFill>
                <a:srgbClr val="FFC000"/>
              </a:solidFill>
            </a:rPr>
            <a:t>T</a:t>
          </a:r>
          <a:r>
            <a:rPr lang="en-US" sz="1800" kern="1200" dirty="0"/>
            <a:t>ransfer </a:t>
          </a:r>
          <a:r>
            <a:rPr lang="en-US" sz="1800" kern="1200" dirty="0">
              <a:solidFill>
                <a:srgbClr val="FFC000"/>
              </a:solidFill>
            </a:rPr>
            <a:t>A</a:t>
          </a:r>
          <a:r>
            <a:rPr lang="en-US" sz="1800" kern="1200" dirty="0"/>
            <a:t>ccounts</a:t>
          </a:r>
        </a:p>
      </dsp:txBody>
      <dsp:txXfrm>
        <a:off x="2100185" y="1930810"/>
        <a:ext cx="963582" cy="963582"/>
      </dsp:txXfrm>
    </dsp:sp>
    <dsp:sp modelId="{4FEF197C-1A33-48DE-B427-A9EDF4787AB4}">
      <dsp:nvSpPr>
        <dsp:cNvPr id="0" name=""/>
        <dsp:cNvSpPr/>
      </dsp:nvSpPr>
      <dsp:spPr>
        <a:xfrm rot="16189725">
          <a:off x="2395118" y="1522457"/>
          <a:ext cx="368543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368543" y="2452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570176" y="1537765"/>
        <a:ext cx="18427" cy="18427"/>
      </dsp:txXfrm>
    </dsp:sp>
    <dsp:sp modelId="{B0A5185E-D6C1-49CB-9DAB-7F9DCD5B3002}">
      <dsp:nvSpPr>
        <dsp:cNvPr id="0" name=""/>
        <dsp:cNvSpPr/>
      </dsp:nvSpPr>
      <dsp:spPr>
        <a:xfrm>
          <a:off x="1895447" y="0"/>
          <a:ext cx="1362710" cy="13627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National Accounts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(NA)</a:t>
          </a:r>
        </a:p>
      </dsp:txBody>
      <dsp:txXfrm>
        <a:off x="2095011" y="199564"/>
        <a:ext cx="963582" cy="963582"/>
      </dsp:txXfrm>
    </dsp:sp>
    <dsp:sp modelId="{A308FCA4-0814-48D7-9887-B6F90B150DA1}">
      <dsp:nvSpPr>
        <dsp:cNvPr id="0" name=""/>
        <dsp:cNvSpPr/>
      </dsp:nvSpPr>
      <dsp:spPr>
        <a:xfrm rot="12237114">
          <a:off x="1574641" y="2029879"/>
          <a:ext cx="40196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01961" y="2452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765572" y="2044351"/>
        <a:ext cx="20098" cy="20098"/>
      </dsp:txXfrm>
    </dsp:sp>
    <dsp:sp modelId="{0D06C839-3E85-4950-896A-C3B795519B72}">
      <dsp:nvSpPr>
        <dsp:cNvPr id="0" name=""/>
        <dsp:cNvSpPr/>
      </dsp:nvSpPr>
      <dsp:spPr>
        <a:xfrm>
          <a:off x="287911" y="1014843"/>
          <a:ext cx="1362710" cy="13627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Household Surveys</a:t>
          </a:r>
        </a:p>
      </dsp:txBody>
      <dsp:txXfrm>
        <a:off x="487475" y="1214407"/>
        <a:ext cx="963582" cy="963582"/>
      </dsp:txXfrm>
    </dsp:sp>
    <dsp:sp modelId="{065589E2-3CFF-43D2-81EF-B135EFB0462D}">
      <dsp:nvSpPr>
        <dsp:cNvPr id="0" name=""/>
        <dsp:cNvSpPr/>
      </dsp:nvSpPr>
      <dsp:spPr>
        <a:xfrm rot="20139553">
          <a:off x="3178543" y="1994931"/>
          <a:ext cx="545025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545025" y="2452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37430" y="2005827"/>
        <a:ext cx="27251" cy="27251"/>
      </dsp:txXfrm>
    </dsp:sp>
    <dsp:sp modelId="{AF511CC6-88BA-42BC-9322-4F4CAC9232DD}">
      <dsp:nvSpPr>
        <dsp:cNvPr id="0" name=""/>
        <dsp:cNvSpPr/>
      </dsp:nvSpPr>
      <dsp:spPr>
        <a:xfrm>
          <a:off x="3638780" y="944948"/>
          <a:ext cx="1362710" cy="13627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Census, Population Projections</a:t>
          </a:r>
        </a:p>
      </dsp:txBody>
      <dsp:txXfrm>
        <a:off x="3838344" y="1144512"/>
        <a:ext cx="963582" cy="963582"/>
      </dsp:txXfrm>
    </dsp:sp>
    <dsp:sp modelId="{FBA55A3E-880E-4AD8-957F-4D2CA7691721}">
      <dsp:nvSpPr>
        <dsp:cNvPr id="0" name=""/>
        <dsp:cNvSpPr/>
      </dsp:nvSpPr>
      <dsp:spPr>
        <a:xfrm rot="7665792">
          <a:off x="1784341" y="3113220"/>
          <a:ext cx="47181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71811" y="2452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 rot="10800000">
        <a:off x="2008451" y="3125946"/>
        <a:ext cx="23590" cy="23590"/>
      </dsp:txXfrm>
    </dsp:sp>
    <dsp:sp modelId="{EADE305E-CBC7-4541-8BFF-1E85F25BD200}">
      <dsp:nvSpPr>
        <dsp:cNvPr id="0" name=""/>
        <dsp:cNvSpPr/>
      </dsp:nvSpPr>
      <dsp:spPr>
        <a:xfrm>
          <a:off x="777161" y="3181525"/>
          <a:ext cx="1362710" cy="136271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Administrative Data</a:t>
          </a:r>
        </a:p>
      </dsp:txBody>
      <dsp:txXfrm>
        <a:off x="976725" y="3381089"/>
        <a:ext cx="963582" cy="963582"/>
      </dsp:txXfrm>
    </dsp:sp>
    <dsp:sp modelId="{346ECDB1-4DC2-44CC-9F52-D49D63490969}">
      <dsp:nvSpPr>
        <dsp:cNvPr id="0" name=""/>
        <dsp:cNvSpPr/>
      </dsp:nvSpPr>
      <dsp:spPr>
        <a:xfrm rot="2502879">
          <a:off x="3003087" y="3071120"/>
          <a:ext cx="69024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90244" y="2452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30953" y="3078386"/>
        <a:ext cx="34512" cy="34512"/>
      </dsp:txXfrm>
    </dsp:sp>
    <dsp:sp modelId="{E826673F-98B3-4DC1-80B0-1D741F51655E}">
      <dsp:nvSpPr>
        <dsp:cNvPr id="0" name=""/>
        <dsp:cNvSpPr/>
      </dsp:nvSpPr>
      <dsp:spPr>
        <a:xfrm>
          <a:off x="3433087" y="3097326"/>
          <a:ext cx="1362710" cy="136271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Other Surveys and Indicators</a:t>
          </a:r>
        </a:p>
      </dsp:txBody>
      <dsp:txXfrm>
        <a:off x="3632651" y="3296890"/>
        <a:ext cx="963582" cy="963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02B2F-03BC-4D35-9673-B542F5605E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08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1CC1DF6-8D5D-D595-34C8-38F6A79BF6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E756D5-6368-499E-9956-9B271D42DA6B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7780A674-5726-6828-EA90-74CB022426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8D168081-1411-97D8-37A8-C9187B9975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253310D-A784-A150-0B54-BC09B22869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ABDEB-ACDC-44B7-B8BA-B0DDFBD2C5FB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9BAB7E03-D7E9-BBD4-163B-49A20C06BD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5466CB95-E258-5C47-2614-A749E59CD6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D5B217B-8128-C66D-93E7-478EDA0833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8BFAB-11DF-4536-9331-D3B91C18B229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138A8378-6C9F-3DA9-3317-91FCB66184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F303F786-58CE-7DCF-F3CF-BEEB2A630F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58F6AD1-AC82-9963-7FE5-4EC877D165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A9991-EBF7-41BB-B1FC-132F2E65011F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C5AAA54F-9D44-67B4-82CD-5BDEE8B64B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A56ABB8B-C05E-CBB6-C135-4A1DA58ED9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CA55461-9027-63F6-BE9C-846B733CFD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770B3D-7F2D-4A6A-93D9-A532D54D7A87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424112B3-8BEF-3721-57DB-C3BFFD9646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F2DFD88B-4CA1-7CBD-1EBF-F9F71539B2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So we saw how labor earning and consumption looked, now we see three different types of ways to “solve” the LCD “problem.</a:t>
            </a:r>
          </a:p>
          <a:p>
            <a:r>
              <a:rPr lang="es-ES_tradnl" dirty="0"/>
              <a:t>Market- sector (assets)</a:t>
            </a:r>
          </a:p>
          <a:p>
            <a:r>
              <a:rPr lang="es-ES_tradnl" dirty="0"/>
              <a:t>Government sector (public transfers)</a:t>
            </a:r>
          </a:p>
          <a:p>
            <a:r>
              <a:rPr lang="es-ES_tradnl" dirty="0"/>
              <a:t>Family sector (private transfers)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3DFEB-D281-7C45-89E7-CBB39538113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025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116E508-FD32-CD21-F426-FDFF08DE20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F5EA61-7560-467C-BF62-6EDA7EDA1EC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4DACF67B-1B67-2B54-13B3-FEF4EC3D32C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942235C4-780E-30D7-76FC-F03EE81DCA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19C5E43-71A5-0667-C3D5-458E7C8ACA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716593-9125-4774-A5F0-70D306C15A1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442" name="Rectangle 2">
            <a:extLst>
              <a:ext uri="{FF2B5EF4-FFF2-40B4-BE49-F238E27FC236}">
                <a16:creationId xmlns:a16="http://schemas.microsoft.com/office/drawing/2014/main" id="{A1B41E6D-199A-D7BD-AFF7-AF63C834750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626D657D-3F37-B73B-ECA1-5D43383BE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07C8C-4165-2D28-07C8-A5FCD29C4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DD6B691-6566-F3EA-6F26-9D0AA790B2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34C89-2A4C-4EEA-AAAE-1FE9F5D579B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68796E1E-1077-46A3-0F2E-BD604EA745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3F14B88-293A-4D46-54BC-8DDED1B82D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792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DDE7F1D-FBA1-0298-5D8D-7D797F6775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961768-7702-44CA-8171-9491F2947AB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2F166D7-D1E6-A0D0-6D84-47DF848764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F2D91C4-9D28-82C8-01E7-8A50A1989B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645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F15036B-2169-07DE-C7F0-EDA71A3C9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34C89-2A4C-4EEA-AAAE-1FE9F5D579BD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E014AD7A-2661-D363-B090-A5E1A34DC0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7ADAA5C-B676-E7F4-EAFE-435909128F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DDE7F1D-FBA1-0298-5D8D-7D797F6775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961768-7702-44CA-8171-9491F2947AB6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2F166D7-D1E6-A0D0-6D84-47DF848764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F2D91C4-9D28-82C8-01E7-8A50A1989B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Currently 98 countries, with over 85% of the world’s population.  (big one missing is Pakistan although they have a team now)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Begun conceptually in the 1990s, by professors Ron Lee of UC Berkeley and Andrew Mason of the University of HI and the East West Center.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first estimates began around 2003-2006, with numbers of countries climbing quickly as publications from the project began to come 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B02B2F-03BC-4D35-9673-B542F5605E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77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4E67C4D-11EC-A977-361E-BB20F345B8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BFF968-A542-4ED1-9337-A9F48AEF5D3B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F059B502-5384-5C55-925D-5F41BEAF67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8CC2A394-12E4-EFC7-1732-D120F94EB3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BE25B1F-7B45-84AF-6614-49E8682795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9CBBC7-7821-49AE-AE4F-47F190E58D76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2E4BDE0A-D91C-1AA1-BA00-00ACEEBAD5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9BCC4373-88DD-1345-3FF3-FD62C0420E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640FF0B9-123F-754E-8D58-7B6260C1B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4DD4886-8332-544B-8672-2E3D65FCA8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50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3029B8-C611-5CA3-2886-AFF293E899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</a:t>
            </a:r>
            <a:r>
              <a:rPr lang="en-US" altLang="en-US" sz="1600"/>
              <a:t>ational </a:t>
            </a:r>
            <a:r>
              <a:rPr lang="en-US" altLang="en-US"/>
              <a:t>T</a:t>
            </a:r>
            <a:r>
              <a:rPr lang="en-US" altLang="en-US" sz="1600"/>
              <a:t>ransfer </a:t>
            </a:r>
            <a:r>
              <a:rPr lang="en-US" altLang="en-US"/>
              <a:t>A</a:t>
            </a:r>
            <a:r>
              <a:rPr lang="en-US" altLang="en-US" sz="1600"/>
              <a:t>ccounts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8C0578-F4FF-0689-FAFB-E28CE4141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FDA758-377C-470D-9E1D-00A2C8DAA4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540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36620-2815-44E9-9B79-367F390EE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21F468-D63F-48E5-84AE-5E937D907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32A3F-7525-49C6-A044-C85497BFC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BB4-5E89-46EC-B37F-05F42561EAD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91471-81DC-4483-8671-6F25F147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BF903-DAFC-4A0B-95E8-553A243F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FDB-53E2-41C9-B5FE-C02751A8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05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53003-9DA7-4B25-BD3C-EDCB2CF7C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B15D5-1D5E-4FE7-99BA-D75840AA6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AC6DE-9166-4D0C-A765-77706C44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BB4-5E89-46EC-B37F-05F42561EAD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BA3B6-ABD8-43DD-B19B-62599D6E5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FFAA6-2319-48E2-9ECB-BE8740CB7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FDB-53E2-41C9-B5FE-C02751A8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19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3EE29-F7C9-4D7D-851F-02729C033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5EC75-0381-4A5C-8700-B4005840E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1142D-467E-4534-B8D8-0B42B1890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BB4-5E89-46EC-B37F-05F42561EAD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9D362-3540-4CF5-A0A9-1E156B51B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4B0E7-0405-4F1E-978E-49E324B4D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FDB-53E2-41C9-B5FE-C02751A8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57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35398-D975-4FA1-AE7F-9F4A75D61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9A3E0-51AD-45F9-8FAF-A7534E5A5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0124F6-D184-4757-A48E-B7AB0780A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A6B00-69BF-4EDE-A401-3A8F3E09D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BB4-5E89-46EC-B37F-05F42561EAD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56EB9-91B1-49EA-90C2-E8AF18F2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06569F-2A7A-45E1-98FB-4E752D7D8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FDB-53E2-41C9-B5FE-C02751A8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27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96A0E-89DF-467E-973D-925EC368A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65987-A6C3-4C4E-83B8-45BDB63FC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CCAB8-576D-4C88-8D28-3C2B44419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D5648F-5B4F-445A-A291-16925C8A09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0308E3-B5C4-4723-956E-F06AA53029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EA6A76-4D4A-4F07-AB20-DFAFF6F2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BB4-5E89-46EC-B37F-05F42561EAD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1AAC94-4DDB-481E-A782-688D69DAD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B745D-B5FE-440E-950B-D9C8BCEE5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FDB-53E2-41C9-B5FE-C02751A8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06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B37E7-4943-42AE-B8D5-604FB4D61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BE81FA-52D9-49FC-9902-C2988EF3E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BB4-5E89-46EC-B37F-05F42561EAD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5168C5-B88F-402B-9914-278EFA76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0046D-5626-4466-AF74-8B1EB0033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FDB-53E2-41C9-B5FE-C02751A8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96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E7997-772C-477B-8F45-83E02BAFC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BB4-5E89-46EC-B37F-05F42561EAD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A84840-C648-4A1D-BD79-E7AAC53C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85DA9-1955-43A6-8376-82F0F1CE4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FDB-53E2-41C9-B5FE-C02751A8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92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A39E1-A28A-482B-B43E-D35921C1D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08F9D-1941-4B3D-BA95-5B7FDA1C2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50F4F-7F19-4902-BA58-F4EA7F296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29156-CE65-4AC5-8D60-14A9A100B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BB4-5E89-46EC-B37F-05F42561EAD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4BD0B5-2341-48F8-A2A5-091366269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B91DE-0549-4468-B58C-A0C660D47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FDB-53E2-41C9-B5FE-C02751A8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78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089C6-0490-412B-8361-5E98B7579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04890A-172E-4620-B0EE-017F3C4996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BA96CE-7BB3-49DA-8F14-74BD66850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447C04-8CEC-4121-ABEB-9BBF5981B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BB4-5E89-46EC-B37F-05F42561EAD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B83BF-98AD-469D-939C-24FD26C49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5E16D-8E8F-447A-BC0F-1E8EF1B66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FDB-53E2-41C9-B5FE-C02751A8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43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3D6CE-B060-48DC-85AC-389351AD5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EFD154-487F-45D7-83D3-505AD23DC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CF4C1-133E-4DC9-8763-86512003F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BB4-5E89-46EC-B37F-05F42561EAD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9BCC9-5800-4A42-B6FE-D68DFCDB7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8B2B3-B7B3-46E4-B566-95D023BF9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FDB-53E2-41C9-B5FE-C02751A8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57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3FC2B-B1D1-4395-B807-8255B338A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DCED00-2912-4DD9-AEDF-E23FB030C0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B7F6E-6FC4-4337-B06C-C9013DCC5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BB4-5E89-46EC-B37F-05F42561EAD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7E3EF-751A-4FA1-9050-6777684D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B6856-65D7-4ABF-A69F-DECE04D2A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FDB-53E2-41C9-B5FE-C02751A8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19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318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8825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8909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3347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26659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7952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3427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90D1B5-6790-4F46-9345-E5FF8B4D2EEC}" type="datetime1">
              <a:rPr lang="en-US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4233A-4C8C-4772-8654-B34712BA07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4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>
            <a:extLst>
              <a:ext uri="{FF2B5EF4-FFF2-40B4-BE49-F238E27FC236}">
                <a16:creationId xmlns:a16="http://schemas.microsoft.com/office/drawing/2014/main" id="{4D7A1F3F-71A3-2253-DF58-1CF344A1E10F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684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E7B5AEF4-156C-67F4-C773-71023121DDFF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62148" name="Rectangle 4">
            <a:extLst>
              <a:ext uri="{FF2B5EF4-FFF2-40B4-BE49-F238E27FC236}">
                <a16:creationId xmlns:a16="http://schemas.microsoft.com/office/drawing/2014/main" id="{265C04C2-D515-C641-763A-421F20C50C8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812800" y="6248400"/>
            <a:ext cx="52832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altLang="en-US"/>
              <a:t>N</a:t>
            </a:r>
            <a:r>
              <a:rPr lang="en-US" altLang="en-US" sz="1600"/>
              <a:t>ational </a:t>
            </a:r>
            <a:r>
              <a:rPr lang="en-US" altLang="en-US"/>
              <a:t>T</a:t>
            </a:r>
            <a:r>
              <a:rPr lang="en-US" altLang="en-US" sz="1600"/>
              <a:t>ransfer </a:t>
            </a:r>
            <a:r>
              <a:rPr lang="en-US" altLang="en-US"/>
              <a:t>A</a:t>
            </a:r>
            <a:r>
              <a:rPr lang="en-US" altLang="en-US" sz="1600"/>
              <a:t>ccounts</a:t>
            </a:r>
          </a:p>
        </p:txBody>
      </p:sp>
      <p:sp>
        <p:nvSpPr>
          <p:cNvPr id="262149" name="Rectangle 5">
            <a:extLst>
              <a:ext uri="{FF2B5EF4-FFF2-40B4-BE49-F238E27FC236}">
                <a16:creationId xmlns:a16="http://schemas.microsoft.com/office/drawing/2014/main" id="{548F940C-50C0-8CFD-0CC7-3D574B3C0B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3048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F2C133E-4A0D-417E-987D-FB6CA1DFD6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414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CD879-5353-9B61-68B5-6CCE3717A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A2C0E-0D1B-8FF6-7CAE-51C6E6C51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C20653-01D5-18D0-4DAF-F24D4321A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</a:t>
            </a:r>
            <a:r>
              <a:rPr lang="en-US" altLang="en-US" sz="1600"/>
              <a:t>ational </a:t>
            </a:r>
            <a:r>
              <a:rPr lang="en-US" altLang="en-US"/>
              <a:t>T</a:t>
            </a:r>
            <a:r>
              <a:rPr lang="en-US" altLang="en-US" sz="1600"/>
              <a:t>ransfer </a:t>
            </a:r>
            <a:r>
              <a:rPr lang="en-US" altLang="en-US"/>
              <a:t>A</a:t>
            </a:r>
            <a:r>
              <a:rPr lang="en-US" altLang="en-US" sz="1600"/>
              <a:t>ccounts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99618A-93F1-5AB9-CCCD-D266782E2F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932680-C103-458C-B907-E23BF70E05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1745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E9CEC-0BFA-E55A-546F-31D6E97CC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332FA-C681-B793-B433-91B8B1C97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86A929-E056-72CF-FD15-353F14D8B0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</a:t>
            </a:r>
            <a:r>
              <a:rPr lang="en-US" altLang="en-US" sz="1600"/>
              <a:t>ational </a:t>
            </a:r>
            <a:r>
              <a:rPr lang="en-US" altLang="en-US"/>
              <a:t>T</a:t>
            </a:r>
            <a:r>
              <a:rPr lang="en-US" altLang="en-US" sz="1600"/>
              <a:t>ransfer </a:t>
            </a:r>
            <a:r>
              <a:rPr lang="en-US" altLang="en-US"/>
              <a:t>A</a:t>
            </a:r>
            <a:r>
              <a:rPr lang="en-US" altLang="en-US" sz="1600"/>
              <a:t>ccounts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78BDB-7C0E-CBFC-E8E5-C94B0DDAAF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72CBE7-3B19-48FE-B723-77EAA3DC13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559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E1C3-64E3-A109-2B75-8BFBD65A6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3FE81-8224-56B7-A915-D60ECB40EC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D73D8-A477-211A-808F-286991A6F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1" y="1600200"/>
            <a:ext cx="5592233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85732-AC1B-5D11-740D-4FF4646FF0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</a:t>
            </a:r>
            <a:r>
              <a:rPr lang="en-US" altLang="en-US" sz="1600"/>
              <a:t>ational </a:t>
            </a:r>
            <a:r>
              <a:rPr lang="en-US" altLang="en-US"/>
              <a:t>T</a:t>
            </a:r>
            <a:r>
              <a:rPr lang="en-US" altLang="en-US" sz="1600"/>
              <a:t>ransfer </a:t>
            </a:r>
            <a:r>
              <a:rPr lang="en-US" altLang="en-US"/>
              <a:t>A</a:t>
            </a:r>
            <a:r>
              <a:rPr lang="en-US" altLang="en-US" sz="1600"/>
              <a:t>ccounts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3B6E8-0C56-4E87-A506-483BE35841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C77BAB-8B2D-4984-9C87-D961AB9F84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3311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7FDF3-D53D-A003-3F8C-6D4CEE53D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000000-B9F3-60ED-8477-E2339A2A7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FABDE4-AC82-C544-19FB-13297FB15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A5C15-F582-BB15-EFE3-23C0AA422B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E88029-4FE8-4C2B-DBDA-DBCC03815F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2D797E-CB3A-6C56-FCC2-F533F192BB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</a:t>
            </a:r>
            <a:r>
              <a:rPr lang="en-US" altLang="en-US" sz="1600"/>
              <a:t>ational </a:t>
            </a:r>
            <a:r>
              <a:rPr lang="en-US" altLang="en-US"/>
              <a:t>T</a:t>
            </a:r>
            <a:r>
              <a:rPr lang="en-US" altLang="en-US" sz="1600"/>
              <a:t>ransfer </a:t>
            </a:r>
            <a:r>
              <a:rPr lang="en-US" altLang="en-US"/>
              <a:t>A</a:t>
            </a:r>
            <a:r>
              <a:rPr lang="en-US" altLang="en-US" sz="1600"/>
              <a:t>ccounts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9263C6-9D3E-3350-3174-BFC744ACBB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008BDD-8209-4A96-8DEA-44DFF99E51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647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C2FF6-A93E-4BAF-43C0-C5A64EF76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87DAB7-ADB6-40F2-C0AE-EEF29F08AB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</a:t>
            </a:r>
            <a:r>
              <a:rPr lang="en-US" altLang="en-US" sz="1600"/>
              <a:t>ational </a:t>
            </a:r>
            <a:r>
              <a:rPr lang="en-US" altLang="en-US"/>
              <a:t>T</a:t>
            </a:r>
            <a:r>
              <a:rPr lang="en-US" altLang="en-US" sz="1600"/>
              <a:t>ransfer </a:t>
            </a:r>
            <a:r>
              <a:rPr lang="en-US" altLang="en-US"/>
              <a:t>A</a:t>
            </a:r>
            <a:r>
              <a:rPr lang="en-US" altLang="en-US" sz="1600"/>
              <a:t>ccounts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FB7A5-F87C-148A-356B-1DDA48E68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722D88-2D0C-4988-9054-FA2F42D586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2738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3B88A4-7571-A4BA-0F59-D427FE7E80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</a:t>
            </a:r>
            <a:r>
              <a:rPr lang="en-US" altLang="en-US" sz="1600"/>
              <a:t>ational </a:t>
            </a:r>
            <a:r>
              <a:rPr lang="en-US" altLang="en-US"/>
              <a:t>T</a:t>
            </a:r>
            <a:r>
              <a:rPr lang="en-US" altLang="en-US" sz="1600"/>
              <a:t>ransfer </a:t>
            </a:r>
            <a:r>
              <a:rPr lang="en-US" altLang="en-US"/>
              <a:t>A</a:t>
            </a:r>
            <a:r>
              <a:rPr lang="en-US" altLang="en-US" sz="1600"/>
              <a:t>ccounts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24156C-DD03-D2FF-FE0F-6A67E18CEB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01A27A-AB24-45A9-9806-1F7DE3DC02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3381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D9055-B49A-7FDD-2034-1007FEC5D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01C67-35EA-99FC-0914-6466A24F5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A79364-E190-D3D4-BA23-ABD71C280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E741C-85DC-F27D-1FB5-E541424C1D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</a:t>
            </a:r>
            <a:r>
              <a:rPr lang="en-US" altLang="en-US" sz="1600"/>
              <a:t>ational </a:t>
            </a:r>
            <a:r>
              <a:rPr lang="en-US" altLang="en-US"/>
              <a:t>T</a:t>
            </a:r>
            <a:r>
              <a:rPr lang="en-US" altLang="en-US" sz="1600"/>
              <a:t>ransfer </a:t>
            </a:r>
            <a:r>
              <a:rPr lang="en-US" altLang="en-US"/>
              <a:t>A</a:t>
            </a:r>
            <a:r>
              <a:rPr lang="en-US" altLang="en-US" sz="1600"/>
              <a:t>ccounts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B97EA-C803-F38F-74FF-DF3F33E6CD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F873A7-4090-4F85-9A97-E04318B784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9804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79D71-8F3A-F0CE-F4A9-B34AF6533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94C4DF-7F2D-5CF0-65C9-1324D4A386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093F6-5780-E4E1-D42B-1DE49D6C6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74443-883B-F85A-B4AE-9D8D292EF3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</a:t>
            </a:r>
            <a:r>
              <a:rPr lang="en-US" altLang="en-US" sz="1600"/>
              <a:t>ational </a:t>
            </a:r>
            <a:r>
              <a:rPr lang="en-US" altLang="en-US"/>
              <a:t>T</a:t>
            </a:r>
            <a:r>
              <a:rPr lang="en-US" altLang="en-US" sz="1600"/>
              <a:t>ransfer </a:t>
            </a:r>
            <a:r>
              <a:rPr lang="en-US" altLang="en-US"/>
              <a:t>A</a:t>
            </a:r>
            <a:r>
              <a:rPr lang="en-US" altLang="en-US" sz="1600"/>
              <a:t>ccounts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3AD74-FA5E-BDF3-04D3-1FE009C08A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333EA9-0BA4-4A34-B08C-D5D8BEF499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7623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0DA45-B447-AC86-B10C-674E472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44628B-EE21-C475-E3CF-C2BB5FF85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16BDB1-236D-31ED-8A6A-BA99EC2AB5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</a:t>
            </a:r>
            <a:r>
              <a:rPr lang="en-US" altLang="en-US" sz="1600"/>
              <a:t>ational </a:t>
            </a:r>
            <a:r>
              <a:rPr lang="en-US" altLang="en-US"/>
              <a:t>T</a:t>
            </a:r>
            <a:r>
              <a:rPr lang="en-US" altLang="en-US" sz="1600"/>
              <a:t>ransfer </a:t>
            </a:r>
            <a:r>
              <a:rPr lang="en-US" altLang="en-US"/>
              <a:t>A</a:t>
            </a:r>
            <a:r>
              <a:rPr lang="en-US" altLang="en-US" sz="1600"/>
              <a:t>ccounts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ACEA5B-9423-1480-A58F-233414064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3787C0-8836-404B-B419-277B5D52F6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41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FF49AF-5563-246D-8752-81CB4E2652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42918" y="228601"/>
            <a:ext cx="2846916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D480D8-38D6-687E-49FA-BBA021737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2167" y="228601"/>
            <a:ext cx="8337551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5D00F5-1DDD-1A54-CB63-B3FE1E6FFC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</a:t>
            </a:r>
            <a:r>
              <a:rPr lang="en-US" altLang="en-US" sz="1600"/>
              <a:t>ational </a:t>
            </a:r>
            <a:r>
              <a:rPr lang="en-US" altLang="en-US"/>
              <a:t>T</a:t>
            </a:r>
            <a:r>
              <a:rPr lang="en-US" altLang="en-US" sz="1600"/>
              <a:t>ransfer </a:t>
            </a:r>
            <a:r>
              <a:rPr lang="en-US" altLang="en-US"/>
              <a:t>A</a:t>
            </a:r>
            <a:r>
              <a:rPr lang="en-US" altLang="en-US" sz="1600"/>
              <a:t>ccounts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70EBFA-DBD1-B682-8E34-BE8C3AC69C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9F99D4-F181-4F5B-8AC8-E89C3D363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3288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1F3CA9-9E4E-3257-0AC9-4918B8B3A942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02167" y="228601"/>
            <a:ext cx="11387667" cy="587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B078A1-7D05-5073-D94A-A8ADCE26FC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8000" y="6324600"/>
            <a:ext cx="67056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N</a:t>
            </a:r>
            <a:r>
              <a:rPr lang="en-US" altLang="en-US" sz="1600"/>
              <a:t>ational </a:t>
            </a:r>
            <a:r>
              <a:rPr lang="en-US" altLang="en-US"/>
              <a:t>T</a:t>
            </a:r>
            <a:r>
              <a:rPr lang="en-US" altLang="en-US" sz="1600"/>
              <a:t>ransfer </a:t>
            </a:r>
            <a:r>
              <a:rPr lang="en-US" altLang="en-US"/>
              <a:t>A</a:t>
            </a:r>
            <a:r>
              <a:rPr lang="en-US" altLang="en-US" sz="1600"/>
              <a:t>ccounts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E9A48-C77C-A4EB-89A9-4EA7579909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1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fld id="{80F54DE3-A182-4D3A-9F61-E837C1021A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04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9184D-CF9E-49AA-9726-42BA5836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FA535-57CF-437E-9BFD-91EA93565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3559A-52B3-4CF8-BBC5-AF024C676C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CDBB4-5E89-46EC-B37F-05F42561EAD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5FD75-CF0B-4450-A045-D318CE52E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6F593-6261-48D4-8053-9519FE72E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C0FDB-53E2-41C9-B5FE-C02751A8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7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05062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45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2DDA2E94-71ED-4B6D-8B60-486A07FE602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2167" y="228600"/>
            <a:ext cx="113876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62E11D04-35B4-2DC5-40EF-EC39ED1B6D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8000" y="6324600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latin typeface="Palatino" pitchFamily="18" charset="0"/>
                <a:ea typeface="MS Mincho" panose="02020609040205080304" pitchFamily="49" charset="-128"/>
              </a:defRPr>
            </a:lvl1pPr>
          </a:lstStyle>
          <a:p>
            <a:r>
              <a:rPr lang="en-US" altLang="en-US"/>
              <a:t>N</a:t>
            </a:r>
            <a:r>
              <a:rPr lang="en-US" altLang="en-US" sz="1600"/>
              <a:t>ational </a:t>
            </a:r>
            <a:r>
              <a:rPr lang="en-US" altLang="en-US"/>
              <a:t>T</a:t>
            </a:r>
            <a:r>
              <a:rPr lang="en-US" altLang="en-US" sz="1600"/>
              <a:t>ransfer </a:t>
            </a:r>
            <a:r>
              <a:rPr lang="en-US" altLang="en-US"/>
              <a:t>A</a:t>
            </a:r>
            <a:r>
              <a:rPr lang="en-US" altLang="en-US" sz="1600"/>
              <a:t>ccounts</a:t>
            </a:r>
          </a:p>
        </p:txBody>
      </p:sp>
      <p:sp>
        <p:nvSpPr>
          <p:cNvPr id="261124" name="Rectangle 4">
            <a:extLst>
              <a:ext uri="{FF2B5EF4-FFF2-40B4-BE49-F238E27FC236}">
                <a16:creationId xmlns:a16="http://schemas.microsoft.com/office/drawing/2014/main" id="{AEF1E69E-EC0A-6E07-8840-C687A4E426F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30522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DDF0A1C0-FCE1-42B5-93E4-FB34E98C6AF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61125" name="Rectangle 5">
            <a:extLst>
              <a:ext uri="{FF2B5EF4-FFF2-40B4-BE49-F238E27FC236}">
                <a16:creationId xmlns:a16="http://schemas.microsoft.com/office/drawing/2014/main" id="{1BF73FB4-947B-A40B-77E9-5E8CD8BF5FA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2167" y="1600200"/>
            <a:ext cx="11387667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1126" name="Line 6">
            <a:extLst>
              <a:ext uri="{FF2B5EF4-FFF2-40B4-BE49-F238E27FC236}">
                <a16:creationId xmlns:a16="http://schemas.microsoft.com/office/drawing/2014/main" id="{EF2D7BC4-7EB2-20D4-8C23-57090C5E93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6172200"/>
            <a:ext cx="1137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9660450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s://www.youtube.com/watch?v=53TTbWUesTI&amp;ab_channel=UNFPAEasternEurope%26CentralAsia" TargetMode="Externa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s://www.youtube.com/watch?v=yczob0XnxXo&amp;ab_channel=UNFPAAsiaPacific" TargetMode="External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58606-E362-45D8-AB34-FF8452681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4224" y="4573160"/>
            <a:ext cx="5067747" cy="1922251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800" dirty="0"/>
              <a:t>Training Workshop: </a:t>
            </a:r>
            <a:br>
              <a:rPr lang="en-US" sz="4800" dirty="0"/>
            </a:br>
            <a:r>
              <a:rPr lang="en-US" sz="4800" dirty="0"/>
              <a:t>Intro to NTA and Macro Controls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39D4CA-6848-452F-BDA5-536161077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1216" y="3184643"/>
            <a:ext cx="5319431" cy="972180"/>
          </a:xfrm>
        </p:spPr>
        <p:txBody>
          <a:bodyPr anchor="b">
            <a:normAutofit/>
          </a:bodyPr>
          <a:lstStyle/>
          <a:p>
            <a:pPr algn="l"/>
            <a:r>
              <a:rPr lang="en-US" sz="2000" dirty="0"/>
              <a:t>Gretchen Donehower, UC Berkeley</a:t>
            </a:r>
          </a:p>
          <a:p>
            <a:pPr algn="l"/>
            <a:r>
              <a:rPr lang="en-US" sz="2000" dirty="0"/>
              <a:t>March 11, 2025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C526D66-3621-4347-B1EF-342CBF4D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3466"/>
            <a:ext cx="5393770" cy="6374535"/>
          </a:xfrm>
          <a:custGeom>
            <a:avLst/>
            <a:gdLst>
              <a:gd name="connsiteX0" fmla="*/ 2047752 w 5393770"/>
              <a:gd name="connsiteY0" fmla="*/ 0 h 6374535"/>
              <a:gd name="connsiteX1" fmla="*/ 5393770 w 5393770"/>
              <a:gd name="connsiteY1" fmla="*/ 3346018 h 6374535"/>
              <a:gd name="connsiteX2" fmla="*/ 3642663 w 5393770"/>
              <a:gd name="connsiteY2" fmla="*/ 6288190 h 6374535"/>
              <a:gd name="connsiteX3" fmla="*/ 3463422 w 5393770"/>
              <a:gd name="connsiteY3" fmla="*/ 6374535 h 6374535"/>
              <a:gd name="connsiteX4" fmla="*/ 624279 w 5393770"/>
              <a:gd name="connsiteY4" fmla="*/ 6374535 h 6374535"/>
              <a:gd name="connsiteX5" fmla="*/ 382249 w 5393770"/>
              <a:gd name="connsiteY5" fmla="*/ 6248727 h 6374535"/>
              <a:gd name="connsiteX6" fmla="*/ 143729 w 5393770"/>
              <a:gd name="connsiteY6" fmla="*/ 6097845 h 6374535"/>
              <a:gd name="connsiteX7" fmla="*/ 0 w 5393770"/>
              <a:gd name="connsiteY7" fmla="*/ 5989017 h 6374535"/>
              <a:gd name="connsiteX8" fmla="*/ 0 w 5393770"/>
              <a:gd name="connsiteY8" fmla="*/ 703020 h 6374535"/>
              <a:gd name="connsiteX9" fmla="*/ 143728 w 5393770"/>
              <a:gd name="connsiteY9" fmla="*/ 594191 h 6374535"/>
              <a:gd name="connsiteX10" fmla="*/ 2047752 w 5393770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93770" h="6374535">
                <a:moveTo>
                  <a:pt x="2047752" y="0"/>
                </a:moveTo>
                <a:cubicBezTo>
                  <a:pt x="3895707" y="0"/>
                  <a:pt x="5393770" y="1498063"/>
                  <a:pt x="5393770" y="3346018"/>
                </a:cubicBezTo>
                <a:cubicBezTo>
                  <a:pt x="5393770" y="4616487"/>
                  <a:pt x="4685701" y="5721578"/>
                  <a:pt x="3642663" y="6288190"/>
                </a:cubicBezTo>
                <a:lnTo>
                  <a:pt x="3463422" y="6374535"/>
                </a:lnTo>
                <a:lnTo>
                  <a:pt x="624279" y="6374535"/>
                </a:lnTo>
                <a:lnTo>
                  <a:pt x="382249" y="6248727"/>
                </a:lnTo>
                <a:cubicBezTo>
                  <a:pt x="300507" y="6201724"/>
                  <a:pt x="220937" y="6151368"/>
                  <a:pt x="143729" y="6097845"/>
                </a:cubicBezTo>
                <a:lnTo>
                  <a:pt x="0" y="5989017"/>
                </a:lnTo>
                <a:lnTo>
                  <a:pt x="0" y="703020"/>
                </a:lnTo>
                <a:lnTo>
                  <a:pt x="143728" y="594191"/>
                </a:lnTo>
                <a:cubicBezTo>
                  <a:pt x="684187" y="219535"/>
                  <a:pt x="1340332" y="0"/>
                  <a:pt x="204775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193166D-DDF1-4F9A-A786-A7AEF537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7373"/>
            <a:ext cx="5229863" cy="6210629"/>
          </a:xfrm>
          <a:custGeom>
            <a:avLst/>
            <a:gdLst>
              <a:gd name="connsiteX0" fmla="*/ 2047751 w 5229863"/>
              <a:gd name="connsiteY0" fmla="*/ 0 h 6210629"/>
              <a:gd name="connsiteX1" fmla="*/ 5229863 w 5229863"/>
              <a:gd name="connsiteY1" fmla="*/ 3182112 h 6210629"/>
              <a:gd name="connsiteX2" fmla="*/ 3286373 w 5229863"/>
              <a:gd name="connsiteY2" fmla="*/ 6114158 h 6210629"/>
              <a:gd name="connsiteX3" fmla="*/ 3022794 w 5229863"/>
              <a:gd name="connsiteY3" fmla="*/ 6210629 h 6210629"/>
              <a:gd name="connsiteX4" fmla="*/ 1077939 w 5229863"/>
              <a:gd name="connsiteY4" fmla="*/ 6210629 h 6210629"/>
              <a:gd name="connsiteX5" fmla="*/ 953634 w 5229863"/>
              <a:gd name="connsiteY5" fmla="*/ 6171135 h 6210629"/>
              <a:gd name="connsiteX6" fmla="*/ 23632 w 5229863"/>
              <a:gd name="connsiteY6" fmla="*/ 5637585 h 6210629"/>
              <a:gd name="connsiteX7" fmla="*/ 0 w 5229863"/>
              <a:gd name="connsiteY7" fmla="*/ 5616107 h 6210629"/>
              <a:gd name="connsiteX8" fmla="*/ 0 w 5229863"/>
              <a:gd name="connsiteY8" fmla="*/ 748118 h 6210629"/>
              <a:gd name="connsiteX9" fmla="*/ 23632 w 5229863"/>
              <a:gd name="connsiteY9" fmla="*/ 726640 h 6210629"/>
              <a:gd name="connsiteX10" fmla="*/ 2047751 w 5229863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9863" h="6210629">
                <a:moveTo>
                  <a:pt x="2047751" y="0"/>
                </a:moveTo>
                <a:cubicBezTo>
                  <a:pt x="3805183" y="0"/>
                  <a:pt x="5229863" y="1424680"/>
                  <a:pt x="5229863" y="3182112"/>
                </a:cubicBezTo>
                <a:cubicBezTo>
                  <a:pt x="5229863" y="4500186"/>
                  <a:pt x="4428481" y="5631087"/>
                  <a:pt x="3286373" y="6114158"/>
                </a:cubicBezTo>
                <a:lnTo>
                  <a:pt x="3022794" y="6210629"/>
                </a:lnTo>
                <a:lnTo>
                  <a:pt x="1077939" y="6210629"/>
                </a:lnTo>
                <a:lnTo>
                  <a:pt x="953634" y="6171135"/>
                </a:lnTo>
                <a:cubicBezTo>
                  <a:pt x="612471" y="6046219"/>
                  <a:pt x="298661" y="5864559"/>
                  <a:pt x="23632" y="5637585"/>
                </a:cubicBezTo>
                <a:lnTo>
                  <a:pt x="0" y="5616107"/>
                </a:lnTo>
                <a:lnTo>
                  <a:pt x="0" y="748118"/>
                </a:lnTo>
                <a:lnTo>
                  <a:pt x="23632" y="726640"/>
                </a:lnTo>
                <a:cubicBezTo>
                  <a:pt x="573689" y="272693"/>
                  <a:pt x="1278875" y="0"/>
                  <a:pt x="204775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Freeform: Shape 52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E4EE7214-AC05-465E-A501-65AA04EF5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8355" y="2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9D8898C-2B89-40FD-A366-A9046C873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152" y="199841"/>
            <a:ext cx="2688085" cy="1431405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84A57D7-4DC5-4CF0-BA9D-8467B32A3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6" y="2362202"/>
            <a:ext cx="3722836" cy="30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75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89DA030B-D270-844A-2CB8-870E51EB90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556"/>
          <a:stretch/>
        </p:blipFill>
        <p:spPr>
          <a:xfrm>
            <a:off x="1229360" y="0"/>
            <a:ext cx="9743439" cy="670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69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colored lines and numbers&#10;&#10;Description automatically generated">
            <a:extLst>
              <a:ext uri="{FF2B5EF4-FFF2-40B4-BE49-F238E27FC236}">
                <a16:creationId xmlns:a16="http://schemas.microsoft.com/office/drawing/2014/main" id="{F27483D2-A754-9FB5-D019-753D1EBA8B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741"/>
          <a:stretch/>
        </p:blipFill>
        <p:spPr>
          <a:xfrm>
            <a:off x="1117600" y="0"/>
            <a:ext cx="9886640" cy="686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06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A7CD03AA-F634-19EF-9A95-24F8AA0989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6802F3-B4B5-4AE1-B938-96C8B381D6F8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E2230B57-E046-6888-51DC-0F1C811F9EA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II. The Economic Lifecycle</a:t>
            </a:r>
            <a:br>
              <a:rPr lang="en-US" altLang="en-US" sz="3200" dirty="0"/>
            </a:br>
            <a:r>
              <a:rPr lang="en-US" altLang="en-US" sz="3200" dirty="0"/>
              <a:t>Per Capita Consumption and Labor Income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A3FB55-2AE0-619E-B208-7E4B1C9D6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534" y="2021537"/>
            <a:ext cx="9398777" cy="40039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E7A1E0-C58E-4C85-44A6-57A870570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625" y="2365620"/>
            <a:ext cx="3439005" cy="6858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1E2133-215B-D782-F055-B94681DEA0A1}"/>
              </a:ext>
            </a:extLst>
          </p:cNvPr>
          <p:cNvSpPr txBox="1"/>
          <p:nvPr/>
        </p:nvSpPr>
        <p:spPr>
          <a:xfrm>
            <a:off x="277091" y="6356350"/>
            <a:ext cx="7079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available at NTA Interactive Data Explorer (https://ntaccounts.org/web/nta/show/Interactive%20Data%20Explorer)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6">
            <a:extLst>
              <a:ext uri="{FF2B5EF4-FFF2-40B4-BE49-F238E27FC236}">
                <a16:creationId xmlns:a16="http://schemas.microsoft.com/office/drawing/2014/main" id="{5CFD71C2-2498-6848-BD44-B09604F28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31" y="2448560"/>
            <a:ext cx="3505494" cy="377525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fontScale="92500" lnSpcReduction="20000"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-2286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NTA disaggregates national accounts totals by age.</a:t>
            </a:r>
          </a:p>
          <a:p>
            <a:pPr marL="0" marR="0" lvl="0" indent="-2286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+mn-lt"/>
                <a:ea typeface="+mn-ea"/>
              </a:rPr>
              <a:t>On average, ages 0-23 and 62+ need resources to be able to consume, from ages 24-61.</a:t>
            </a:r>
          </a:p>
          <a:p>
            <a:pPr marL="0" marR="0" lvl="0" indent="-2286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Young people get resources in the form of transfers.</a:t>
            </a:r>
          </a:p>
          <a:p>
            <a:pPr marL="0" marR="0" lvl="0" indent="-2286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+mn-lt"/>
                <a:ea typeface="+mn-ea"/>
              </a:rPr>
              <a:t>Older persons get resources from transfers but also from asset income from own saving.</a:t>
            </a:r>
            <a:endParaRPr kumimoji="0" lang="en-US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25B56-4B04-81C3-955D-1DD64C113090}"/>
              </a:ext>
            </a:extLst>
          </p:cNvPr>
          <p:cNvSpPr txBox="1"/>
          <p:nvPr/>
        </p:nvSpPr>
        <p:spPr>
          <a:xfrm>
            <a:off x="508000" y="335280"/>
            <a:ext cx="3646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+mj-lt"/>
              </a:rPr>
              <a:t>Age in Our Economies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B26E4D-475D-F9A7-E315-CB7B70E12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928" y="676656"/>
            <a:ext cx="6540139" cy="546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25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752ECC8-6419-5FD0-5DF8-72EF530DAD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N</a:t>
            </a:r>
            <a:r>
              <a:rPr lang="en-US" altLang="en-US" sz="1600"/>
              <a:t>ational </a:t>
            </a:r>
            <a:r>
              <a:rPr lang="en-US" altLang="en-US"/>
              <a:t>T</a:t>
            </a:r>
            <a:r>
              <a:rPr lang="en-US" altLang="en-US" sz="1600"/>
              <a:t>ransfer </a:t>
            </a:r>
            <a:r>
              <a:rPr lang="en-US" altLang="en-US"/>
              <a:t>A</a:t>
            </a:r>
            <a:r>
              <a:rPr lang="en-US" altLang="en-US" sz="1600"/>
              <a:t>ccounts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FD3AF35-71D5-227F-22AA-8FD15D2283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897AD-0B90-4E3B-8852-A60DD391AC2F}" type="slidenum">
              <a:rPr lang="en-US" altLang="en-US"/>
              <a:pPr/>
              <a:t>14</a:t>
            </a:fld>
            <a:endParaRPr lang="en-US" altLang="en-US"/>
          </a:p>
        </p:txBody>
      </p:sp>
      <p:graphicFrame>
        <p:nvGraphicFramePr>
          <p:cNvPr id="54276" name="Object 4">
            <a:extLst>
              <a:ext uri="{FF2B5EF4-FFF2-40B4-BE49-F238E27FC236}">
                <a16:creationId xmlns:a16="http://schemas.microsoft.com/office/drawing/2014/main" id="{7D414A94-C9CB-8700-3A3D-6093AFB29B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193317"/>
              </p:ext>
            </p:extLst>
          </p:nvPr>
        </p:nvGraphicFramePr>
        <p:xfrm>
          <a:off x="2286000" y="1557338"/>
          <a:ext cx="7315200" cy="438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562529" imgH="3467037" progId="Excel.Chart.8">
                  <p:embed/>
                </p:oleObj>
              </mc:Choice>
              <mc:Fallback>
                <p:oleObj name="Chart" r:id="rId3" imgW="5562529" imgH="3467037" progId="Excel.Chart.8">
                  <p:embed/>
                  <p:pic>
                    <p:nvPicPr>
                      <p:cNvPr id="54276" name="Object 4">
                        <a:extLst>
                          <a:ext uri="{FF2B5EF4-FFF2-40B4-BE49-F238E27FC236}">
                            <a16:creationId xmlns:a16="http://schemas.microsoft.com/office/drawing/2014/main" id="{7D414A94-C9CB-8700-3A3D-6093AFB29B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557338"/>
                        <a:ext cx="7315200" cy="438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7" name="Rectangle 5">
            <a:extLst>
              <a:ext uri="{FF2B5EF4-FFF2-40B4-BE49-F238E27FC236}">
                <a16:creationId xmlns:a16="http://schemas.microsoft.com/office/drawing/2014/main" id="{4712E350-B592-EC1C-0661-472D38F8F77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 Population Age Distribution Examples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81F1663-4445-FE1A-CB41-CB212007F7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N</a:t>
            </a:r>
            <a:r>
              <a:rPr lang="en-US" altLang="en-US" sz="1600"/>
              <a:t>ational </a:t>
            </a:r>
            <a:r>
              <a:rPr lang="en-US" altLang="en-US"/>
              <a:t>T</a:t>
            </a:r>
            <a:r>
              <a:rPr lang="en-US" altLang="en-US" sz="1600"/>
              <a:t>ransfer </a:t>
            </a:r>
            <a:r>
              <a:rPr lang="en-US" altLang="en-US"/>
              <a:t>A</a:t>
            </a:r>
            <a:r>
              <a:rPr lang="en-US" altLang="en-US" sz="1600"/>
              <a:t>ccounts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87E0657-93C5-3127-1F57-65809CDAFC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23BFAC-2C98-47DE-8CB4-1E06E7165253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A774F48B-D124-B3E6-F31B-63BCA22246B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825625" y="228600"/>
            <a:ext cx="8540750" cy="838200"/>
          </a:xfrm>
        </p:spPr>
        <p:txBody>
          <a:bodyPr/>
          <a:lstStyle/>
          <a:p>
            <a:r>
              <a:rPr lang="en-US" altLang="en-US"/>
              <a:t>Aggregate Lifecycle</a:t>
            </a:r>
          </a:p>
        </p:txBody>
      </p:sp>
      <p:pic>
        <p:nvPicPr>
          <p:cNvPr id="63492" name="Picture 4">
            <a:extLst>
              <a:ext uri="{FF2B5EF4-FFF2-40B4-BE49-F238E27FC236}">
                <a16:creationId xmlns:a16="http://schemas.microsoft.com/office/drawing/2014/main" id="{010C7CC0-0378-1D3C-9F0A-D6F0AC2F9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001"/>
            <a:ext cx="36957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3" name="Picture 5">
            <a:extLst>
              <a:ext uri="{FF2B5EF4-FFF2-40B4-BE49-F238E27FC236}">
                <a16:creationId xmlns:a16="http://schemas.microsoft.com/office/drawing/2014/main" id="{7E63541B-12E2-56B3-8AA2-3880E69AC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143000"/>
            <a:ext cx="37052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4" name="Text Box 6">
            <a:extLst>
              <a:ext uri="{FF2B5EF4-FFF2-40B4-BE49-F238E27FC236}">
                <a16:creationId xmlns:a16="http://schemas.microsoft.com/office/drawing/2014/main" id="{D26EB5D3-1D75-2767-1474-C49A44A1A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962400"/>
            <a:ext cx="7696200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 Based on per capita profile for developing countries weighted by UN estimates of 2005 age structure.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 Two features are of interest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 Overall dependency:  Total difference between labor income and consumption.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  Direction of IG flows:  Do flows to children or the elderly dominate?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88EDED4-154B-8415-B917-AD056807BA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N</a:t>
            </a:r>
            <a:r>
              <a:rPr lang="en-US" altLang="en-US" sz="1600"/>
              <a:t>ational </a:t>
            </a:r>
            <a:r>
              <a:rPr lang="en-US" altLang="en-US"/>
              <a:t>T</a:t>
            </a:r>
            <a:r>
              <a:rPr lang="en-US" altLang="en-US" sz="1600"/>
              <a:t>ransfer </a:t>
            </a:r>
            <a:r>
              <a:rPr lang="en-US" altLang="en-US"/>
              <a:t>A</a:t>
            </a:r>
            <a:r>
              <a:rPr lang="en-US" altLang="en-US" sz="1600"/>
              <a:t>ccounts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786725D-3FC0-F18C-8126-853755E072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63BD40-8E77-437D-8987-0D311536A44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9DFBA099-5BED-0C5A-4CDB-38CF267A7D6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Lifecycle Deficit:  Kenya</a:t>
            </a:r>
          </a:p>
        </p:txBody>
      </p:sp>
      <p:sp>
        <p:nvSpPr>
          <p:cNvPr id="67590" name="Text Box 6">
            <a:extLst>
              <a:ext uri="{FF2B5EF4-FFF2-40B4-BE49-F238E27FC236}">
                <a16:creationId xmlns:a16="http://schemas.microsoft.com/office/drawing/2014/main" id="{8151ED58-B33C-1A12-5C20-8A1789B72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231640"/>
            <a:ext cx="7010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  Intergenerational flows are heavily downward.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  Kenya’s LC surplus is much smaller than its deficit;  extra consumption could be funded from asset income (or net transfers from the rest of the world).  Impact on saving.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  Alternatively people could work more or consume less than in the standard profile.  Difficult to balance without spending less on children.  Impact on human capital.</a:t>
            </a:r>
          </a:p>
        </p:txBody>
      </p:sp>
      <p:graphicFrame>
        <p:nvGraphicFramePr>
          <p:cNvPr id="67591" name="Object 7">
            <a:extLst>
              <a:ext uri="{FF2B5EF4-FFF2-40B4-BE49-F238E27FC236}">
                <a16:creationId xmlns:a16="http://schemas.microsoft.com/office/drawing/2014/main" id="{D03EF22B-44AC-A944-7D1E-E487FFC5FE26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05131394"/>
              </p:ext>
            </p:extLst>
          </p:nvPr>
        </p:nvGraphicFramePr>
        <p:xfrm>
          <a:off x="2438400" y="1524001"/>
          <a:ext cx="7620000" cy="2509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857951" imgH="1562100" progId="Excel.Chart.8">
                  <p:embed/>
                </p:oleObj>
              </mc:Choice>
              <mc:Fallback>
                <p:oleObj name="Chart" r:id="rId3" imgW="5857951" imgH="1562100" progId="Excel.Chart.8">
                  <p:embed/>
                  <p:pic>
                    <p:nvPicPr>
                      <p:cNvPr id="67591" name="Object 7">
                        <a:extLst>
                          <a:ext uri="{FF2B5EF4-FFF2-40B4-BE49-F238E27FC236}">
                            <a16:creationId xmlns:a16="http://schemas.microsoft.com/office/drawing/2014/main" id="{D03EF22B-44AC-A944-7D1E-E487FFC5FE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524001"/>
                        <a:ext cx="7620000" cy="25095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4" name="AutoShape 10">
            <a:extLst>
              <a:ext uri="{FF2B5EF4-FFF2-40B4-BE49-F238E27FC236}">
                <a16:creationId xmlns:a16="http://schemas.microsoft.com/office/drawing/2014/main" id="{DEC3A7A8-EA56-F2E3-ACEC-74A25DB05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057400"/>
            <a:ext cx="1981200" cy="762000"/>
          </a:xfrm>
          <a:prstGeom prst="leftArrow">
            <a:avLst>
              <a:gd name="adj1" fmla="val 50000"/>
              <a:gd name="adj2" fmla="val 6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AutoShape 11">
            <a:extLst>
              <a:ext uri="{FF2B5EF4-FFF2-40B4-BE49-F238E27FC236}">
                <a16:creationId xmlns:a16="http://schemas.microsoft.com/office/drawing/2014/main" id="{06801675-759F-9A67-8061-776B0C0BA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362200"/>
            <a:ext cx="1905000" cy="152400"/>
          </a:xfrm>
          <a:prstGeom prst="rightArrow">
            <a:avLst>
              <a:gd name="adj1" fmla="val 50000"/>
              <a:gd name="adj2" fmla="val 3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463061F9-A59E-DFF5-5612-2B61B25B65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N</a:t>
            </a:r>
            <a:r>
              <a:rPr lang="en-US" altLang="en-US" sz="1600"/>
              <a:t>ational </a:t>
            </a:r>
            <a:r>
              <a:rPr lang="en-US" altLang="en-US"/>
              <a:t>T</a:t>
            </a:r>
            <a:r>
              <a:rPr lang="en-US" altLang="en-US" sz="1600"/>
              <a:t>ransfer </a:t>
            </a:r>
            <a:r>
              <a:rPr lang="en-US" altLang="en-US"/>
              <a:t>A</a:t>
            </a:r>
            <a:r>
              <a:rPr lang="en-US" altLang="en-US" sz="1600"/>
              <a:t>ccounts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A8FEBDB8-6943-BDC5-65CE-5233C0FB22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16CE60-F70B-482F-96E3-7C70AA339532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521C9E79-3E79-88AE-D83C-7BDB8F05AF0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Lifecycle Deficit:  Germany</a:t>
            </a:r>
          </a:p>
        </p:txBody>
      </p:sp>
      <p:graphicFrame>
        <p:nvGraphicFramePr>
          <p:cNvPr id="65540" name="Object 4">
            <a:extLst>
              <a:ext uri="{FF2B5EF4-FFF2-40B4-BE49-F238E27FC236}">
                <a16:creationId xmlns:a16="http://schemas.microsoft.com/office/drawing/2014/main" id="{9AF58682-AC4D-7EBE-0BDD-48E52F83796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464741"/>
              </p:ext>
            </p:extLst>
          </p:nvPr>
        </p:nvGraphicFramePr>
        <p:xfrm>
          <a:off x="2379664" y="1600201"/>
          <a:ext cx="7432675" cy="2577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848502" imgH="1552651" progId="Excel.Chart.8">
                  <p:embed/>
                </p:oleObj>
              </mc:Choice>
              <mc:Fallback>
                <p:oleObj name="Chart" r:id="rId3" imgW="5848502" imgH="1552651" progId="Excel.Chart.8">
                  <p:embed/>
                  <p:pic>
                    <p:nvPicPr>
                      <p:cNvPr id="65540" name="Object 4">
                        <a:extLst>
                          <a:ext uri="{FF2B5EF4-FFF2-40B4-BE49-F238E27FC236}">
                            <a16:creationId xmlns:a16="http://schemas.microsoft.com/office/drawing/2014/main" id="{9AF58682-AC4D-7EBE-0BDD-48E52F8379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4" y="1600201"/>
                        <a:ext cx="7432675" cy="25770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2" name="AutoShape 6">
            <a:extLst>
              <a:ext uri="{FF2B5EF4-FFF2-40B4-BE49-F238E27FC236}">
                <a16:creationId xmlns:a16="http://schemas.microsoft.com/office/drawing/2014/main" id="{6ED9A5CE-16A0-BAD4-034D-A7D61C264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905000"/>
            <a:ext cx="1676400" cy="457200"/>
          </a:xfrm>
          <a:prstGeom prst="lef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AutoShape 7">
            <a:extLst>
              <a:ext uri="{FF2B5EF4-FFF2-40B4-BE49-F238E27FC236}">
                <a16:creationId xmlns:a16="http://schemas.microsoft.com/office/drawing/2014/main" id="{0D05F341-2608-CC48-41E1-BC50B6E52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905000"/>
            <a:ext cx="1905000" cy="457200"/>
          </a:xfrm>
          <a:prstGeom prst="rightArrow">
            <a:avLst>
              <a:gd name="adj1" fmla="val 50000"/>
              <a:gd name="adj2" fmla="val 104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Text Box 8">
            <a:extLst>
              <a:ext uri="{FF2B5EF4-FFF2-40B4-BE49-F238E27FC236}">
                <a16:creationId xmlns:a16="http://schemas.microsoft.com/office/drawing/2014/main" id="{837E832B-DB83-715F-7F6A-0F41B8ABE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177274"/>
            <a:ext cx="7010400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  Intergenerational flows in both directions are important.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  Germany’s surplus is slightly smaller than its deficit;  extra consumption must be funded from asset income (or net transfers from the rest of the world).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  Alternatively people could work more or consume less than in the standard profile.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  Note that results will differ when per capita lifecycle for Germany is used.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93C5C7F3-3045-AE2E-88EE-C7201FFA12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N</a:t>
            </a:r>
            <a:r>
              <a:rPr lang="en-US" altLang="en-US" sz="1600"/>
              <a:t>ational </a:t>
            </a:r>
            <a:r>
              <a:rPr lang="en-US" altLang="en-US"/>
              <a:t>T</a:t>
            </a:r>
            <a:r>
              <a:rPr lang="en-US" altLang="en-US" sz="1600"/>
              <a:t>ransfer </a:t>
            </a:r>
            <a:r>
              <a:rPr lang="en-US" altLang="en-US"/>
              <a:t>A</a:t>
            </a:r>
            <a:r>
              <a:rPr lang="en-US" altLang="en-US" sz="1600"/>
              <a:t>ccounts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98D44E8F-E627-C4DD-B9DD-15F9D3140A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3296A-2E8B-4375-9071-2B6D60B1ED14}" type="slidenum">
              <a:rPr lang="en-US" altLang="en-US"/>
              <a:pPr/>
              <a:t>18</a:t>
            </a:fld>
            <a:endParaRPr lang="en-US" altLang="en-US"/>
          </a:p>
        </p:txBody>
      </p:sp>
      <p:graphicFrame>
        <p:nvGraphicFramePr>
          <p:cNvPr id="69640" name="Object 8">
            <a:extLst>
              <a:ext uri="{FF2B5EF4-FFF2-40B4-BE49-F238E27FC236}">
                <a16:creationId xmlns:a16="http://schemas.microsoft.com/office/drawing/2014/main" id="{6F031F39-1D22-1073-8052-D96D594844D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839546"/>
              </p:ext>
            </p:extLst>
          </p:nvPr>
        </p:nvGraphicFramePr>
        <p:xfrm>
          <a:off x="2459038" y="1676399"/>
          <a:ext cx="7353300" cy="2430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077102" imgH="1562100" progId="Excel.Chart.8">
                  <p:embed/>
                </p:oleObj>
              </mc:Choice>
              <mc:Fallback>
                <p:oleObj name="Chart" r:id="rId3" imgW="6077102" imgH="1562100" progId="Excel.Chart.8">
                  <p:embed/>
                  <p:pic>
                    <p:nvPicPr>
                      <p:cNvPr id="69640" name="Object 8">
                        <a:extLst>
                          <a:ext uri="{FF2B5EF4-FFF2-40B4-BE49-F238E27FC236}">
                            <a16:creationId xmlns:a16="http://schemas.microsoft.com/office/drawing/2014/main" id="{6F031F39-1D22-1073-8052-D96D594844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038" y="1676399"/>
                        <a:ext cx="7353300" cy="2430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4" name="Rectangle 2">
            <a:extLst>
              <a:ext uri="{FF2B5EF4-FFF2-40B4-BE49-F238E27FC236}">
                <a16:creationId xmlns:a16="http://schemas.microsoft.com/office/drawing/2014/main" id="{8801E885-2B2C-5233-9C23-CE038C2C000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Future Lifecycle Deficit:  </a:t>
            </a:r>
            <a:br>
              <a:rPr lang="en-US" altLang="en-US" sz="4000"/>
            </a:br>
            <a:r>
              <a:rPr lang="en-US" altLang="en-US" sz="4000"/>
              <a:t>Germany 2050</a:t>
            </a:r>
          </a:p>
        </p:txBody>
      </p:sp>
      <p:sp>
        <p:nvSpPr>
          <p:cNvPr id="69637" name="AutoShape 5">
            <a:extLst>
              <a:ext uri="{FF2B5EF4-FFF2-40B4-BE49-F238E27FC236}">
                <a16:creationId xmlns:a16="http://schemas.microsoft.com/office/drawing/2014/main" id="{6D1FD718-69F6-5069-D2B8-A5C7B102A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057400"/>
            <a:ext cx="1981200" cy="533400"/>
          </a:xfrm>
          <a:prstGeom prst="rightArrow">
            <a:avLst>
              <a:gd name="adj1" fmla="val 50000"/>
              <a:gd name="adj2" fmla="val 928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Text Box 6">
            <a:extLst>
              <a:ext uri="{FF2B5EF4-FFF2-40B4-BE49-F238E27FC236}">
                <a16:creationId xmlns:a16="http://schemas.microsoft.com/office/drawing/2014/main" id="{8D534B8F-C700-5B8C-8305-840721B6F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7640" y="4106515"/>
            <a:ext cx="7010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  Intergenerational flows to elderly have increased relative to flows to the young.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  Germany’s overall deficit has grown to 10% of labor income.  Almost as large as Kenya’s 2005 deficit.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  How this will influence the German economy and other aging societies will depend on the systems used to reallocate resources across generations.  </a:t>
            </a:r>
          </a:p>
        </p:txBody>
      </p:sp>
      <p:sp>
        <p:nvSpPr>
          <p:cNvPr id="69642" name="AutoShape 10">
            <a:extLst>
              <a:ext uri="{FF2B5EF4-FFF2-40B4-BE49-F238E27FC236}">
                <a16:creationId xmlns:a16="http://schemas.microsoft.com/office/drawing/2014/main" id="{F8DD3C9F-9A96-7B06-01E6-C5E92296E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209800"/>
            <a:ext cx="1981200" cy="381000"/>
          </a:xfrm>
          <a:prstGeom prst="leftArrow">
            <a:avLst>
              <a:gd name="adj1" fmla="val 50000"/>
              <a:gd name="adj2" fmla="val 1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58EB49F0-FBAC-F74D-ABE7-5EEA35878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989"/>
            <a:ext cx="110490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>
              <a:lnSpc>
                <a:spcPct val="90000"/>
              </a:lnSpc>
            </a:pPr>
            <a:r>
              <a:rPr lang="en-US" altLang="en-US" sz="4000" b="1" kern="1200" dirty="0">
                <a:latin typeface="+mj-lt"/>
                <a:ea typeface="+mj-ea"/>
                <a:cs typeface="+mj-cs"/>
              </a:rPr>
              <a:t>NTA beyond consumption and labor income:</a:t>
            </a:r>
            <a:br>
              <a:rPr lang="en-US" altLang="en-US" sz="4000" b="1" kern="1200" dirty="0">
                <a:latin typeface="+mj-lt"/>
                <a:ea typeface="+mj-ea"/>
                <a:cs typeface="+mj-cs"/>
              </a:rPr>
            </a:br>
            <a:r>
              <a:rPr lang="en-US" altLang="en-US" sz="4000" kern="1200" dirty="0">
                <a:latin typeface="+mj-lt"/>
                <a:ea typeface="+mj-ea"/>
                <a:cs typeface="+mj-cs"/>
              </a:rPr>
              <a:t>complex and varied intergenerational support systems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6FF63F-1930-B784-CBBB-389D36E6E1E0}"/>
              </a:ext>
            </a:extLst>
          </p:cNvPr>
          <p:cNvGrpSpPr/>
          <p:nvPr/>
        </p:nvGrpSpPr>
        <p:grpSpPr>
          <a:xfrm>
            <a:off x="1868328" y="1646545"/>
            <a:ext cx="8292100" cy="4862590"/>
            <a:chOff x="1868328" y="1646545"/>
            <a:chExt cx="8292100" cy="486259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1AB06D9-5BEC-204C-AE3B-E1271BBFD38A}"/>
                </a:ext>
              </a:extLst>
            </p:cNvPr>
            <p:cNvGrpSpPr/>
            <p:nvPr/>
          </p:nvGrpSpPr>
          <p:grpSpPr>
            <a:xfrm>
              <a:off x="1868328" y="2316330"/>
              <a:ext cx="2470682" cy="4192805"/>
              <a:chOff x="3249039" y="2112579"/>
              <a:chExt cx="2470682" cy="4192805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A250CBE8-3244-EC44-870D-2BFECA0743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9039" y="2112579"/>
                <a:ext cx="2470682" cy="635318"/>
              </a:xfrm>
              <a:prstGeom prst="roundRect">
                <a:avLst>
                  <a:gd name="adj" fmla="val 16667"/>
                </a:avLst>
              </a:prstGeom>
              <a:solidFill>
                <a:srgbClr val="8064A2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>
                <a:norm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L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ＭＳ Ｐゴシック" pitchFamily="-105" charset="-128"/>
                    <a:cs typeface="ＭＳ Ｐゴシック" pitchFamily="-105" charset="-128"/>
                  </a:rPr>
                  <a:t>Labor E</a:t>
                </a:r>
                <a:r>
                  <a:rPr kumimoji="0" lang="es-CL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ＭＳ Ｐゴシック" pitchFamily="-105" charset="-128"/>
                    <a:cs typeface="ＭＳ Ｐゴシック" pitchFamily="-105" charset="-128"/>
                  </a:rPr>
                  <a:t>arnings</a:t>
                </a:r>
                <a:endParaRPr kumimoji="0" lang="es-C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ＭＳ Ｐゴシック" pitchFamily="-105" charset="-128"/>
                  <a:cs typeface="ＭＳ Ｐゴシック" pitchFamily="-105" charset="-128"/>
                </a:endParaRPr>
              </a:p>
            </p:txBody>
          </p:sp>
          <p:grpSp>
            <p:nvGrpSpPr>
              <p:cNvPr id="23558" name="Group 12">
                <a:extLst>
                  <a:ext uri="{FF2B5EF4-FFF2-40B4-BE49-F238E27FC236}">
                    <a16:creationId xmlns:a16="http://schemas.microsoft.com/office/drawing/2014/main" id="{B4385707-A12E-E042-9151-ECC207B8A1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49039" y="2784663"/>
                <a:ext cx="2470682" cy="3520721"/>
                <a:chOff x="1295400" y="2325687"/>
                <a:chExt cx="2667000" cy="3800476"/>
              </a:xfrm>
            </p:grpSpPr>
            <p:sp>
              <p:nvSpPr>
                <p:cNvPr id="5" name="Rounded Rectangle 4">
                  <a:extLst>
                    <a:ext uri="{FF2B5EF4-FFF2-40B4-BE49-F238E27FC236}">
                      <a16:creationId xmlns:a16="http://schemas.microsoft.com/office/drawing/2014/main" id="{1BCD06FC-533B-E24A-A78E-777058E49C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5400" y="2895600"/>
                  <a:ext cx="2667000" cy="6858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BBB59"/>
                </a:solidFill>
                <a:ln w="9525">
                  <a:solidFill>
                    <a:srgbClr val="9BBB59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>
                  <a:norm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CL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ＭＳ Ｐゴシック" pitchFamily="-105" charset="-128"/>
                      <a:cs typeface="ＭＳ Ｐゴシック" pitchFamily="-105" charset="-128"/>
                    </a:rPr>
                    <a:t>Asset</a:t>
                  </a:r>
                  <a:r>
                    <a:rPr kumimoji="0" lang="es-CL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ＭＳ Ｐゴシック" pitchFamily="-105" charset="-128"/>
                      <a:cs typeface="ＭＳ Ｐゴシック" pitchFamily="-105" charset="-128"/>
                    </a:rPr>
                    <a:t> I</a:t>
                  </a:r>
                  <a:r>
                    <a:rPr kumimoji="0" lang="es-CL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ＭＳ Ｐゴシック" pitchFamily="-105" charset="-128"/>
                      <a:cs typeface="ＭＳ Ｐゴシック" pitchFamily="-105" charset="-128"/>
                    </a:rPr>
                    <a:t>ncome</a:t>
                  </a:r>
                  <a:endParaRPr kumimoji="0" lang="es-C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ＭＳ Ｐゴシック" pitchFamily="-105" charset="-128"/>
                    <a:cs typeface="ＭＳ Ｐゴシック" pitchFamily="-105" charset="-128"/>
                  </a:endParaRPr>
                </a:p>
              </p:txBody>
            </p:sp>
            <p:sp>
              <p:nvSpPr>
                <p:cNvPr id="6" name="Rounded Rectangle 5">
                  <a:extLst>
                    <a:ext uri="{FF2B5EF4-FFF2-40B4-BE49-F238E27FC236}">
                      <a16:creationId xmlns:a16="http://schemas.microsoft.com/office/drawing/2014/main" id="{8E070FC6-46EC-1647-8ADF-71EEC1ADAA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5400" y="4191000"/>
                  <a:ext cx="2667000" cy="6858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>
                  <a:norm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CL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ＭＳ Ｐゴシック" pitchFamily="-105" charset="-128"/>
                      <a:cs typeface="ＭＳ Ｐゴシック" pitchFamily="-105" charset="-128"/>
                    </a:rPr>
                    <a:t>Government Transfers (Receiving Benefits)</a:t>
                  </a:r>
                </a:p>
              </p:txBody>
            </p:sp>
            <p:sp>
              <p:nvSpPr>
                <p:cNvPr id="7" name="Rounded Rectangle 6">
                  <a:extLst>
                    <a:ext uri="{FF2B5EF4-FFF2-40B4-BE49-F238E27FC236}">
                      <a16:creationId xmlns:a16="http://schemas.microsoft.com/office/drawing/2014/main" id="{499B6971-51C3-8C42-96F3-F3003A88DE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5400" y="5440363"/>
                  <a:ext cx="2667000" cy="685800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9BC1FF"/>
                    </a:gs>
                    <a:gs pos="100000">
                      <a:srgbClr val="3F80CD"/>
                    </a:gs>
                  </a:gsLst>
                  <a:lin ang="5400000"/>
                </a:gra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>
                  <a:normAutofit lnSpcReduction="10000"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CL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ＭＳ Ｐゴシック" pitchFamily="-105" charset="-128"/>
                      <a:cs typeface="ＭＳ Ｐゴシック" pitchFamily="-105" charset="-128"/>
                    </a:rPr>
                    <a:t>Family Transfers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s-CL" sz="1600" dirty="0">
                      <a:solidFill>
                        <a:srgbClr val="FFFFFF"/>
                      </a:solidFill>
                      <a:latin typeface="Calibri"/>
                      <a:ea typeface="ＭＳ Ｐゴシック" pitchFamily="-105" charset="-128"/>
                      <a:cs typeface="ＭＳ Ｐゴシック" pitchFamily="-105" charset="-128"/>
                    </a:rPr>
                    <a:t>(Receiving)</a:t>
                  </a:r>
                  <a:endParaRPr kumimoji="0" lang="es-C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ＭＳ Ｐゴシック" pitchFamily="-105" charset="-128"/>
                    <a:cs typeface="ＭＳ Ｐゴシック" pitchFamily="-105" charset="-128"/>
                  </a:endParaRPr>
                </a:p>
              </p:txBody>
            </p:sp>
            <p:sp>
              <p:nvSpPr>
                <p:cNvPr id="8" name="Plus 7">
                  <a:extLst>
                    <a:ext uri="{FF2B5EF4-FFF2-40B4-BE49-F238E27FC236}">
                      <a16:creationId xmlns:a16="http://schemas.microsoft.com/office/drawing/2014/main" id="{833DB49B-DE62-B042-9D1E-1CDC366D6C7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362200" y="2325687"/>
                  <a:ext cx="493713" cy="493713"/>
                </a:xfrm>
                <a:custGeom>
                  <a:avLst/>
                  <a:gdLst>
                    <a:gd name="T0" fmla="*/ 428271 w 493713"/>
                    <a:gd name="T1" fmla="*/ 246857 h 493713"/>
                    <a:gd name="T2" fmla="*/ 246857 w 493713"/>
                    <a:gd name="T3" fmla="*/ 428271 h 493713"/>
                    <a:gd name="T4" fmla="*/ 65442 w 493713"/>
                    <a:gd name="T5" fmla="*/ 246857 h 493713"/>
                    <a:gd name="T6" fmla="*/ 246857 w 493713"/>
                    <a:gd name="T7" fmla="*/ 65442 h 493713"/>
                    <a:gd name="T8" fmla="*/ 0 60000 65536"/>
                    <a:gd name="T9" fmla="*/ 1 60000 65536"/>
                    <a:gd name="T10" fmla="*/ 2 60000 65536"/>
                    <a:gd name="T11" fmla="*/ 3 60000 65536"/>
                    <a:gd name="T12" fmla="*/ 65442 w 493713"/>
                    <a:gd name="T13" fmla="*/ 188796 h 493713"/>
                    <a:gd name="T14" fmla="*/ 428271 w 493713"/>
                    <a:gd name="T15" fmla="*/ 304917 h 4937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3713" h="493713">
                      <a:moveTo>
                        <a:pt x="65442" y="188796"/>
                      </a:moveTo>
                      <a:lnTo>
                        <a:pt x="188796" y="188796"/>
                      </a:lnTo>
                      <a:lnTo>
                        <a:pt x="188796" y="65442"/>
                      </a:lnTo>
                      <a:lnTo>
                        <a:pt x="304917" y="65442"/>
                      </a:lnTo>
                      <a:lnTo>
                        <a:pt x="304917" y="188796"/>
                      </a:lnTo>
                      <a:lnTo>
                        <a:pt x="428271" y="188796"/>
                      </a:lnTo>
                      <a:lnTo>
                        <a:pt x="428271" y="304917"/>
                      </a:lnTo>
                      <a:lnTo>
                        <a:pt x="304917" y="304917"/>
                      </a:lnTo>
                      <a:lnTo>
                        <a:pt x="304917" y="428271"/>
                      </a:lnTo>
                      <a:lnTo>
                        <a:pt x="188796" y="428271"/>
                      </a:lnTo>
                      <a:lnTo>
                        <a:pt x="188796" y="304917"/>
                      </a:lnTo>
                      <a:lnTo>
                        <a:pt x="65442" y="30491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1" name="Plus 10">
                  <a:extLst>
                    <a:ext uri="{FF2B5EF4-FFF2-40B4-BE49-F238E27FC236}">
                      <a16:creationId xmlns:a16="http://schemas.microsoft.com/office/drawing/2014/main" id="{AC38D524-604F-1842-BD5E-F2D8D607F19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362200" y="3621087"/>
                  <a:ext cx="493713" cy="493713"/>
                </a:xfrm>
                <a:custGeom>
                  <a:avLst/>
                  <a:gdLst>
                    <a:gd name="T0" fmla="*/ 428271 w 493713"/>
                    <a:gd name="T1" fmla="*/ 246857 h 493713"/>
                    <a:gd name="T2" fmla="*/ 246857 w 493713"/>
                    <a:gd name="T3" fmla="*/ 428271 h 493713"/>
                    <a:gd name="T4" fmla="*/ 65442 w 493713"/>
                    <a:gd name="T5" fmla="*/ 246857 h 493713"/>
                    <a:gd name="T6" fmla="*/ 246857 w 493713"/>
                    <a:gd name="T7" fmla="*/ 65442 h 493713"/>
                    <a:gd name="T8" fmla="*/ 0 60000 65536"/>
                    <a:gd name="T9" fmla="*/ 1 60000 65536"/>
                    <a:gd name="T10" fmla="*/ 2 60000 65536"/>
                    <a:gd name="T11" fmla="*/ 3 60000 65536"/>
                    <a:gd name="T12" fmla="*/ 65442 w 493713"/>
                    <a:gd name="T13" fmla="*/ 188796 h 493713"/>
                    <a:gd name="T14" fmla="*/ 428271 w 493713"/>
                    <a:gd name="T15" fmla="*/ 304917 h 4937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3713" h="493713">
                      <a:moveTo>
                        <a:pt x="65442" y="188796"/>
                      </a:moveTo>
                      <a:lnTo>
                        <a:pt x="188796" y="188796"/>
                      </a:lnTo>
                      <a:lnTo>
                        <a:pt x="188796" y="65442"/>
                      </a:lnTo>
                      <a:lnTo>
                        <a:pt x="304917" y="65442"/>
                      </a:lnTo>
                      <a:lnTo>
                        <a:pt x="304917" y="188796"/>
                      </a:lnTo>
                      <a:lnTo>
                        <a:pt x="428271" y="188796"/>
                      </a:lnTo>
                      <a:lnTo>
                        <a:pt x="428271" y="304917"/>
                      </a:lnTo>
                      <a:lnTo>
                        <a:pt x="304917" y="304917"/>
                      </a:lnTo>
                      <a:lnTo>
                        <a:pt x="304917" y="428271"/>
                      </a:lnTo>
                      <a:lnTo>
                        <a:pt x="188796" y="428271"/>
                      </a:lnTo>
                      <a:lnTo>
                        <a:pt x="188796" y="304917"/>
                      </a:lnTo>
                      <a:lnTo>
                        <a:pt x="65442" y="30491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2" name="Plus 11">
                  <a:extLst>
                    <a:ext uri="{FF2B5EF4-FFF2-40B4-BE49-F238E27FC236}">
                      <a16:creationId xmlns:a16="http://schemas.microsoft.com/office/drawing/2014/main" id="{1F82B360-B832-6344-A9AF-AF4C368031A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362200" y="4916488"/>
                  <a:ext cx="493713" cy="493713"/>
                </a:xfrm>
                <a:custGeom>
                  <a:avLst/>
                  <a:gdLst>
                    <a:gd name="T0" fmla="*/ 428271 w 493713"/>
                    <a:gd name="T1" fmla="*/ 246857 h 493713"/>
                    <a:gd name="T2" fmla="*/ 246857 w 493713"/>
                    <a:gd name="T3" fmla="*/ 428271 h 493713"/>
                    <a:gd name="T4" fmla="*/ 65442 w 493713"/>
                    <a:gd name="T5" fmla="*/ 246857 h 493713"/>
                    <a:gd name="T6" fmla="*/ 246857 w 493713"/>
                    <a:gd name="T7" fmla="*/ 65442 h 493713"/>
                    <a:gd name="T8" fmla="*/ 0 60000 65536"/>
                    <a:gd name="T9" fmla="*/ 1 60000 65536"/>
                    <a:gd name="T10" fmla="*/ 2 60000 65536"/>
                    <a:gd name="T11" fmla="*/ 3 60000 65536"/>
                    <a:gd name="T12" fmla="*/ 65442 w 493713"/>
                    <a:gd name="T13" fmla="*/ 188796 h 493713"/>
                    <a:gd name="T14" fmla="*/ 428271 w 493713"/>
                    <a:gd name="T15" fmla="*/ 304917 h 4937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3713" h="493713">
                      <a:moveTo>
                        <a:pt x="65442" y="188796"/>
                      </a:moveTo>
                      <a:lnTo>
                        <a:pt x="188796" y="188796"/>
                      </a:lnTo>
                      <a:lnTo>
                        <a:pt x="188796" y="65442"/>
                      </a:lnTo>
                      <a:lnTo>
                        <a:pt x="304917" y="65442"/>
                      </a:lnTo>
                      <a:lnTo>
                        <a:pt x="304917" y="188796"/>
                      </a:lnTo>
                      <a:lnTo>
                        <a:pt x="428271" y="188796"/>
                      </a:lnTo>
                      <a:lnTo>
                        <a:pt x="428271" y="304917"/>
                      </a:lnTo>
                      <a:lnTo>
                        <a:pt x="304917" y="304917"/>
                      </a:lnTo>
                      <a:lnTo>
                        <a:pt x="304917" y="428271"/>
                      </a:lnTo>
                      <a:lnTo>
                        <a:pt x="188796" y="428271"/>
                      </a:lnTo>
                      <a:lnTo>
                        <a:pt x="188796" y="304917"/>
                      </a:lnTo>
                      <a:lnTo>
                        <a:pt x="65442" y="30491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E015EFA-A6B7-D840-BB77-55859DADC215}"/>
                </a:ext>
              </a:extLst>
            </p:cNvPr>
            <p:cNvGrpSpPr/>
            <p:nvPr/>
          </p:nvGrpSpPr>
          <p:grpSpPr>
            <a:xfrm>
              <a:off x="7689746" y="2316330"/>
              <a:ext cx="2470682" cy="4156039"/>
              <a:chOff x="6496221" y="2112579"/>
              <a:chExt cx="2470682" cy="4156039"/>
            </a:xfrm>
          </p:grpSpPr>
          <p:grpSp>
            <p:nvGrpSpPr>
              <p:cNvPr id="23559" name="Group 13">
                <a:extLst>
                  <a:ext uri="{FF2B5EF4-FFF2-40B4-BE49-F238E27FC236}">
                    <a16:creationId xmlns:a16="http://schemas.microsoft.com/office/drawing/2014/main" id="{B9D8E13F-50E0-1748-B655-44A944465E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96221" y="2747897"/>
                <a:ext cx="2470682" cy="3520721"/>
                <a:chOff x="838200" y="2325624"/>
                <a:chExt cx="2667000" cy="3800476"/>
              </a:xfrm>
            </p:grpSpPr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235FD29E-A056-E747-B107-64734530C2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8200" y="2895535"/>
                  <a:ext cx="2667000" cy="6858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BBB59"/>
                </a:solidFill>
                <a:ln w="9525">
                  <a:solidFill>
                    <a:srgbClr val="9BBB59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>
                  <a:norm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CL" sz="35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ＭＳ Ｐゴシック" pitchFamily="-105" charset="-128"/>
                      <a:cs typeface="ＭＳ Ｐゴシック" pitchFamily="-105" charset="-128"/>
                    </a:rPr>
                    <a:t>Savings</a:t>
                  </a:r>
                  <a:endParaRPr kumimoji="0" lang="es-CL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ＭＳ Ｐゴシック" pitchFamily="-105" charset="-128"/>
                    <a:cs typeface="ＭＳ Ｐゴシック" pitchFamily="-105" charset="-128"/>
                  </a:endParaRPr>
                </a:p>
              </p:txBody>
            </p:sp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2C6C6709-3F2B-484C-A303-E3F7B41B4D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8200" y="4190936"/>
                  <a:ext cx="2667000" cy="6858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>
                  <a:normAutofit fontScale="47500" lnSpcReduction="20000"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CL" sz="35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ＭＳ Ｐゴシック" pitchFamily="-105" charset="-128"/>
                      <a:cs typeface="ＭＳ Ｐゴシック" pitchFamily="-105" charset="-128"/>
                    </a:rPr>
                    <a:t>Government Transfers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s-CL" sz="3500" dirty="0">
                      <a:solidFill>
                        <a:srgbClr val="FFFFFF"/>
                      </a:solidFill>
                      <a:latin typeface="Calibri"/>
                      <a:ea typeface="ＭＳ Ｐゴシック" pitchFamily="-105" charset="-128"/>
                      <a:cs typeface="ＭＳ Ｐゴシック" pitchFamily="-105" charset="-128"/>
                    </a:rPr>
                    <a:t>(Paying Taxes)</a:t>
                  </a:r>
                  <a:endParaRPr kumimoji="0" lang="es-CL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ＭＳ Ｐゴシック" pitchFamily="-105" charset="-128"/>
                    <a:cs typeface="ＭＳ Ｐゴシック" pitchFamily="-105" charset="-128"/>
                  </a:endParaRPr>
                </a:p>
              </p:txBody>
            </p:sp>
            <p:sp>
              <p:nvSpPr>
                <p:cNvPr id="17" name="Rounded Rectangle 16">
                  <a:extLst>
                    <a:ext uri="{FF2B5EF4-FFF2-40B4-BE49-F238E27FC236}">
                      <a16:creationId xmlns:a16="http://schemas.microsoft.com/office/drawing/2014/main" id="{69426440-F197-6343-8DF7-AD47852DD3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8200" y="5440300"/>
                  <a:ext cx="2667000" cy="685800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9BC1FF"/>
                    </a:gs>
                    <a:gs pos="100000">
                      <a:srgbClr val="3F80CD"/>
                    </a:gs>
                  </a:gsLst>
                  <a:lin ang="5400000"/>
                </a:gradFill>
                <a:ln w="9525">
                  <a:solidFill>
                    <a:srgbClr val="4A7EBB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>
                  <a:normAutofit lnSpcReduction="10000"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CL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ＭＳ Ｐゴシック" pitchFamily="-105" charset="-128"/>
                      <a:cs typeface="ＭＳ Ｐゴシック" pitchFamily="-105" charset="-128"/>
                    </a:rPr>
                    <a:t>Family Transfers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s-CL" sz="1600" dirty="0">
                      <a:solidFill>
                        <a:srgbClr val="FFFFFF"/>
                      </a:solidFill>
                      <a:latin typeface="Calibri"/>
                      <a:ea typeface="ＭＳ Ｐゴシック" pitchFamily="-105" charset="-128"/>
                      <a:cs typeface="ＭＳ Ｐゴシック" pitchFamily="-105" charset="-128"/>
                    </a:rPr>
                    <a:t>(Giving)</a:t>
                  </a:r>
                  <a:endParaRPr kumimoji="0" lang="es-C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ＭＳ Ｐゴシック" pitchFamily="-105" charset="-128"/>
                    <a:cs typeface="ＭＳ Ｐゴシック" pitchFamily="-105" charset="-128"/>
                  </a:endParaRPr>
                </a:p>
              </p:txBody>
            </p:sp>
            <p:sp>
              <p:nvSpPr>
                <p:cNvPr id="18" name="Plus 17">
                  <a:extLst>
                    <a:ext uri="{FF2B5EF4-FFF2-40B4-BE49-F238E27FC236}">
                      <a16:creationId xmlns:a16="http://schemas.microsoft.com/office/drawing/2014/main" id="{D5566F1B-855A-1342-9672-7F6BD5FFD22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05000" y="2325624"/>
                  <a:ext cx="493713" cy="493712"/>
                </a:xfrm>
                <a:custGeom>
                  <a:avLst/>
                  <a:gdLst>
                    <a:gd name="T0" fmla="*/ 428271 w 493713"/>
                    <a:gd name="T1" fmla="*/ 246856 h 493712"/>
                    <a:gd name="T2" fmla="*/ 246857 w 493713"/>
                    <a:gd name="T3" fmla="*/ 428270 h 493712"/>
                    <a:gd name="T4" fmla="*/ 65442 w 493713"/>
                    <a:gd name="T5" fmla="*/ 246856 h 493712"/>
                    <a:gd name="T6" fmla="*/ 246857 w 493713"/>
                    <a:gd name="T7" fmla="*/ 65442 h 493712"/>
                    <a:gd name="T8" fmla="*/ 0 60000 65536"/>
                    <a:gd name="T9" fmla="*/ 1 60000 65536"/>
                    <a:gd name="T10" fmla="*/ 2 60000 65536"/>
                    <a:gd name="T11" fmla="*/ 3 60000 65536"/>
                    <a:gd name="T12" fmla="*/ 65442 w 493713"/>
                    <a:gd name="T13" fmla="*/ 188795 h 493712"/>
                    <a:gd name="T14" fmla="*/ 428271 w 493713"/>
                    <a:gd name="T15" fmla="*/ 304917 h 4937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3713" h="493712">
                      <a:moveTo>
                        <a:pt x="65442" y="188795"/>
                      </a:moveTo>
                      <a:lnTo>
                        <a:pt x="188796" y="188795"/>
                      </a:lnTo>
                      <a:lnTo>
                        <a:pt x="188796" y="65442"/>
                      </a:lnTo>
                      <a:lnTo>
                        <a:pt x="304917" y="65442"/>
                      </a:lnTo>
                      <a:lnTo>
                        <a:pt x="304917" y="188795"/>
                      </a:lnTo>
                      <a:lnTo>
                        <a:pt x="428271" y="188795"/>
                      </a:lnTo>
                      <a:lnTo>
                        <a:pt x="428271" y="304917"/>
                      </a:lnTo>
                      <a:lnTo>
                        <a:pt x="304917" y="304917"/>
                      </a:lnTo>
                      <a:lnTo>
                        <a:pt x="304917" y="428270"/>
                      </a:lnTo>
                      <a:lnTo>
                        <a:pt x="188796" y="428270"/>
                      </a:lnTo>
                      <a:lnTo>
                        <a:pt x="188796" y="304917"/>
                      </a:lnTo>
                      <a:lnTo>
                        <a:pt x="65442" y="30491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9" name="Plus 18">
                  <a:extLst>
                    <a:ext uri="{FF2B5EF4-FFF2-40B4-BE49-F238E27FC236}">
                      <a16:creationId xmlns:a16="http://schemas.microsoft.com/office/drawing/2014/main" id="{689DFA61-2C3D-E747-9D66-1BAB671978A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05000" y="3621024"/>
                  <a:ext cx="493713" cy="493712"/>
                </a:xfrm>
                <a:custGeom>
                  <a:avLst/>
                  <a:gdLst>
                    <a:gd name="T0" fmla="*/ 428271 w 493713"/>
                    <a:gd name="T1" fmla="*/ 246856 h 493712"/>
                    <a:gd name="T2" fmla="*/ 246857 w 493713"/>
                    <a:gd name="T3" fmla="*/ 428270 h 493712"/>
                    <a:gd name="T4" fmla="*/ 65442 w 493713"/>
                    <a:gd name="T5" fmla="*/ 246856 h 493712"/>
                    <a:gd name="T6" fmla="*/ 246857 w 493713"/>
                    <a:gd name="T7" fmla="*/ 65442 h 493712"/>
                    <a:gd name="T8" fmla="*/ 0 60000 65536"/>
                    <a:gd name="T9" fmla="*/ 1 60000 65536"/>
                    <a:gd name="T10" fmla="*/ 2 60000 65536"/>
                    <a:gd name="T11" fmla="*/ 3 60000 65536"/>
                    <a:gd name="T12" fmla="*/ 65442 w 493713"/>
                    <a:gd name="T13" fmla="*/ 188795 h 493712"/>
                    <a:gd name="T14" fmla="*/ 428271 w 493713"/>
                    <a:gd name="T15" fmla="*/ 304917 h 4937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3713" h="493712">
                      <a:moveTo>
                        <a:pt x="65442" y="188795"/>
                      </a:moveTo>
                      <a:lnTo>
                        <a:pt x="188796" y="188795"/>
                      </a:lnTo>
                      <a:lnTo>
                        <a:pt x="188796" y="65442"/>
                      </a:lnTo>
                      <a:lnTo>
                        <a:pt x="304917" y="65442"/>
                      </a:lnTo>
                      <a:lnTo>
                        <a:pt x="304917" y="188795"/>
                      </a:lnTo>
                      <a:lnTo>
                        <a:pt x="428271" y="188795"/>
                      </a:lnTo>
                      <a:lnTo>
                        <a:pt x="428271" y="304917"/>
                      </a:lnTo>
                      <a:lnTo>
                        <a:pt x="304917" y="304917"/>
                      </a:lnTo>
                      <a:lnTo>
                        <a:pt x="304917" y="428270"/>
                      </a:lnTo>
                      <a:lnTo>
                        <a:pt x="188796" y="428270"/>
                      </a:lnTo>
                      <a:lnTo>
                        <a:pt x="188796" y="304917"/>
                      </a:lnTo>
                      <a:lnTo>
                        <a:pt x="65442" y="30491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0" name="Plus 19">
                  <a:extLst>
                    <a:ext uri="{FF2B5EF4-FFF2-40B4-BE49-F238E27FC236}">
                      <a16:creationId xmlns:a16="http://schemas.microsoft.com/office/drawing/2014/main" id="{8E082F3E-A5F3-1C44-93FB-340355738A0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05000" y="4916425"/>
                  <a:ext cx="493713" cy="493712"/>
                </a:xfrm>
                <a:custGeom>
                  <a:avLst/>
                  <a:gdLst>
                    <a:gd name="T0" fmla="*/ 428271 w 493713"/>
                    <a:gd name="T1" fmla="*/ 246856 h 493712"/>
                    <a:gd name="T2" fmla="*/ 246857 w 493713"/>
                    <a:gd name="T3" fmla="*/ 428270 h 493712"/>
                    <a:gd name="T4" fmla="*/ 65442 w 493713"/>
                    <a:gd name="T5" fmla="*/ 246856 h 493712"/>
                    <a:gd name="T6" fmla="*/ 246857 w 493713"/>
                    <a:gd name="T7" fmla="*/ 65442 h 493712"/>
                    <a:gd name="T8" fmla="*/ 0 60000 65536"/>
                    <a:gd name="T9" fmla="*/ 1 60000 65536"/>
                    <a:gd name="T10" fmla="*/ 2 60000 65536"/>
                    <a:gd name="T11" fmla="*/ 3 60000 65536"/>
                    <a:gd name="T12" fmla="*/ 65442 w 493713"/>
                    <a:gd name="T13" fmla="*/ 188795 h 493712"/>
                    <a:gd name="T14" fmla="*/ 428271 w 493713"/>
                    <a:gd name="T15" fmla="*/ 304917 h 4937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3713" h="493712">
                      <a:moveTo>
                        <a:pt x="65442" y="188795"/>
                      </a:moveTo>
                      <a:lnTo>
                        <a:pt x="188796" y="188795"/>
                      </a:lnTo>
                      <a:lnTo>
                        <a:pt x="188796" y="65442"/>
                      </a:lnTo>
                      <a:lnTo>
                        <a:pt x="304917" y="65442"/>
                      </a:lnTo>
                      <a:lnTo>
                        <a:pt x="304917" y="188795"/>
                      </a:lnTo>
                      <a:lnTo>
                        <a:pt x="428271" y="188795"/>
                      </a:lnTo>
                      <a:lnTo>
                        <a:pt x="428271" y="304917"/>
                      </a:lnTo>
                      <a:lnTo>
                        <a:pt x="304917" y="304917"/>
                      </a:lnTo>
                      <a:lnTo>
                        <a:pt x="304917" y="428270"/>
                      </a:lnTo>
                      <a:lnTo>
                        <a:pt x="188796" y="428270"/>
                      </a:lnTo>
                      <a:lnTo>
                        <a:pt x="188796" y="304917"/>
                      </a:lnTo>
                      <a:lnTo>
                        <a:pt x="65442" y="30491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E3AEE82E-48EA-A840-B64F-7C799F7CC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6221" y="2112579"/>
                <a:ext cx="2470682" cy="635318"/>
              </a:xfrm>
              <a:prstGeom prst="roundRect">
                <a:avLst>
                  <a:gd name="adj" fmla="val 16667"/>
                </a:avLst>
              </a:prstGeom>
              <a:solidFill>
                <a:srgbClr val="8064A2"/>
              </a:solidFill>
              <a:ln w="9525">
                <a:solidFill>
                  <a:srgbClr val="8064A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>
                <a:normAutofit fontScale="92500"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L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ＭＳ Ｐゴシック" pitchFamily="-105" charset="-128"/>
                    <a:cs typeface="ＭＳ Ｐゴシック" pitchFamily="-105" charset="-128"/>
                  </a:rPr>
                  <a:t>Consumption</a:t>
                </a:r>
                <a:endParaRPr kumimoji="0" lang="es-CL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ＭＳ Ｐゴシック" pitchFamily="-105" charset="-128"/>
                  <a:cs typeface="ＭＳ Ｐゴシック" pitchFamily="-105" charset="-128"/>
                </a:endParaRPr>
              </a:p>
            </p:txBody>
          </p:sp>
        </p:grpSp>
        <p:sp>
          <p:nvSpPr>
            <p:cNvPr id="9" name="Equal 8">
              <a:extLst>
                <a:ext uri="{FF2B5EF4-FFF2-40B4-BE49-F238E27FC236}">
                  <a16:creationId xmlns:a16="http://schemas.microsoft.com/office/drawing/2014/main" id="{3131BBD3-4D6A-7247-AD39-FC1D549E6A26}"/>
                </a:ext>
              </a:extLst>
            </p:cNvPr>
            <p:cNvSpPr/>
            <p:nvPr/>
          </p:nvSpPr>
          <p:spPr>
            <a:xfrm>
              <a:off x="5216677" y="3827282"/>
              <a:ext cx="1558636" cy="882386"/>
            </a:xfrm>
            <a:prstGeom prst="mathEqual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2ED477-7AF7-024D-815E-04B589F23E55}"/>
                </a:ext>
              </a:extLst>
            </p:cNvPr>
            <p:cNvSpPr txBox="1"/>
            <p:nvPr/>
          </p:nvSpPr>
          <p:spPr>
            <a:xfrm>
              <a:off x="2262132" y="1648666"/>
              <a:ext cx="19102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Sources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262996D-5092-7045-90AD-DA202102317C}"/>
                </a:ext>
              </a:extLst>
            </p:cNvPr>
            <p:cNvSpPr txBox="1"/>
            <p:nvPr/>
          </p:nvSpPr>
          <p:spPr>
            <a:xfrm>
              <a:off x="8340911" y="1646545"/>
              <a:ext cx="15889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Uses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2858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9B219-5086-B73F-31DE-A4D36A5E0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AF3D50F-8688-76FF-F7D0-7F799D4B18D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Plan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6EB716C-C63C-2BFE-4B80-1AFFFED978F4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Overview of NTA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Motivation, objectives of the project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Organization of the network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Calculation Basics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What age profiles are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What flows are included, how they are organized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Macro controls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Flow from GDP by expenditure and income approaches to NTA lifecycle deficit and reallocations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High-level macro control calculation examples</a:t>
            </a:r>
          </a:p>
          <a:p>
            <a:pPr lvl="1">
              <a:lnSpc>
                <a:spcPct val="8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3303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674FFA6-31B9-0937-5041-7EE2712B8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kern="1200">
                <a:solidFill>
                  <a:srgbClr val="FFFFFF"/>
                </a:solidFill>
                <a:cs typeface="Arial" panose="020B0604020202020204" pitchFamily="34" charset="0"/>
              </a:rPr>
              <a:t>N</a:t>
            </a:r>
            <a:r>
              <a:rPr lang="en-US" altLang="en-US" sz="1600" kern="1200">
                <a:solidFill>
                  <a:srgbClr val="FFFFFF"/>
                </a:solidFill>
                <a:cs typeface="Arial" panose="020B0604020202020204" pitchFamily="34" charset="0"/>
              </a:rPr>
              <a:t>ational </a:t>
            </a:r>
            <a:r>
              <a:rPr lang="en-US" altLang="en-US" kern="1200">
                <a:solidFill>
                  <a:srgbClr val="FFFFFF"/>
                </a:solidFill>
                <a:cs typeface="Arial" panose="020B0604020202020204" pitchFamily="34" charset="0"/>
              </a:rPr>
              <a:t>T</a:t>
            </a:r>
            <a:r>
              <a:rPr lang="en-US" altLang="en-US" sz="1600" kern="1200">
                <a:solidFill>
                  <a:srgbClr val="FFFFFF"/>
                </a:solidFill>
                <a:cs typeface="Arial" panose="020B0604020202020204" pitchFamily="34" charset="0"/>
              </a:rPr>
              <a:t>ransfer </a:t>
            </a:r>
            <a:r>
              <a:rPr lang="en-US" altLang="en-US" kern="1200">
                <a:solidFill>
                  <a:srgbClr val="FFFFFF"/>
                </a:solidFill>
                <a:cs typeface="Arial" panose="020B0604020202020204" pitchFamily="34" charset="0"/>
              </a:rPr>
              <a:t>A</a:t>
            </a:r>
            <a:r>
              <a:rPr lang="en-US" altLang="en-US" sz="1600" kern="1200">
                <a:solidFill>
                  <a:srgbClr val="FFFFFF"/>
                </a:solidFill>
                <a:cs typeface="Arial" panose="020B0604020202020204" pitchFamily="34" charset="0"/>
              </a:rPr>
              <a:t>ccounts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EA1CFB5-E34D-166C-C643-7D2E5F72D2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6F17183C-1594-4693-9252-1F8D16309245}" type="slidenum">
              <a:rPr lang="en-US" altLang="en-US" kern="1200">
                <a:solidFill>
                  <a:srgbClr val="FFFFFF"/>
                </a:solidFill>
                <a:ea typeface="+mn-ea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20</a:t>
            </a:fld>
            <a:endParaRPr lang="en-US" altLang="en-US" kern="1200">
              <a:solidFill>
                <a:srgbClr val="FFFFFF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A7D7953D-C568-B819-48A5-302AE5C8B18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Flow Account Identity (sources and uses rearranged)</a:t>
            </a:r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75FBA439-C8E0-82C8-C45E-133B064A1AB4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825625" y="1600200"/>
            <a:ext cx="4191000" cy="1893888"/>
          </a:xfrm>
        </p:spPr>
        <p:txBody>
          <a:bodyPr/>
          <a:lstStyle/>
          <a:p>
            <a:r>
              <a:rPr lang="en-US" altLang="en-US" sz="2800"/>
              <a:t>Inflows</a:t>
            </a:r>
          </a:p>
          <a:p>
            <a:pPr lvl="1"/>
            <a:r>
              <a:rPr lang="en-US" altLang="en-US" sz="2400"/>
              <a:t>Labor Income</a:t>
            </a:r>
          </a:p>
          <a:p>
            <a:pPr lvl="1"/>
            <a:r>
              <a:rPr lang="en-US" altLang="en-US" sz="2400"/>
              <a:t>Asset Income</a:t>
            </a:r>
          </a:p>
          <a:p>
            <a:pPr lvl="1"/>
            <a:r>
              <a:rPr lang="en-US" altLang="en-US" sz="2400"/>
              <a:t>Transfer Received</a:t>
            </a:r>
          </a:p>
        </p:txBody>
      </p:sp>
      <p:sp>
        <p:nvSpPr>
          <p:cNvPr id="162820" name="Rectangle 4">
            <a:extLst>
              <a:ext uri="{FF2B5EF4-FFF2-40B4-BE49-F238E27FC236}">
                <a16:creationId xmlns:a16="http://schemas.microsoft.com/office/drawing/2014/main" id="{ABCADE26-010E-D864-515E-03EA424F27B7}"/>
              </a:ext>
            </a:extLst>
          </p:cNvPr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172200" y="1600200"/>
            <a:ext cx="4114800" cy="1981200"/>
          </a:xfrm>
        </p:spPr>
        <p:txBody>
          <a:bodyPr/>
          <a:lstStyle/>
          <a:p>
            <a:r>
              <a:rPr lang="en-US" altLang="en-US" sz="2800"/>
              <a:t>Outflows</a:t>
            </a:r>
          </a:p>
          <a:p>
            <a:pPr lvl="1"/>
            <a:r>
              <a:rPr lang="en-US" altLang="en-US" sz="2400"/>
              <a:t>Consumption</a:t>
            </a:r>
          </a:p>
          <a:p>
            <a:pPr lvl="1"/>
            <a:r>
              <a:rPr lang="en-US" altLang="en-US" sz="2400"/>
              <a:t>Saving</a:t>
            </a:r>
          </a:p>
          <a:p>
            <a:pPr lvl="1"/>
            <a:r>
              <a:rPr lang="en-US" altLang="en-US" sz="2400"/>
              <a:t>Transfers Paid</a:t>
            </a:r>
          </a:p>
        </p:txBody>
      </p:sp>
      <p:sp>
        <p:nvSpPr>
          <p:cNvPr id="162821" name="Rectangle 5">
            <a:extLst>
              <a:ext uri="{FF2B5EF4-FFF2-40B4-BE49-F238E27FC236}">
                <a16:creationId xmlns:a16="http://schemas.microsoft.com/office/drawing/2014/main" id="{92914546-EBB0-DAF5-605D-18388E807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395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solidFill>
                <a:srgbClr val="FFFFFF"/>
              </a:solidFill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62822" name="Object 6">
            <a:extLst>
              <a:ext uri="{FF2B5EF4-FFF2-40B4-BE49-F238E27FC236}">
                <a16:creationId xmlns:a16="http://schemas.microsoft.com/office/drawing/2014/main" id="{79F8D34D-9D77-83BC-5CBD-8E0A6E53B6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1" y="3505201"/>
          <a:ext cx="7021513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30240" imgH="406080" progId="Equation.DSMT4">
                  <p:embed/>
                </p:oleObj>
              </mc:Choice>
              <mc:Fallback>
                <p:oleObj name="Equation" r:id="rId3" imgW="2730240" imgH="406080" progId="Equation.DSMT4">
                  <p:embed/>
                  <p:pic>
                    <p:nvPicPr>
                      <p:cNvPr id="162822" name="Object 6">
                        <a:extLst>
                          <a:ext uri="{FF2B5EF4-FFF2-40B4-BE49-F238E27FC236}">
                            <a16:creationId xmlns:a16="http://schemas.microsoft.com/office/drawing/2014/main" id="{79F8D34D-9D77-83BC-5CBD-8E0A6E53B6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1" y="3505201"/>
                        <a:ext cx="7021513" cy="10525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23" name="Rectangle 7">
            <a:extLst>
              <a:ext uri="{FF2B5EF4-FFF2-40B4-BE49-F238E27FC236}">
                <a16:creationId xmlns:a16="http://schemas.microsoft.com/office/drawing/2014/main" id="{8C79F760-A317-AC6F-768C-6E0A472F9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9538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solidFill>
                <a:srgbClr val="FFFFFF"/>
              </a:solidFill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62824" name="Object 8">
            <a:extLst>
              <a:ext uri="{FF2B5EF4-FFF2-40B4-BE49-F238E27FC236}">
                <a16:creationId xmlns:a16="http://schemas.microsoft.com/office/drawing/2014/main" id="{B08E2256-9B67-B336-DCBD-AB34946588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1" y="4724400"/>
          <a:ext cx="6437313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869920" imgH="583920" progId="Equation.DSMT4">
                  <p:embed/>
                </p:oleObj>
              </mc:Choice>
              <mc:Fallback>
                <p:oleObj name="Equation" r:id="rId5" imgW="2869920" imgH="583920" progId="Equation.DSMT4">
                  <p:embed/>
                  <p:pic>
                    <p:nvPicPr>
                      <p:cNvPr id="162824" name="Object 8">
                        <a:extLst>
                          <a:ext uri="{FF2B5EF4-FFF2-40B4-BE49-F238E27FC236}">
                            <a16:creationId xmlns:a16="http://schemas.microsoft.com/office/drawing/2014/main" id="{B08E2256-9B67-B336-DCBD-AB34946588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1" y="4724400"/>
                        <a:ext cx="6437313" cy="13033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A0453B56-3244-AC71-598C-5E6EED433F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kern="1200">
                <a:solidFill>
                  <a:srgbClr val="FFFFFF"/>
                </a:solidFill>
                <a:cs typeface="Arial" panose="020B0604020202020204" pitchFamily="34" charset="0"/>
              </a:rPr>
              <a:t>N</a:t>
            </a:r>
            <a:r>
              <a:rPr lang="en-US" altLang="en-US" sz="1600" kern="1200">
                <a:solidFill>
                  <a:srgbClr val="FFFFFF"/>
                </a:solidFill>
                <a:cs typeface="Arial" panose="020B0604020202020204" pitchFamily="34" charset="0"/>
              </a:rPr>
              <a:t>ational </a:t>
            </a:r>
            <a:r>
              <a:rPr lang="en-US" altLang="en-US" kern="1200">
                <a:solidFill>
                  <a:srgbClr val="FFFFFF"/>
                </a:solidFill>
                <a:cs typeface="Arial" panose="020B0604020202020204" pitchFamily="34" charset="0"/>
              </a:rPr>
              <a:t>T</a:t>
            </a:r>
            <a:r>
              <a:rPr lang="en-US" altLang="en-US" sz="1600" kern="1200">
                <a:solidFill>
                  <a:srgbClr val="FFFFFF"/>
                </a:solidFill>
                <a:cs typeface="Arial" panose="020B0604020202020204" pitchFamily="34" charset="0"/>
              </a:rPr>
              <a:t>ransfer </a:t>
            </a:r>
            <a:r>
              <a:rPr lang="en-US" altLang="en-US" kern="1200">
                <a:solidFill>
                  <a:srgbClr val="FFFFFF"/>
                </a:solidFill>
                <a:cs typeface="Arial" panose="020B0604020202020204" pitchFamily="34" charset="0"/>
              </a:rPr>
              <a:t>A</a:t>
            </a:r>
            <a:r>
              <a:rPr lang="en-US" altLang="en-US" sz="1600" kern="1200">
                <a:solidFill>
                  <a:srgbClr val="FFFFFF"/>
                </a:solidFill>
                <a:cs typeface="Arial" panose="020B0604020202020204" pitchFamily="34" charset="0"/>
              </a:rPr>
              <a:t>ccounts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79E32EB-346D-17A7-A7D4-EF617FEB72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ED3F22BB-B03D-44F3-805A-B6C1340ADAE1}" type="slidenum">
              <a:rPr lang="en-US" altLang="en-US" kern="1200">
                <a:solidFill>
                  <a:srgbClr val="FFFFFF"/>
                </a:solidFill>
                <a:ea typeface="+mn-ea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21</a:t>
            </a:fld>
            <a:endParaRPr lang="en-US" altLang="en-US" kern="1200">
              <a:solidFill>
                <a:srgbClr val="FFFFFF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272386" name="Rectangle 2">
            <a:extLst>
              <a:ext uri="{FF2B5EF4-FFF2-40B4-BE49-F238E27FC236}">
                <a16:creationId xmlns:a16="http://schemas.microsoft.com/office/drawing/2014/main" id="{94709D30-2DE8-BF7E-9A06-6AA8FEB24F1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Flow Account and Sectors</a:t>
            </a:r>
          </a:p>
        </p:txBody>
      </p:sp>
      <p:sp>
        <p:nvSpPr>
          <p:cNvPr id="272387" name="Rectangle 3">
            <a:extLst>
              <a:ext uri="{FF2B5EF4-FFF2-40B4-BE49-F238E27FC236}">
                <a16:creationId xmlns:a16="http://schemas.microsoft.com/office/drawing/2014/main" id="{1CB8E231-6219-5B94-0304-FA95E2664610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/>
              <a:t>Flows are classified by sector based on the mediating institution.  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Public sector: flows to and from individuals through general government.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Private sector: flows to and from individuals through financial and non-financial firms, households or families, and non-profit institutions serving families (NPISHs)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Rest of the world (ROW):  flows between the domestic economy and other economies (governments, firms, individuals, etc.) 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NTA measures all flows from the perspective of individuals not from the perspective of the sector.  A public inflow is an inflow to individuals through the public sector.  It is not an inflow to the public sector.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Example: From the perspective of the government taxes are an inflow.  From the perspective of individuals paying the taxes and NTA, they are public transfer outflows.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7EE75-0A77-83DB-1DA6-300D6D76E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age in fiscal accounts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CB63D-B5BB-123D-56CC-582376953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6836" y="1825625"/>
            <a:ext cx="5146964" cy="4351338"/>
          </a:xfrm>
        </p:spPr>
        <p:txBody>
          <a:bodyPr/>
          <a:lstStyle/>
          <a:p>
            <a:r>
              <a:rPr lang="en-US" sz="2800" u="sng" dirty="0"/>
              <a:t>Per capita </a:t>
            </a:r>
            <a:r>
              <a:rPr lang="en-US" sz="2800" dirty="0"/>
              <a:t>public transfer benefits (inflow) and burdens/taxes (outflow) by age</a:t>
            </a:r>
          </a:p>
          <a:p>
            <a:r>
              <a:rPr lang="en-US" dirty="0"/>
              <a:t>Can evaluate how population age structure change will make it harder or easier for government to afford its current per capita spending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49E3F16-9305-4482-88A2-CC8B109AC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33563"/>
            <a:ext cx="4648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05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9780F-FE8F-1F30-0E33-B58D304F2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uses for NTA estimates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EEF25-069A-3BA3-7805-1C8538463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Enhance sustainability of intergenerational support systems</a:t>
            </a:r>
          </a:p>
          <a:p>
            <a:pPr lvl="1"/>
            <a:r>
              <a:rPr lang="en-US" dirty="0"/>
              <a:t>Overall support system represented by consumption and labor income</a:t>
            </a:r>
          </a:p>
          <a:p>
            <a:pPr lvl="1"/>
            <a:r>
              <a:rPr lang="en-US" dirty="0"/>
              <a:t>Fiscal support systems (balance of taxes and benefits)</a:t>
            </a:r>
          </a:p>
          <a:p>
            <a:pPr lvl="1"/>
            <a:r>
              <a:rPr lang="en-US" dirty="0"/>
              <a:t>Asset accumulation systems</a:t>
            </a:r>
          </a:p>
          <a:p>
            <a:r>
              <a:rPr lang="en-US" dirty="0"/>
              <a:t>Understand and monitor potential demographic dividends</a:t>
            </a:r>
          </a:p>
          <a:p>
            <a:r>
              <a:rPr lang="en-US" dirty="0"/>
              <a:t>Further applications by estimating NTA by sub-groups</a:t>
            </a:r>
          </a:p>
          <a:p>
            <a:pPr lvl="1"/>
            <a:r>
              <a:rPr lang="en-US" dirty="0"/>
              <a:t>Geography</a:t>
            </a:r>
          </a:p>
          <a:p>
            <a:pPr lvl="1"/>
            <a:r>
              <a:rPr lang="en-US" dirty="0"/>
              <a:t>Gender</a:t>
            </a:r>
          </a:p>
          <a:p>
            <a:pPr lvl="1"/>
            <a:r>
              <a:rPr lang="en-US" dirty="0"/>
              <a:t>Urban/rural</a:t>
            </a:r>
          </a:p>
          <a:p>
            <a:pPr lvl="1"/>
            <a:r>
              <a:rPr lang="en-US" dirty="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2831792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9780F-FE8F-1F30-0E33-B58D304F2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benefits of NTA approach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EEF25-069A-3BA3-7805-1C8538463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Lifecycle perspective is important for all kinds of policies, is future-focused, is person-focused</a:t>
            </a:r>
          </a:p>
          <a:p>
            <a:r>
              <a:rPr lang="en-US" dirty="0"/>
              <a:t>NTA can help integrate different government data producers, policy experts, and others</a:t>
            </a:r>
          </a:p>
          <a:p>
            <a:r>
              <a:rPr lang="en-US" dirty="0"/>
              <a:t>Supports a culture of evidence-based policymaking</a:t>
            </a:r>
          </a:p>
        </p:txBody>
      </p:sp>
    </p:spTree>
    <p:extLst>
      <p:ext uri="{BB962C8B-B14F-4D97-AF65-F5344CB8AC3E}">
        <p14:creationId xmlns:p14="http://schemas.microsoft.com/office/powerpoint/2010/main" val="1090798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lvl="0"/>
            <a:r>
              <a:rPr lang="en-US" dirty="0"/>
              <a:t>Data and basic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7139152" cy="4351338"/>
          </a:xfrm>
        </p:spPr>
        <p:txBody>
          <a:bodyPr>
            <a:normAutofit/>
          </a:bodyPr>
          <a:lstStyle/>
          <a:p>
            <a:r>
              <a:rPr lang="en-US" dirty="0"/>
              <a:t>Data: population, national accounts, household surveys, administrative data</a:t>
            </a:r>
          </a:p>
          <a:p>
            <a:r>
              <a:rPr lang="en-US" dirty="0"/>
              <a:t>Population estimates</a:t>
            </a:r>
          </a:p>
          <a:p>
            <a:pPr lvl="1"/>
            <a:r>
              <a:rPr lang="en-US" dirty="0"/>
              <a:t>Single year of age to 90+</a:t>
            </a:r>
          </a:p>
          <a:p>
            <a:pPr lvl="1"/>
            <a:r>
              <a:rPr lang="en-US" dirty="0"/>
              <a:t>Evaluated for quality</a:t>
            </a:r>
          </a:p>
          <a:p>
            <a:pPr lvl="1"/>
            <a:r>
              <a:rPr lang="en-US" dirty="0"/>
              <a:t>Can use UN World Population Prospects if national estimates not available</a:t>
            </a:r>
          </a:p>
          <a:p>
            <a:pPr lvl="1"/>
            <a:r>
              <a:rPr lang="en-US" dirty="0"/>
              <a:t>Significant non-household population?</a:t>
            </a:r>
          </a:p>
          <a:p>
            <a:endParaRPr lang="en-US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9D166867-C682-7192-C0FA-D33E7AB54273}"/>
              </a:ext>
            </a:extLst>
          </p:cNvPr>
          <p:cNvGraphicFramePr>
            <a:graphicFrameLocks/>
          </p:cNvGraphicFramePr>
          <p:nvPr/>
        </p:nvGraphicFramePr>
        <p:xfrm>
          <a:off x="6919868" y="1600995"/>
          <a:ext cx="5001491" cy="45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6324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lvl="0"/>
            <a:r>
              <a:rPr lang="en-US" dirty="0"/>
              <a:t>Data and basic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National accounts data (in SNA format)</a:t>
            </a:r>
          </a:p>
          <a:p>
            <a:pPr lvl="1"/>
            <a:r>
              <a:rPr lang="en-US" dirty="0"/>
              <a:t>List of main SNA tables given in the manual, need tables by sector</a:t>
            </a:r>
          </a:p>
          <a:p>
            <a:pPr lvl="1"/>
            <a:r>
              <a:rPr lang="en-US" dirty="0"/>
              <a:t>Will probably also need: </a:t>
            </a:r>
          </a:p>
          <a:p>
            <a:pPr lvl="3"/>
            <a:r>
              <a:rPr lang="en-US" dirty="0"/>
              <a:t>Government expenditure records</a:t>
            </a:r>
          </a:p>
          <a:p>
            <a:pPr lvl="3"/>
            <a:r>
              <a:rPr lang="en-US" dirty="0"/>
              <a:t>Entries for your country in the International Monetary Fund’s Government Finance Statistics (GFS) publications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96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lvl="0"/>
            <a:r>
              <a:rPr lang="en-US" dirty="0"/>
              <a:t>Data and basic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Household surveys</a:t>
            </a:r>
          </a:p>
          <a:p>
            <a:pPr lvl="1"/>
            <a:r>
              <a:rPr lang="en-US" dirty="0"/>
              <a:t>Income and expenditure surveys give direct measures or indicators of relative age patterns</a:t>
            </a:r>
          </a:p>
          <a:p>
            <a:pPr lvl="1"/>
            <a:r>
              <a:rPr lang="en-US" dirty="0"/>
              <a:t>May need to supplement with specialized surveys (older people, institutionalized population)</a:t>
            </a:r>
          </a:p>
          <a:p>
            <a:r>
              <a:rPr lang="en-US" dirty="0"/>
              <a:t>Administrative data</a:t>
            </a:r>
          </a:p>
          <a:p>
            <a:pPr lvl="1"/>
            <a:r>
              <a:rPr lang="en-US" dirty="0"/>
              <a:t>Start with a “public sector inventory” (exercise we will go through tomorrow) </a:t>
            </a:r>
          </a:p>
          <a:p>
            <a:pPr lvl="1"/>
            <a:r>
              <a:rPr lang="en-US" dirty="0"/>
              <a:t>Government reports on public program participation by age</a:t>
            </a:r>
          </a:p>
          <a:p>
            <a:pPr lvl="1"/>
            <a:r>
              <a:rPr lang="en-US" dirty="0"/>
              <a:t>May have data on monetary flows, or may only have participation indicators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063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lvl="0"/>
            <a:r>
              <a:rPr lang="en-US" dirty="0"/>
              <a:t>Data and basic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Necessary features of household surveys and administrative records: </a:t>
            </a:r>
          </a:p>
          <a:p>
            <a:pPr lvl="1"/>
            <a:r>
              <a:rPr lang="en-US" dirty="0"/>
              <a:t>Nationally representative</a:t>
            </a:r>
          </a:p>
          <a:p>
            <a:pPr lvl="1"/>
            <a:r>
              <a:rPr lang="en-US" dirty="0"/>
              <a:t>Designated household head/householder</a:t>
            </a:r>
          </a:p>
          <a:p>
            <a:pPr lvl="1"/>
            <a:r>
              <a:rPr lang="en-US" dirty="0"/>
              <a:t>Sufficient sample size</a:t>
            </a:r>
          </a:p>
          <a:p>
            <a:pPr lvl="1"/>
            <a:r>
              <a:rPr lang="en-US" dirty="0"/>
              <a:t>Household roster by age, sex, work/school status</a:t>
            </a:r>
          </a:p>
          <a:p>
            <a:pPr lvl="1"/>
            <a:r>
              <a:rPr lang="en-US" dirty="0"/>
              <a:t>Includes necessary indicators:</a:t>
            </a:r>
          </a:p>
          <a:p>
            <a:pPr lvl="2"/>
            <a:r>
              <a:rPr lang="en-US" dirty="0"/>
              <a:t>Income by source (including work, government benefits, gifts, interest and dividend income, etc.)</a:t>
            </a:r>
          </a:p>
          <a:p>
            <a:pPr lvl="2"/>
            <a:r>
              <a:rPr lang="en-US" dirty="0"/>
              <a:t>Expenditure by type (amounts paid for consumption, taxes, gifts,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494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calculate an age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5626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Calculate the macro control from national accounts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Identify a measure or proxy indicator for the flow</a:t>
            </a:r>
          </a:p>
          <a:p>
            <a:pPr marL="914400" lvl="2" indent="0">
              <a:buNone/>
            </a:pPr>
            <a:r>
              <a:rPr lang="en-US"/>
              <a:t>1. From household survey</a:t>
            </a:r>
          </a:p>
          <a:p>
            <a:pPr lvl="3"/>
            <a:r>
              <a:rPr lang="en-US"/>
              <a:t>Use individual-level data if available</a:t>
            </a:r>
          </a:p>
          <a:p>
            <a:pPr lvl="3"/>
            <a:r>
              <a:rPr lang="en-US"/>
              <a:t>Otherwise allocate household amount to individuals in the household</a:t>
            </a:r>
          </a:p>
          <a:p>
            <a:pPr marL="914400" lvl="2" indent="0">
              <a:buNone/>
            </a:pPr>
            <a:r>
              <a:rPr lang="en-US"/>
              <a:t>2. From administrative records</a:t>
            </a:r>
          </a:p>
          <a:p>
            <a:pPr marL="914400" lvl="2" indent="0">
              <a:buNone/>
            </a:pPr>
            <a:r>
              <a:rPr lang="en-US"/>
              <a:t>3. On </a:t>
            </a:r>
            <a:r>
              <a:rPr lang="en-US" i="1"/>
              <a:t>a priori </a:t>
            </a:r>
            <a:r>
              <a:rPr lang="en-US"/>
              <a:t>grounds (i.e. assumed or calculated from other age profiles)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Calculate single-year age group averages</a:t>
            </a:r>
          </a:p>
          <a:p>
            <a:pPr lvl="2"/>
            <a:r>
              <a:rPr lang="en-US"/>
              <a:t>May have to adjust for any missing populations (i.e. persons not represented in survey or administrative records)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Smooth</a:t>
            </a:r>
          </a:p>
          <a:p>
            <a:pPr lvl="2"/>
            <a:r>
              <a:rPr lang="en-US"/>
              <a:t>Evaluate to ensure that no real variation has been eliminated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Adjust to controls</a:t>
            </a:r>
          </a:p>
          <a:p>
            <a:pPr lvl="2"/>
            <a:r>
              <a:rPr lang="en-US" sz="2300"/>
              <a:t>Evaluate adjustment factor to test the validity of the age shape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3655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F2001ED-EFA3-37FD-3E38-83325074C90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are National Transfer Accounts?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93DF855-DAA5-DD79-38B5-EE2FB7D530B3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825625"/>
            <a:ext cx="5895109" cy="4351338"/>
          </a:xfrm>
        </p:spPr>
        <p:txBody>
          <a:bodyPr/>
          <a:lstStyle/>
          <a:p>
            <a:r>
              <a:rPr lang="en-US" dirty="0"/>
              <a:t>Introductory Videos</a:t>
            </a:r>
          </a:p>
          <a:p>
            <a:pPr marL="914400" lvl="2" indent="0">
              <a:buNone/>
            </a:pP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UNFPA Eastern Europe &amp; Central Asia</a:t>
            </a:r>
            <a:endParaRPr lang="en-US" dirty="0"/>
          </a:p>
          <a:p>
            <a:pPr marL="914400" lvl="2" indent="0">
              <a:buNone/>
            </a:pPr>
            <a:r>
              <a:rPr lang="en-US" dirty="0">
                <a:hlinkClick r:id="rId4"/>
              </a:rPr>
              <a:t>UNFPA Asia Pacific</a:t>
            </a:r>
          </a:p>
          <a:p>
            <a:pPr indent="-457200"/>
            <a:r>
              <a:rPr lang="en-US" dirty="0"/>
              <a:t>NTA integrates population into economic analysis (puts the PEOPLE in the ECONOMY!)</a:t>
            </a:r>
          </a:p>
          <a:p>
            <a:pPr indent="-457200"/>
            <a:r>
              <a:rPr lang="en-US" dirty="0"/>
              <a:t>Using existing data, NTA produces economic flows by age</a:t>
            </a:r>
          </a:p>
          <a:p>
            <a:pPr indent="-457200"/>
            <a:r>
              <a:rPr lang="en-US" dirty="0"/>
              <a:t>Resources at ntaccounts.org</a:t>
            </a:r>
          </a:p>
          <a:p>
            <a:pPr indent="-457200"/>
            <a:endParaRPr lang="en-US" b="1" dirty="0">
              <a:hlinkClick r:id="rId4"/>
            </a:endParaRPr>
          </a:p>
          <a:p>
            <a:pPr>
              <a:lnSpc>
                <a:spcPct val="80000"/>
              </a:lnSpc>
            </a:pPr>
            <a:endParaRPr lang="en-US" alt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F174696-617B-FC17-767E-07A82C3A84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057157"/>
              </p:ext>
            </p:extLst>
          </p:nvPr>
        </p:nvGraphicFramePr>
        <p:xfrm>
          <a:off x="6733309" y="1615283"/>
          <a:ext cx="5001491" cy="45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2322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lvl="0"/>
            <a:r>
              <a:rPr lang="en-US" dirty="0"/>
              <a:t>Data and basic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Smoothing: </a:t>
            </a:r>
          </a:p>
          <a:p>
            <a:pPr lvl="2"/>
            <a:r>
              <a:rPr lang="en-US" dirty="0"/>
              <a:t>Reduces noise from sampling</a:t>
            </a:r>
          </a:p>
          <a:p>
            <a:pPr lvl="2"/>
            <a:r>
              <a:rPr lang="en-US" dirty="0"/>
              <a:t>We use a cross-validation smoother (Friedman’s Super Smoother) that can incorporate weights</a:t>
            </a:r>
          </a:p>
          <a:p>
            <a:pPr lvl="2"/>
            <a:r>
              <a:rPr lang="en-US" dirty="0"/>
              <a:t>Smooth lowest-level components only</a:t>
            </a:r>
          </a:p>
          <a:p>
            <a:pPr lvl="2"/>
            <a:r>
              <a:rPr lang="en-US" dirty="0"/>
              <a:t>Beware of eliminating “real” features of the age pattern</a:t>
            </a:r>
          </a:p>
          <a:p>
            <a:pPr lvl="3"/>
            <a:r>
              <a:rPr lang="en-US" dirty="0"/>
              <a:t>Peaks/valleys, elbows, zeros</a:t>
            </a:r>
          </a:p>
          <a:p>
            <a:pPr lvl="2"/>
            <a:r>
              <a:rPr lang="en-US" dirty="0"/>
              <a:t>False negative values should be replaced with zeros</a:t>
            </a:r>
          </a:p>
          <a:p>
            <a:pPr lvl="2"/>
            <a:r>
              <a:rPr lang="en-US" dirty="0"/>
              <a:t>Details and examples in manual appendix</a:t>
            </a:r>
          </a:p>
          <a:p>
            <a:pPr lvl="3"/>
            <a:r>
              <a:rPr lang="en-US" dirty="0"/>
              <a:t>*** but since manual was printed, a better solution has appeared: “</a:t>
            </a:r>
            <a:r>
              <a:rPr lang="en-US" dirty="0" err="1"/>
              <a:t>supsmooth</a:t>
            </a:r>
            <a:r>
              <a:rPr lang="en-US" dirty="0"/>
              <a:t>” is now in Stata in the base package, a cross-validation smoother that can incorporate weights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lvl="0"/>
            <a:r>
              <a:rPr lang="en-US" dirty="0"/>
              <a:t>Macro control adjustment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EE479F-8AC6-4B55-A034-91C468E33D37}"/>
              </a:ext>
            </a:extLst>
          </p:cNvPr>
          <p:cNvGrpSpPr/>
          <p:nvPr/>
        </p:nvGrpSpPr>
        <p:grpSpPr>
          <a:xfrm>
            <a:off x="2373048" y="1690688"/>
            <a:ext cx="7680256" cy="4663911"/>
            <a:chOff x="1143000" y="2590800"/>
            <a:chExt cx="6927389" cy="4038600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3049C5C9-6359-4569-A782-B636972289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9200" y="2590800"/>
              <a:ext cx="6851189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2B7F0450-CD32-4C66-B1CB-25D3ABD8DE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43400" y="4343400"/>
              <a:ext cx="3598445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>
              <a:extLst>
                <a:ext uri="{FF2B5EF4-FFF2-40B4-BE49-F238E27FC236}">
                  <a16:creationId xmlns:a16="http://schemas.microsoft.com/office/drawing/2014/main" id="{6816D301-CA02-4CFC-9372-34B3065301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8600" y="5257800"/>
              <a:ext cx="2631559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069778-9746-4F85-9A60-C0F7BF7F51A5}"/>
                </a:ext>
              </a:extLst>
            </p:cNvPr>
            <p:cNvSpPr txBox="1"/>
            <p:nvPr/>
          </p:nvSpPr>
          <p:spPr>
            <a:xfrm>
              <a:off x="1143000" y="4681318"/>
              <a:ext cx="4495800" cy="399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Scale Factor Calculation: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4CF01CA-3442-4127-A64D-19D1C123AF05}"/>
                </a:ext>
              </a:extLst>
            </p:cNvPr>
            <p:cNvSpPr txBox="1"/>
            <p:nvPr/>
          </p:nvSpPr>
          <p:spPr>
            <a:xfrm>
              <a:off x="1143000" y="5638800"/>
              <a:ext cx="2590800" cy="399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Apply Scale Factor: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8496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776"/>
            <a:ext cx="8229600" cy="528279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Organization of Accounts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536054"/>
            <a:ext cx="7056784" cy="633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23792" y="4365104"/>
            <a:ext cx="1656184" cy="738664"/>
          </a:xfrm>
          <a:prstGeom prst="rect">
            <a:avLst/>
          </a:prstGeom>
          <a:noFill/>
          <a:ln>
            <a:solidFill>
              <a:srgbClr val="DF7A5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Transfers have inflows and outflows.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23792" y="5445224"/>
            <a:ext cx="1656184" cy="523220"/>
          </a:xfrm>
          <a:prstGeom prst="rect">
            <a:avLst/>
          </a:prstGeom>
          <a:noFill/>
          <a:ln>
            <a:solidFill>
              <a:srgbClr val="DF7A5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Also collect a full set of tax profiles.</a:t>
            </a:r>
          </a:p>
        </p:txBody>
      </p:sp>
    </p:spTree>
    <p:extLst>
      <p:ext uri="{BB962C8B-B14F-4D97-AF65-F5344CB8AC3E}">
        <p14:creationId xmlns:p14="http://schemas.microsoft.com/office/powerpoint/2010/main" val="357146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B1DCB-2B5D-E4AA-9881-6201EF5A6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902372"/>
          </a:xfrm>
        </p:spPr>
        <p:txBody>
          <a:bodyPr/>
          <a:lstStyle/>
          <a:p>
            <a:r>
              <a:rPr lang="en-US" dirty="0"/>
              <a:t>And now… SNA and NTA Macro controls!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98A4EAF-E206-6E55-2F38-3F899E353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527" y="1779364"/>
            <a:ext cx="6323418" cy="374093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ED66633-4AD6-AA77-12B3-9F568576B8EF}"/>
              </a:ext>
            </a:extLst>
          </p:cNvPr>
          <p:cNvSpPr txBox="1"/>
          <p:nvPr/>
        </p:nvSpPr>
        <p:spPr>
          <a:xfrm>
            <a:off x="420414" y="2225535"/>
            <a:ext cx="38257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Two different strategies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Calculate macro controls one by one as you estimate the age profiles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Calculate highest-level macro controls first to make sure they balance, then sub-divide high-level amounts into lower-level amounts as you estimate the age profiles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 will follow the second!</a:t>
            </a:r>
          </a:p>
        </p:txBody>
      </p:sp>
    </p:spTree>
    <p:extLst>
      <p:ext uri="{BB962C8B-B14F-4D97-AF65-F5344CB8AC3E}">
        <p14:creationId xmlns:p14="http://schemas.microsoft.com/office/powerpoint/2010/main" val="3209293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lvl="0"/>
            <a:r>
              <a:rPr lang="en-US" dirty="0"/>
              <a:t>Start with the highest level amounts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4A411E-CE88-8576-9735-B789D3AB7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0377" y="2258246"/>
            <a:ext cx="10452165" cy="20720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C6FABC-CBB0-BA5E-2F1F-71735BF75FF5}"/>
              </a:ext>
            </a:extLst>
          </p:cNvPr>
          <p:cNvSpPr txBox="1"/>
          <p:nvPr/>
        </p:nvSpPr>
        <p:spPr>
          <a:xfrm>
            <a:off x="105103" y="3004698"/>
            <a:ext cx="1271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SNA NATIONAL ACCOUNTS 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D066F2-ECAE-47E8-4C6F-B213A1A4E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376" y="6196009"/>
            <a:ext cx="7375474" cy="287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602C35-4F3F-9907-CFA7-3E3132DC3CFB}"/>
              </a:ext>
            </a:extLst>
          </p:cNvPr>
          <p:cNvSpPr txBox="1"/>
          <p:nvPr/>
        </p:nvSpPr>
        <p:spPr>
          <a:xfrm>
            <a:off x="0" y="6114836"/>
            <a:ext cx="1271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NTA MACRO CONTROLS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4CA379-BA54-9772-9F66-42DB48BC17AF}"/>
              </a:ext>
            </a:extLst>
          </p:cNvPr>
          <p:cNvSpPr txBox="1"/>
          <p:nvPr/>
        </p:nvSpPr>
        <p:spPr>
          <a:xfrm>
            <a:off x="304451" y="1410440"/>
            <a:ext cx="97273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NTA balancing equation is a rearrangement of the double accounting system for current income:</a:t>
            </a:r>
          </a:p>
        </p:txBody>
      </p:sp>
    </p:spTree>
    <p:extLst>
      <p:ext uri="{BB962C8B-B14F-4D97-AF65-F5344CB8AC3E}">
        <p14:creationId xmlns:p14="http://schemas.microsoft.com/office/powerpoint/2010/main" val="4041595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lvl="0"/>
            <a:r>
              <a:rPr lang="en-US" dirty="0"/>
              <a:t>Start with the highest level amounts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4A411E-CE88-8576-9735-B789D3AB7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0377" y="2258246"/>
            <a:ext cx="10452165" cy="20720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C6FABC-CBB0-BA5E-2F1F-71735BF75FF5}"/>
              </a:ext>
            </a:extLst>
          </p:cNvPr>
          <p:cNvSpPr txBox="1"/>
          <p:nvPr/>
        </p:nvSpPr>
        <p:spPr>
          <a:xfrm>
            <a:off x="105103" y="3004698"/>
            <a:ext cx="1271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SNA NATIONAL ACCOUNTS 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D066F2-ECAE-47E8-4C6F-B213A1A4E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376" y="6196009"/>
            <a:ext cx="7375474" cy="287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602C35-4F3F-9907-CFA7-3E3132DC3CFB}"/>
              </a:ext>
            </a:extLst>
          </p:cNvPr>
          <p:cNvSpPr txBox="1"/>
          <p:nvPr/>
        </p:nvSpPr>
        <p:spPr>
          <a:xfrm>
            <a:off x="0" y="6114836"/>
            <a:ext cx="1271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NTA MACRO CONTROLS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4CA379-BA54-9772-9F66-42DB48BC17AF}"/>
              </a:ext>
            </a:extLst>
          </p:cNvPr>
          <p:cNvSpPr txBox="1"/>
          <p:nvPr/>
        </p:nvSpPr>
        <p:spPr>
          <a:xfrm>
            <a:off x="304451" y="1410440"/>
            <a:ext cx="97273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NTA balancing equation is a rearrangement of the double accounting system for current income: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1549E2-3105-4585-DC2C-4FD77CC6F35C}"/>
              </a:ext>
            </a:extLst>
          </p:cNvPr>
          <p:cNvSpPr txBox="1"/>
          <p:nvPr/>
        </p:nvSpPr>
        <p:spPr>
          <a:xfrm>
            <a:off x="1739835" y="4776165"/>
            <a:ext cx="10452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Go from a gross, domestic basis to a net national basis, allocate gross mixed income to labor or asset income, and go from basic prices to market prices, while separating public (government) from private (families, corporations, non-profits) flows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80565083-5492-7B92-4421-A3398C90F299}"/>
              </a:ext>
            </a:extLst>
          </p:cNvPr>
          <p:cNvSpPr/>
          <p:nvPr/>
        </p:nvSpPr>
        <p:spPr>
          <a:xfrm>
            <a:off x="5391807" y="4403837"/>
            <a:ext cx="2816772" cy="37232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08164AE-10A7-6158-35EA-07BEAD63D121}"/>
              </a:ext>
            </a:extLst>
          </p:cNvPr>
          <p:cNvSpPr/>
          <p:nvPr/>
        </p:nvSpPr>
        <p:spPr>
          <a:xfrm>
            <a:off x="5386553" y="5764926"/>
            <a:ext cx="2816772" cy="37232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13590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A6CA1-00D8-B73E-66D5-26DE1E681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F64A-951F-8306-773E-5B17B322E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lvl="0"/>
            <a:r>
              <a:rPr lang="en-US" dirty="0"/>
              <a:t>How to get lower-level macro controls?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0DC0221-A85B-B066-B510-3E2E3B429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Once you have the macro controls above, how do you get the separate parts?</a:t>
            </a:r>
          </a:p>
          <a:p>
            <a:r>
              <a:rPr lang="en-US" dirty="0"/>
              <a:t>General rule: look for data sources to provide proportional shares of lower-level accounts, and apply those proportions to the higher-level macro controls that you know will balance</a:t>
            </a:r>
          </a:p>
          <a:p>
            <a:pPr lvl="1"/>
            <a:r>
              <a:rPr lang="en-US" dirty="0"/>
              <a:t>Saving: separate into public and private based on sector-level accounts </a:t>
            </a:r>
          </a:p>
          <a:p>
            <a:pPr lvl="1"/>
            <a:r>
              <a:rPr lang="en-US" dirty="0"/>
              <a:t>Consumption: look for “final consumption expenditures” separated into household and non-profits serving households sectors versus general government; further sub-divide within those categories</a:t>
            </a:r>
          </a:p>
          <a:p>
            <a:pPr lvl="1"/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D401C4-2614-FA66-8B09-1130BAD28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476" y="1588845"/>
            <a:ext cx="7375474" cy="287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C05993-20EC-6AE1-FE5E-B399BE69C2CF}"/>
              </a:ext>
            </a:extLst>
          </p:cNvPr>
          <p:cNvSpPr txBox="1"/>
          <p:nvPr/>
        </p:nvSpPr>
        <p:spPr>
          <a:xfrm>
            <a:off x="1477100" y="1507672"/>
            <a:ext cx="1271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NTA MACRO CONTROLS</a:t>
            </a:r>
          </a:p>
        </p:txBody>
      </p:sp>
    </p:spTree>
    <p:extLst>
      <p:ext uri="{BB962C8B-B14F-4D97-AF65-F5344CB8AC3E}">
        <p14:creationId xmlns:p14="http://schemas.microsoft.com/office/powerpoint/2010/main" val="15915819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lvl="0"/>
            <a:r>
              <a:rPr lang="en-US" dirty="0"/>
              <a:t>Lab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Constructing aggregate NTA flows from National Accounts</a:t>
            </a:r>
          </a:p>
          <a:p>
            <a:r>
              <a:rPr lang="en-US" dirty="0"/>
              <a:t>Spreadsheet-based examples with data from UN database</a:t>
            </a:r>
          </a:p>
          <a:p>
            <a:pPr lvl="1"/>
            <a:r>
              <a:rPr lang="en-US" dirty="0"/>
              <a:t>There are often LOTS of items left out of SNA tables, so sometimes we need to guess</a:t>
            </a:r>
          </a:p>
          <a:p>
            <a:r>
              <a:rPr lang="en-US" dirty="0"/>
              <a:t>Tables and calculation from example country</a:t>
            </a:r>
          </a:p>
          <a:p>
            <a:r>
              <a:rPr lang="en-US" dirty="0"/>
              <a:t>Start working through Nepal case with publicly available national accounts data, see where we have gaps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37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B73AA60-315D-552E-C915-9AEF450C65A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Three Features of our Societies Motivate the NTA Project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2E2A7CC-E0A4-935B-223F-5EBA93C8480A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Changes in population age structure 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Large national, regional, and global changes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Asia in particular notable for rapid fertility declines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Economic lifecycle 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Extended periods of “dependency”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Many other aspects of economic behavior are age dependent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Complex and varied intergenerational economic systems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Families, firms, markets, the state, and civil society all play a role 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Important implications for poverty, economic growth, and generational equity</a:t>
            </a:r>
          </a:p>
          <a:p>
            <a:pPr lvl="1">
              <a:lnSpc>
                <a:spcPct val="8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F2001ED-EFA3-37FD-3E38-83325074C90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Goals of the NTA Project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93DF855-DAA5-DD79-38B5-EE2FB7D530B3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Develop a system of economic accounts that quantifies age and intergenerational flows in a comprehensive fashion  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Estimate the accounts with historical depth for economies with different cultures, levels of development, economic systems and policies 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Analyze and explain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variation in the economic lifecycle and the intergenerational economic systems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macroeconomic effects of demographic transition and population aging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Improve policy related to economic growth, pensions, health care, education, fertility, etc.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5CEF91-B291-9E61-A913-63BE75C2C291}"/>
              </a:ext>
            </a:extLst>
          </p:cNvPr>
          <p:cNvSpPr txBox="1"/>
          <p:nvPr/>
        </p:nvSpPr>
        <p:spPr>
          <a:xfrm>
            <a:off x="645859" y="640080"/>
            <a:ext cx="3494341" cy="596392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NTA Network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latin typeface="+mj-lt"/>
              <a:ea typeface="+mj-ea"/>
              <a:cs typeface="+mj-cs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Over 80 country teams, with estimates from 101 countries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Teams combine academics, government and think tank researchers and others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Once formed, teams get the “franchise” for NTA in that country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Affiliation network only, most funding through regional projects or individual researcher’s grants.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Data and results sharing, collaboration, networking through www.ntaccounts.org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EEB6E2-3316-F17D-643B-58B5E4F9CF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25" t="32833" r="38665" b="21476"/>
          <a:stretch/>
        </p:blipFill>
        <p:spPr>
          <a:xfrm>
            <a:off x="4544291" y="262200"/>
            <a:ext cx="7559004" cy="619401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3816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1CB28FFB-DF7A-7D7A-91E4-DBFB009AD2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N</a:t>
            </a:r>
            <a:r>
              <a:rPr lang="en-US" altLang="en-US" sz="1600"/>
              <a:t>ational </a:t>
            </a:r>
            <a:r>
              <a:rPr lang="en-US" altLang="en-US"/>
              <a:t>T</a:t>
            </a:r>
            <a:r>
              <a:rPr lang="en-US" altLang="en-US" sz="1600"/>
              <a:t>ransfer </a:t>
            </a:r>
            <a:r>
              <a:rPr lang="en-US" altLang="en-US"/>
              <a:t>A</a:t>
            </a:r>
            <a:r>
              <a:rPr lang="en-US" altLang="en-US" sz="1600"/>
              <a:t>ccounts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06182B17-9A3D-7FA1-C04C-B7F3F1FD62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CC2A96-99EC-467C-A43B-764A2395FFA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803EB3AB-2581-DCE0-CF2E-936CAA36B58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I. Population Age Structure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95516371-AAC9-9E1F-6150-1DBAD62F462A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Population age structure is a feature of the demographic transition</a:t>
            </a:r>
          </a:p>
          <a:p>
            <a:pPr lvl="1"/>
            <a:r>
              <a:rPr lang="en-US" altLang="en-US" dirty="0"/>
              <a:t>Before: very young populations due to high fertility</a:t>
            </a:r>
          </a:p>
          <a:p>
            <a:pPr lvl="1"/>
            <a:r>
              <a:rPr lang="en-US" altLang="en-US" dirty="0"/>
              <a:t>Early: decline in infant and child mortality </a:t>
            </a:r>
          </a:p>
          <a:p>
            <a:pPr lvl="1"/>
            <a:r>
              <a:rPr lang="en-US" altLang="en-US" dirty="0"/>
              <a:t>Mid: decline in fertility </a:t>
            </a:r>
          </a:p>
          <a:p>
            <a:pPr lvl="1"/>
            <a:r>
              <a:rPr lang="en-US" altLang="en-US" dirty="0"/>
              <a:t>Mid: Large working-age share as large cohorts of children reached adulthood</a:t>
            </a:r>
          </a:p>
          <a:p>
            <a:pPr lvl="1"/>
            <a:r>
              <a:rPr lang="en-US" altLang="en-US" dirty="0"/>
              <a:t>Late: Old populations as old-age survival increases and fertility reaches low levels.</a:t>
            </a:r>
          </a:p>
          <a:p>
            <a:pPr lvl="1"/>
            <a:r>
              <a:rPr lang="en-US" altLang="en-US" dirty="0"/>
              <a:t>Example: NEPAL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1031C-FE5A-FAC6-3C98-587083C28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Nepal’s population, today and tomorrow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5D4E52-1668-26E3-39FF-1C9BDA18AC14}"/>
              </a:ext>
            </a:extLst>
          </p:cNvPr>
          <p:cNvSpPr txBox="1"/>
          <p:nvPr/>
        </p:nvSpPr>
        <p:spPr>
          <a:xfrm>
            <a:off x="346364" y="6192982"/>
            <a:ext cx="8728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from UN World Population Prospects,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555E4E-F409-49B5-5A26-1101F6B94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268" y="1701684"/>
            <a:ext cx="4698492" cy="41727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D9899D-9320-F838-CAC4-9EDA47F53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70" y="1701684"/>
            <a:ext cx="4698492" cy="41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43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60A6DF9-FFE0-339D-7E34-052F7AC736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326"/>
          <a:stretch/>
        </p:blipFill>
        <p:spPr>
          <a:xfrm>
            <a:off x="1498915" y="76835"/>
            <a:ext cx="9194169" cy="646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04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TA">
  <a:themeElements>
    <a:clrScheme name="NTA 12">
      <a:dk1>
        <a:srgbClr val="5B5D6B"/>
      </a:dk1>
      <a:lt1>
        <a:srgbClr val="FFFFFF"/>
      </a:lt1>
      <a:dk2>
        <a:srgbClr val="B6B7C2"/>
      </a:dk2>
      <a:lt2>
        <a:srgbClr val="FFFFCC"/>
      </a:lt2>
      <a:accent1>
        <a:srgbClr val="9966FF"/>
      </a:accent1>
      <a:accent2>
        <a:srgbClr val="9383B3"/>
      </a:accent2>
      <a:accent3>
        <a:srgbClr val="D7D8DD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NTA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TA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TA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TA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TA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TA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TA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TA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TA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TA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TA 10">
        <a:dk1>
          <a:srgbClr val="5B5D6B"/>
        </a:dk1>
        <a:lt1>
          <a:srgbClr val="FFFFFF"/>
        </a:lt1>
        <a:dk2>
          <a:srgbClr val="74778A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CBDC4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TA 11">
        <a:dk1>
          <a:srgbClr val="5B5D6B"/>
        </a:dk1>
        <a:lt1>
          <a:srgbClr val="FFFFFF"/>
        </a:lt1>
        <a:dk2>
          <a:srgbClr val="9799A7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C9CAD0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TA 12">
        <a:dk1>
          <a:srgbClr val="5B5D6B"/>
        </a:dk1>
        <a:lt1>
          <a:srgbClr val="FFFFFF"/>
        </a:lt1>
        <a:dk2>
          <a:srgbClr val="B6B7C2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D7D8DD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2128</Words>
  <Application>Microsoft Office PowerPoint</Application>
  <PresentationFormat>Widescreen</PresentationFormat>
  <Paragraphs>271</Paragraphs>
  <Slides>37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Arial</vt:lpstr>
      <vt:lpstr>Calibri</vt:lpstr>
      <vt:lpstr>Calibri Light</vt:lpstr>
      <vt:lpstr>Palatino</vt:lpstr>
      <vt:lpstr>Tahoma</vt:lpstr>
      <vt:lpstr>Times New Roman</vt:lpstr>
      <vt:lpstr>Wingdings</vt:lpstr>
      <vt:lpstr>Office Theme</vt:lpstr>
      <vt:lpstr>1_Office Theme</vt:lpstr>
      <vt:lpstr>2_Office Theme</vt:lpstr>
      <vt:lpstr>NTA</vt:lpstr>
      <vt:lpstr>Chart</vt:lpstr>
      <vt:lpstr>MathType 5.0 Equation</vt:lpstr>
      <vt:lpstr>Training Workshop:  Intro to NTA and Macro Controls</vt:lpstr>
      <vt:lpstr>Plan</vt:lpstr>
      <vt:lpstr>What are National Transfer Accounts?</vt:lpstr>
      <vt:lpstr>Three Features of our Societies Motivate the NTA Project</vt:lpstr>
      <vt:lpstr>Goals of the NTA Project</vt:lpstr>
      <vt:lpstr>PowerPoint Presentation</vt:lpstr>
      <vt:lpstr>I. Population Age Structure</vt:lpstr>
      <vt:lpstr>Nepal’s population, today and tomorrow</vt:lpstr>
      <vt:lpstr>PowerPoint Presentation</vt:lpstr>
      <vt:lpstr>PowerPoint Presentation</vt:lpstr>
      <vt:lpstr>PowerPoint Presentation</vt:lpstr>
      <vt:lpstr>II. The Economic Lifecycle Per Capita Consumption and Labor Income</vt:lpstr>
      <vt:lpstr>PowerPoint Presentation</vt:lpstr>
      <vt:lpstr>3 Population Age Distribution Examples</vt:lpstr>
      <vt:lpstr>Aggregate Lifecycle</vt:lpstr>
      <vt:lpstr>Lifecycle Deficit:  Kenya</vt:lpstr>
      <vt:lpstr>Lifecycle Deficit:  Germany</vt:lpstr>
      <vt:lpstr>Future Lifecycle Deficit:   Germany 2050</vt:lpstr>
      <vt:lpstr>NTA beyond consumption and labor income: complex and varied intergenerational support systems</vt:lpstr>
      <vt:lpstr>The Flow Account Identity (sources and uses rearranged)</vt:lpstr>
      <vt:lpstr>Flow Account and Sectors</vt:lpstr>
      <vt:lpstr>Understanding age in fiscal accounts</vt:lpstr>
      <vt:lpstr>Policy uses for NTA estimates</vt:lpstr>
      <vt:lpstr>Other benefits of NTA approach</vt:lpstr>
      <vt:lpstr>Data and basic methods</vt:lpstr>
      <vt:lpstr>Data and basic methods</vt:lpstr>
      <vt:lpstr>Data and basic methods</vt:lpstr>
      <vt:lpstr>Data and basic methods</vt:lpstr>
      <vt:lpstr>How to calculate an age profile</vt:lpstr>
      <vt:lpstr>Data and basic methods</vt:lpstr>
      <vt:lpstr>Macro control adjustment</vt:lpstr>
      <vt:lpstr>Organization of Accounts</vt:lpstr>
      <vt:lpstr>And now… SNA and NTA Macro controls!</vt:lpstr>
      <vt:lpstr>Start with the highest level amounts </vt:lpstr>
      <vt:lpstr>Start with the highest level amounts </vt:lpstr>
      <vt:lpstr>How to get lower-level macro controls?</vt:lpstr>
      <vt:lpstr>Lab 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Conference on Population and Development  23-24 October 2023.</dc:title>
  <dc:creator>ACER BY COMCOM</dc:creator>
  <cp:lastModifiedBy>Gretchen Donehower</cp:lastModifiedBy>
  <cp:revision>27</cp:revision>
  <dcterms:created xsi:type="dcterms:W3CDTF">2023-10-09T05:28:13Z</dcterms:created>
  <dcterms:modified xsi:type="dcterms:W3CDTF">2025-03-11T00:26:04Z</dcterms:modified>
</cp:coreProperties>
</file>