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2"/>
  </p:notesMasterIdLst>
  <p:sldIdLst>
    <p:sldId id="256" r:id="rId2"/>
    <p:sldId id="266" r:id="rId3"/>
    <p:sldId id="403" r:id="rId4"/>
    <p:sldId id="395" r:id="rId5"/>
    <p:sldId id="381" r:id="rId6"/>
    <p:sldId id="380" r:id="rId7"/>
    <p:sldId id="382" r:id="rId8"/>
    <p:sldId id="383" r:id="rId9"/>
    <p:sldId id="398" r:id="rId10"/>
    <p:sldId id="404" r:id="rId11"/>
    <p:sldId id="405" r:id="rId12"/>
    <p:sldId id="386" r:id="rId13"/>
    <p:sldId id="399" r:id="rId14"/>
    <p:sldId id="393" r:id="rId15"/>
    <p:sldId id="400" r:id="rId16"/>
    <p:sldId id="396" r:id="rId17"/>
    <p:sldId id="401" r:id="rId18"/>
    <p:sldId id="402" r:id="rId19"/>
    <p:sldId id="394" r:id="rId20"/>
    <p:sldId id="407" r:id="rId21"/>
  </p:sldIdLst>
  <p:sldSz cx="12192000" cy="6858000"/>
  <p:notesSz cx="6794500" cy="9906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00CC99"/>
    <a:srgbClr val="006666"/>
    <a:srgbClr val="0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160" autoAdjust="0"/>
    <p:restoredTop sz="95775"/>
  </p:normalViewPr>
  <p:slideViewPr>
    <p:cSldViewPr snapToGrid="0">
      <p:cViewPr varScale="1">
        <p:scale>
          <a:sx n="92" d="100"/>
          <a:sy n="92" d="100"/>
        </p:scale>
        <p:origin x="944" y="472"/>
      </p:cViewPr>
      <p:guideLst/>
    </p:cSldViewPr>
  </p:slideViewPr>
  <p:notesTextViewPr>
    <p:cViewPr>
      <p:scale>
        <a:sx n="1" d="1"/>
        <a:sy n="1" d="1"/>
      </p:scale>
      <p:origin x="0" y="0"/>
    </p:cViewPr>
  </p:notesTextViewPr>
  <p:sorterViewPr>
    <p:cViewPr varScale="1">
      <p:scale>
        <a:sx n="1" d="1"/>
        <a:sy n="1" d="1"/>
      </p:scale>
      <p:origin x="0" y="-342"/>
    </p:cViewPr>
  </p:sorterViewPr>
  <p:notesViewPr>
    <p:cSldViewPr snapToGrid="0">
      <p:cViewPr>
        <p:scale>
          <a:sx n="100" d="100"/>
          <a:sy n="100" d="100"/>
        </p:scale>
        <p:origin x="3624" y="-54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E:\2024\UNFPA_9FYP\NTA_FDD_SDD_GD\BGD_GenderDividend_031124.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E:\2024\UNFPA_9FYP\NTA_FDD_SDD_GD\BGD_GenderDividend_031124.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E:\2024\UNFPA_9FYP\NTA_FDD_SDD_GD\BGD_GenderDividend_031124.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E:\2024\UNFPA_9FYP\NTA_FDD_SDD_GD\BGD_GenderDividend_031124.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E:\2024\UNFPA_9FYP\NTA_FDD_SDD_GD\BGD_GenderDividend_031124.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sz="1000"/>
              <a:t>GDP (billion</a:t>
            </a:r>
            <a:r>
              <a:rPr lang="en-US" sz="1000" baseline="0"/>
              <a:t> BDT) and Growth (%)</a:t>
            </a:r>
            <a:endParaRPr lang="en-US" sz="1000"/>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Figure!$B$45</c:f>
              <c:strCache>
                <c:ptCount val="1"/>
                <c:pt idx="0">
                  <c:v>GDP (Billion BDT)</c:v>
                </c:pt>
              </c:strCache>
            </c:strRef>
          </c:tx>
          <c:spPr>
            <a:solidFill>
              <a:srgbClr val="002060"/>
            </a:solidFill>
            <a:ln>
              <a:noFill/>
            </a:ln>
            <a:effectLst/>
          </c:spPr>
          <c:invertIfNegative val="0"/>
          <c:dLbls>
            <c:dLbl>
              <c:idx val="0"/>
              <c:layout>
                <c:manualLayout>
                  <c:x val="2.5462668816039986E-17"/>
                  <c:y val="0.17058508311461068"/>
                </c:manualLayout>
              </c:layout>
              <c:spPr>
                <a:noFill/>
                <a:ln>
                  <a:noFill/>
                </a:ln>
                <a:effectLst/>
              </c:spPr>
              <c:txPr>
                <a:bodyPr rot="-5400000" spcFirstLastPara="1" vertOverflow="ellipsis" wrap="square" lIns="38100" tIns="19050" rIns="38100" bIns="19050" anchor="ctr" anchorCtr="1">
                  <a:spAutoFit/>
                </a:bodyPr>
                <a:lstStyle/>
                <a:p>
                  <a:pPr>
                    <a:defRPr sz="8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DCF-4F7C-9FAB-497C7461D7DB}"/>
                </c:ext>
              </c:extLst>
            </c:dLbl>
            <c:spPr>
              <a:noFill/>
              <a:ln>
                <a:noFill/>
              </a:ln>
              <a:effectLst/>
            </c:spPr>
            <c:txPr>
              <a:bodyPr rot="-5400000" spcFirstLastPara="1" vertOverflow="ellipsis" wrap="square" lIns="38100" tIns="19050" rIns="38100" bIns="19050" anchor="ctr" anchorCtr="1">
                <a:spAutoFit/>
              </a:bodyPr>
              <a:lstStyle/>
              <a:p>
                <a:pPr>
                  <a:defRPr sz="10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Figure!$C$44:$E$44</c:f>
              <c:numCache>
                <c:formatCode>0</c:formatCode>
                <c:ptCount val="3"/>
                <c:pt idx="0" formatCode="General">
                  <c:v>2013</c:v>
                </c:pt>
                <c:pt idx="1">
                  <c:v>2017</c:v>
                </c:pt>
                <c:pt idx="2">
                  <c:v>2022</c:v>
                </c:pt>
              </c:numCache>
            </c:numRef>
          </c:cat>
          <c:val>
            <c:numRef>
              <c:f>Figure!$C$45:$E$45</c:f>
              <c:numCache>
                <c:formatCode>#,##0</c:formatCode>
                <c:ptCount val="3"/>
                <c:pt idx="0">
                  <c:v>13946</c:v>
                </c:pt>
                <c:pt idx="1">
                  <c:v>23243</c:v>
                </c:pt>
                <c:pt idx="2">
                  <c:v>39717.163999999997</c:v>
                </c:pt>
              </c:numCache>
            </c:numRef>
          </c:val>
          <c:extLst>
            <c:ext xmlns:c16="http://schemas.microsoft.com/office/drawing/2014/chart" uri="{C3380CC4-5D6E-409C-BE32-E72D297353CC}">
              <c16:uniqueId val="{00000001-CDCF-4F7C-9FAB-497C7461D7DB}"/>
            </c:ext>
          </c:extLst>
        </c:ser>
        <c:dLbls>
          <c:showLegendKey val="0"/>
          <c:showVal val="0"/>
          <c:showCatName val="0"/>
          <c:showSerName val="0"/>
          <c:showPercent val="0"/>
          <c:showBubbleSize val="0"/>
        </c:dLbls>
        <c:gapWidth val="149"/>
        <c:overlap val="-27"/>
        <c:axId val="69968223"/>
        <c:axId val="69992703"/>
      </c:barChart>
      <c:lineChart>
        <c:grouping val="standard"/>
        <c:varyColors val="0"/>
        <c:ser>
          <c:idx val="1"/>
          <c:order val="1"/>
          <c:tx>
            <c:strRef>
              <c:f>Figure!$B$46</c:f>
              <c:strCache>
                <c:ptCount val="1"/>
                <c:pt idx="0">
                  <c:v>Growth (%)</c:v>
                </c:pt>
              </c:strCache>
            </c:strRef>
          </c:tx>
          <c:spPr>
            <a:ln w="28575" cap="rnd">
              <a:noFill/>
              <a:round/>
            </a:ln>
            <a:effectLst/>
          </c:spPr>
          <c:marker>
            <c:symbol val="square"/>
            <c:size val="17"/>
            <c:spPr>
              <a:solidFill>
                <a:schemeClr val="accent2"/>
              </a:solidFill>
              <a:ln w="9525">
                <a:solidFill>
                  <a:schemeClr val="accent2"/>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Figure!$C$44:$E$44</c:f>
              <c:numCache>
                <c:formatCode>0</c:formatCode>
                <c:ptCount val="3"/>
                <c:pt idx="0" formatCode="General">
                  <c:v>2013</c:v>
                </c:pt>
                <c:pt idx="1">
                  <c:v>2017</c:v>
                </c:pt>
                <c:pt idx="2">
                  <c:v>2022</c:v>
                </c:pt>
              </c:numCache>
            </c:numRef>
          </c:cat>
          <c:val>
            <c:numRef>
              <c:f>Figure!$C$46:$E$46</c:f>
              <c:numCache>
                <c:formatCode>0</c:formatCode>
                <c:ptCount val="3"/>
                <c:pt idx="1">
                  <c:v>66.664276495052349</c:v>
                </c:pt>
                <c:pt idx="2">
                  <c:v>70.8779589553844</c:v>
                </c:pt>
              </c:numCache>
            </c:numRef>
          </c:val>
          <c:smooth val="0"/>
          <c:extLst>
            <c:ext xmlns:c16="http://schemas.microsoft.com/office/drawing/2014/chart" uri="{C3380CC4-5D6E-409C-BE32-E72D297353CC}">
              <c16:uniqueId val="{00000002-CDCF-4F7C-9FAB-497C7461D7DB}"/>
            </c:ext>
          </c:extLst>
        </c:ser>
        <c:dLbls>
          <c:showLegendKey val="0"/>
          <c:showVal val="0"/>
          <c:showCatName val="0"/>
          <c:showSerName val="0"/>
          <c:showPercent val="0"/>
          <c:showBubbleSize val="0"/>
        </c:dLbls>
        <c:marker val="1"/>
        <c:smooth val="0"/>
        <c:axId val="69991263"/>
        <c:axId val="69979263"/>
      </c:lineChart>
      <c:catAx>
        <c:axId val="69968223"/>
        <c:scaling>
          <c:orientation val="minMax"/>
        </c:scaling>
        <c:delete val="0"/>
        <c:axPos val="b"/>
        <c:numFmt formatCode="General" sourceLinked="1"/>
        <c:majorTickMark val="none"/>
        <c:minorTickMark val="none"/>
        <c:tickLblPos val="nextTo"/>
        <c:spPr>
          <a:noFill/>
          <a:ln w="9525" cap="flat" cmpd="sng" algn="ctr">
            <a:solidFill>
              <a:srgbClr val="00CC99"/>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69992703"/>
        <c:crosses val="autoZero"/>
        <c:auto val="1"/>
        <c:lblAlgn val="ctr"/>
        <c:lblOffset val="100"/>
        <c:noMultiLvlLbl val="0"/>
      </c:catAx>
      <c:valAx>
        <c:axId val="69992703"/>
        <c:scaling>
          <c:orientation val="minMax"/>
          <c:max val="55000"/>
          <c:min val="0"/>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69968223"/>
        <c:crosses val="autoZero"/>
        <c:crossBetween val="between"/>
      </c:valAx>
      <c:valAx>
        <c:axId val="69979263"/>
        <c:scaling>
          <c:orientation val="minMax"/>
          <c:min val="5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69991263"/>
        <c:crosses val="max"/>
        <c:crossBetween val="between"/>
      </c:valAx>
      <c:catAx>
        <c:axId val="69991263"/>
        <c:scaling>
          <c:orientation val="minMax"/>
        </c:scaling>
        <c:delete val="1"/>
        <c:axPos val="b"/>
        <c:numFmt formatCode="General" sourceLinked="1"/>
        <c:majorTickMark val="out"/>
        <c:minorTickMark val="none"/>
        <c:tickLblPos val="nextTo"/>
        <c:crossAx val="69979263"/>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rgbClr val="00CC99"/>
      </a:solidFill>
      <a:round/>
    </a:ln>
    <a:effectLst/>
  </c:spPr>
  <c:txPr>
    <a:bodyPr/>
    <a:lstStyle/>
    <a:p>
      <a:pPr>
        <a:defRPr b="1">
          <a:solidFill>
            <a:sysClr val="windowText" lastClr="000000"/>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r>
              <a:rPr lang="en-US" sz="1600" dirty="0"/>
              <a:t>LFP Gap (% point)</a:t>
            </a:r>
          </a:p>
        </c:rich>
      </c:tx>
      <c:overlay val="0"/>
      <c:spPr>
        <a:noFill/>
        <a:ln>
          <a:noFill/>
        </a:ln>
        <a:effectLst/>
      </c:spPr>
      <c:txPr>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Figure!$B$4</c:f>
              <c:strCache>
                <c:ptCount val="1"/>
                <c:pt idx="0">
                  <c:v>LFP Gap (% point)</c:v>
                </c:pt>
              </c:strCache>
            </c:strRef>
          </c:tx>
          <c:spPr>
            <a:solidFill>
              <a:srgbClr val="006666"/>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Figure!$C$3:$E$3</c:f>
              <c:numCache>
                <c:formatCode>0</c:formatCode>
                <c:ptCount val="3"/>
                <c:pt idx="0" formatCode="General">
                  <c:v>2022</c:v>
                </c:pt>
                <c:pt idx="1">
                  <c:v>2017</c:v>
                </c:pt>
                <c:pt idx="2">
                  <c:v>2013</c:v>
                </c:pt>
              </c:numCache>
            </c:numRef>
          </c:cat>
          <c:val>
            <c:numRef>
              <c:f>Figure!$C$4:$E$4</c:f>
              <c:numCache>
                <c:formatCode>0</c:formatCode>
                <c:ptCount val="3"/>
                <c:pt idx="0">
                  <c:v>37.229528404872696</c:v>
                </c:pt>
                <c:pt idx="1">
                  <c:v>44.2</c:v>
                </c:pt>
                <c:pt idx="2">
                  <c:v>47.994560559809059</c:v>
                </c:pt>
              </c:numCache>
            </c:numRef>
          </c:val>
          <c:extLst>
            <c:ext xmlns:c16="http://schemas.microsoft.com/office/drawing/2014/chart" uri="{C3380CC4-5D6E-409C-BE32-E72D297353CC}">
              <c16:uniqueId val="{00000000-2AFC-4DD2-9C8E-96117E798ABE}"/>
            </c:ext>
          </c:extLst>
        </c:ser>
        <c:dLbls>
          <c:showLegendKey val="0"/>
          <c:showVal val="0"/>
          <c:showCatName val="0"/>
          <c:showSerName val="0"/>
          <c:showPercent val="0"/>
          <c:showBubbleSize val="0"/>
        </c:dLbls>
        <c:gapWidth val="119"/>
        <c:overlap val="-27"/>
        <c:axId val="541566992"/>
        <c:axId val="541583312"/>
      </c:barChart>
      <c:catAx>
        <c:axId val="541566992"/>
        <c:scaling>
          <c:orientation val="minMax"/>
        </c:scaling>
        <c:delete val="0"/>
        <c:axPos val="b"/>
        <c:numFmt formatCode="General" sourceLinked="1"/>
        <c:majorTickMark val="none"/>
        <c:minorTickMark val="none"/>
        <c:tickLblPos val="nextTo"/>
        <c:spPr>
          <a:noFill/>
          <a:ln w="9525" cap="flat" cmpd="sng" algn="ctr">
            <a:solidFill>
              <a:srgbClr val="00CC99"/>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541583312"/>
        <c:crosses val="autoZero"/>
        <c:auto val="1"/>
        <c:lblAlgn val="ctr"/>
        <c:lblOffset val="100"/>
        <c:noMultiLvlLbl val="0"/>
      </c:catAx>
      <c:valAx>
        <c:axId val="541583312"/>
        <c:scaling>
          <c:orientation val="minMax"/>
          <c:max val="50"/>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54156699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solidFill>
            <a:sysClr val="windowText" lastClr="000000"/>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r>
              <a:rPr lang="en-US" sz="1600" dirty="0"/>
              <a:t>Wage Gap (%)</a:t>
            </a:r>
          </a:p>
        </c:rich>
      </c:tx>
      <c:overlay val="0"/>
      <c:spPr>
        <a:noFill/>
        <a:ln>
          <a:noFill/>
        </a:ln>
        <a:effectLst/>
      </c:spPr>
      <c:txPr>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Figure!$B$23</c:f>
              <c:strCache>
                <c:ptCount val="1"/>
                <c:pt idx="0">
                  <c:v>Wage Gap (%)</c:v>
                </c:pt>
              </c:strCache>
            </c:strRef>
          </c:tx>
          <c:spPr>
            <a:solidFill>
              <a:srgbClr val="00CC99"/>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Figure!$C$22:$E$22</c:f>
              <c:numCache>
                <c:formatCode>0</c:formatCode>
                <c:ptCount val="3"/>
                <c:pt idx="0" formatCode="General">
                  <c:v>2022</c:v>
                </c:pt>
                <c:pt idx="1">
                  <c:v>2017</c:v>
                </c:pt>
                <c:pt idx="2">
                  <c:v>2013</c:v>
                </c:pt>
              </c:numCache>
            </c:numRef>
          </c:cat>
          <c:val>
            <c:numRef>
              <c:f>Figure!$C$23:$E$23</c:f>
              <c:numCache>
                <c:formatCode>0</c:formatCode>
                <c:ptCount val="3"/>
                <c:pt idx="0">
                  <c:v>23.301066772026857</c:v>
                </c:pt>
                <c:pt idx="1">
                  <c:v>10.8454382242533</c:v>
                </c:pt>
                <c:pt idx="2">
                  <c:v>4.3552442528735691</c:v>
                </c:pt>
              </c:numCache>
            </c:numRef>
          </c:val>
          <c:extLst>
            <c:ext xmlns:c16="http://schemas.microsoft.com/office/drawing/2014/chart" uri="{C3380CC4-5D6E-409C-BE32-E72D297353CC}">
              <c16:uniqueId val="{00000000-23BE-4794-8129-00E7959A81A4}"/>
            </c:ext>
          </c:extLst>
        </c:ser>
        <c:dLbls>
          <c:showLegendKey val="0"/>
          <c:showVal val="0"/>
          <c:showCatName val="0"/>
          <c:showSerName val="0"/>
          <c:showPercent val="0"/>
          <c:showBubbleSize val="0"/>
        </c:dLbls>
        <c:gapWidth val="149"/>
        <c:overlap val="-27"/>
        <c:axId val="691720607"/>
        <c:axId val="691716767"/>
      </c:barChart>
      <c:catAx>
        <c:axId val="691720607"/>
        <c:scaling>
          <c:orientation val="minMax"/>
        </c:scaling>
        <c:delete val="0"/>
        <c:axPos val="b"/>
        <c:numFmt formatCode="General" sourceLinked="1"/>
        <c:majorTickMark val="none"/>
        <c:minorTickMark val="none"/>
        <c:tickLblPos val="nextTo"/>
        <c:spPr>
          <a:noFill/>
          <a:ln w="9525" cap="flat" cmpd="sng" algn="ctr">
            <a:solidFill>
              <a:srgbClr val="00CC99"/>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91716767"/>
        <c:crosses val="autoZero"/>
        <c:auto val="1"/>
        <c:lblAlgn val="ctr"/>
        <c:lblOffset val="100"/>
        <c:noMultiLvlLbl val="0"/>
      </c:catAx>
      <c:valAx>
        <c:axId val="691716767"/>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917206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solidFill>
            <a:sysClr val="windowText" lastClr="000000"/>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Figure!$B$28</c:f>
              <c:strCache>
                <c:ptCount val="1"/>
                <c:pt idx="0">
                  <c:v>Inactivity rate gap (% points)</c:v>
                </c:pt>
              </c:strCache>
            </c:strRef>
          </c:tx>
          <c:spPr>
            <a:solidFill>
              <a:srgbClr val="009999"/>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Figure!$C$27:$E$27</c:f>
              <c:numCache>
                <c:formatCode>0</c:formatCode>
                <c:ptCount val="3"/>
                <c:pt idx="0" formatCode="General">
                  <c:v>2022</c:v>
                </c:pt>
                <c:pt idx="1">
                  <c:v>2017</c:v>
                </c:pt>
                <c:pt idx="2">
                  <c:v>2013</c:v>
                </c:pt>
              </c:numCache>
            </c:numRef>
          </c:cat>
          <c:val>
            <c:numRef>
              <c:f>Figure!$C$28:$E$28</c:f>
              <c:numCache>
                <c:formatCode>0</c:formatCode>
                <c:ptCount val="3"/>
                <c:pt idx="0">
                  <c:v>48.481865284974077</c:v>
                </c:pt>
                <c:pt idx="1">
                  <c:v>53.508771929824576</c:v>
                </c:pt>
                <c:pt idx="2">
                  <c:v>57.894736842105289</c:v>
                </c:pt>
              </c:numCache>
            </c:numRef>
          </c:val>
          <c:extLst>
            <c:ext xmlns:c16="http://schemas.microsoft.com/office/drawing/2014/chart" uri="{C3380CC4-5D6E-409C-BE32-E72D297353CC}">
              <c16:uniqueId val="{00000000-5800-4519-952D-3E17A2717B95}"/>
            </c:ext>
          </c:extLst>
        </c:ser>
        <c:dLbls>
          <c:showLegendKey val="0"/>
          <c:showVal val="0"/>
          <c:showCatName val="0"/>
          <c:showSerName val="0"/>
          <c:showPercent val="0"/>
          <c:showBubbleSize val="0"/>
        </c:dLbls>
        <c:gapWidth val="119"/>
        <c:overlap val="-27"/>
        <c:axId val="691754687"/>
        <c:axId val="691747007"/>
      </c:barChart>
      <c:catAx>
        <c:axId val="691754687"/>
        <c:scaling>
          <c:orientation val="minMax"/>
        </c:scaling>
        <c:delete val="0"/>
        <c:axPos val="b"/>
        <c:numFmt formatCode="General" sourceLinked="1"/>
        <c:majorTickMark val="none"/>
        <c:minorTickMark val="none"/>
        <c:tickLblPos val="nextTo"/>
        <c:spPr>
          <a:noFill/>
          <a:ln w="9525" cap="flat" cmpd="sng" algn="ctr">
            <a:solidFill>
              <a:srgbClr val="00CC99"/>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91747007"/>
        <c:crosses val="autoZero"/>
        <c:auto val="1"/>
        <c:lblAlgn val="ctr"/>
        <c:lblOffset val="100"/>
        <c:noMultiLvlLbl val="0"/>
      </c:catAx>
      <c:valAx>
        <c:axId val="691747007"/>
        <c:scaling>
          <c:orientation val="minMax"/>
        </c:scaling>
        <c:delete val="0"/>
        <c:axPos val="l"/>
        <c:majorGridlines>
          <c:spPr>
            <a:ln w="9525" cap="flat" cmpd="sng" algn="ctr">
              <a:no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9175468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solidFill>
            <a:sysClr val="windowText" lastClr="000000"/>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r>
              <a:rPr lang="en-US" sz="1600" dirty="0"/>
              <a:t>Household work gap (hours)</a:t>
            </a:r>
          </a:p>
        </c:rich>
      </c:tx>
      <c:overlay val="0"/>
      <c:spPr>
        <a:noFill/>
        <a:ln>
          <a:noFill/>
        </a:ln>
        <a:effectLst/>
      </c:spPr>
      <c:txPr>
        <a:bodyPr rot="0" spcFirstLastPara="1" vertOverflow="ellipsis" vert="horz" wrap="square" anchor="ctr" anchorCtr="1"/>
        <a:lstStyle/>
        <a:p>
          <a:pPr>
            <a:defRPr sz="192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Figure!$B$34</c:f>
              <c:strCache>
                <c:ptCount val="1"/>
                <c:pt idx="0">
                  <c:v>Household work gap (hours)</c:v>
                </c:pt>
              </c:strCache>
            </c:strRef>
          </c:tx>
          <c:spPr>
            <a:solidFill>
              <a:srgbClr val="0070C0"/>
            </a:solidFill>
            <a:ln>
              <a:noFill/>
            </a:ln>
            <a:effectLst/>
          </c:spPr>
          <c:invertIfNegative val="0"/>
          <c:dLbls>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Figure!$C$33:$D$33</c:f>
              <c:numCache>
                <c:formatCode>0</c:formatCode>
                <c:ptCount val="2"/>
                <c:pt idx="0" formatCode="General">
                  <c:v>2019</c:v>
                </c:pt>
                <c:pt idx="1">
                  <c:v>2012</c:v>
                </c:pt>
              </c:numCache>
            </c:numRef>
          </c:cat>
          <c:val>
            <c:numRef>
              <c:f>Figure!$C$34:$D$34</c:f>
              <c:numCache>
                <c:formatCode>0.0</c:formatCode>
                <c:ptCount val="2"/>
                <c:pt idx="0">
                  <c:v>5.0999999999999996</c:v>
                </c:pt>
                <c:pt idx="1">
                  <c:v>3.7</c:v>
                </c:pt>
              </c:numCache>
            </c:numRef>
          </c:val>
          <c:extLst>
            <c:ext xmlns:c16="http://schemas.microsoft.com/office/drawing/2014/chart" uri="{C3380CC4-5D6E-409C-BE32-E72D297353CC}">
              <c16:uniqueId val="{00000000-779D-444B-AAB1-5E68154C9329}"/>
            </c:ext>
          </c:extLst>
        </c:ser>
        <c:dLbls>
          <c:showLegendKey val="0"/>
          <c:showVal val="0"/>
          <c:showCatName val="0"/>
          <c:showSerName val="0"/>
          <c:showPercent val="0"/>
          <c:showBubbleSize val="0"/>
        </c:dLbls>
        <c:gapWidth val="219"/>
        <c:overlap val="-27"/>
        <c:axId val="678285712"/>
        <c:axId val="678311152"/>
      </c:barChart>
      <c:catAx>
        <c:axId val="678285712"/>
        <c:scaling>
          <c:orientation val="minMax"/>
        </c:scaling>
        <c:delete val="0"/>
        <c:axPos val="b"/>
        <c:numFmt formatCode="General" sourceLinked="1"/>
        <c:majorTickMark val="none"/>
        <c:minorTickMark val="none"/>
        <c:tickLblPos val="nextTo"/>
        <c:spPr>
          <a:noFill/>
          <a:ln w="9525" cap="flat" cmpd="sng" algn="ctr">
            <a:solidFill>
              <a:srgbClr val="00CC99"/>
            </a:solidFill>
            <a:round/>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78311152"/>
        <c:crosses val="autoZero"/>
        <c:auto val="1"/>
        <c:lblAlgn val="ctr"/>
        <c:lblOffset val="100"/>
        <c:noMultiLvlLbl val="0"/>
      </c:catAx>
      <c:valAx>
        <c:axId val="678311152"/>
        <c:scaling>
          <c:orientation val="minMax"/>
        </c:scaling>
        <c:delete val="0"/>
        <c:axPos val="l"/>
        <c:majorGridlines>
          <c:spPr>
            <a:ln w="9525" cap="flat" cmpd="sng" algn="ctr">
              <a:no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en-US"/>
          </a:p>
        </c:txPr>
        <c:crossAx val="67828571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b="1">
          <a:solidFill>
            <a:sysClr val="windowText" lastClr="000000"/>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3" cy="4970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8645" y="0"/>
            <a:ext cx="2944283" cy="497020"/>
          </a:xfrm>
          <a:prstGeom prst="rect">
            <a:avLst/>
          </a:prstGeom>
        </p:spPr>
        <p:txBody>
          <a:bodyPr vert="horz" lIns="91440" tIns="45720" rIns="91440" bIns="45720" rtlCol="0"/>
          <a:lstStyle>
            <a:lvl1pPr algn="r">
              <a:defRPr sz="1200"/>
            </a:lvl1pPr>
          </a:lstStyle>
          <a:p>
            <a:fld id="{B921BE7F-AD79-4B6C-827F-6E3480A61A7F}" type="datetimeFigureOut">
              <a:rPr lang="en-US" smtClean="0"/>
              <a:t>3/7/25</a:t>
            </a:fld>
            <a:endParaRPr lang="en-US"/>
          </a:p>
        </p:txBody>
      </p:sp>
      <p:sp>
        <p:nvSpPr>
          <p:cNvPr id="4" name="Slide Image Placeholder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450" y="4767262"/>
            <a:ext cx="5435600" cy="39004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08981"/>
            <a:ext cx="2944283" cy="497019"/>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8645" y="9408981"/>
            <a:ext cx="2944283" cy="497019"/>
          </a:xfrm>
          <a:prstGeom prst="rect">
            <a:avLst/>
          </a:prstGeom>
        </p:spPr>
        <p:txBody>
          <a:bodyPr vert="horz" lIns="91440" tIns="45720" rIns="91440" bIns="45720" rtlCol="0" anchor="b"/>
          <a:lstStyle>
            <a:lvl1pPr algn="r">
              <a:defRPr sz="1200"/>
            </a:lvl1pPr>
          </a:lstStyle>
          <a:p>
            <a:fld id="{693DEDE1-715D-40DE-809B-FDE8E9DD1479}" type="slidenum">
              <a:rPr lang="en-US" smtClean="0"/>
              <a:t>‹#›</a:t>
            </a:fld>
            <a:endParaRPr lang="en-US"/>
          </a:p>
        </p:txBody>
      </p:sp>
    </p:spTree>
    <p:extLst>
      <p:ext uri="{BB962C8B-B14F-4D97-AF65-F5344CB8AC3E}">
        <p14:creationId xmlns:p14="http://schemas.microsoft.com/office/powerpoint/2010/main" val="4268672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u="none" strike="noStrike" dirty="0">
                <a:solidFill>
                  <a:srgbClr val="000000"/>
                </a:solidFill>
                <a:effectLst/>
              </a:rPr>
              <a:t>Before estimating gender dividends, let me focus on Gender DIVIDE in </a:t>
            </a:r>
            <a:r>
              <a:rPr lang="en-US" b="1" i="0" u="none" strike="noStrike">
                <a:solidFill>
                  <a:srgbClr val="000000"/>
                </a:solidFill>
                <a:effectLst/>
              </a:rPr>
              <a:t>Bnagaldesh</a:t>
            </a:r>
            <a:endParaRPr lang="en-US" b="1" i="0" u="none" strike="noStrike" dirty="0">
              <a:solidFill>
                <a:srgbClr val="000000"/>
              </a:solidFill>
              <a:effectLst/>
            </a:endParaRPr>
          </a:p>
          <a:p>
            <a:pPr algn="l">
              <a:buFont typeface="Arial" panose="020B0604020202020204" pitchFamily="34" charset="0"/>
              <a:buChar char="•"/>
            </a:pPr>
            <a:r>
              <a:rPr lang="en-US" b="1" i="0" u="none" strike="noStrike" dirty="0">
                <a:solidFill>
                  <a:srgbClr val="000000"/>
                </a:solidFill>
                <a:effectLst/>
              </a:rPr>
              <a:t>Women participate much less in the formal </a:t>
            </a:r>
            <a:r>
              <a:rPr lang="en-US" b="1" i="0" u="none" strike="noStrike" dirty="0" err="1">
                <a:solidFill>
                  <a:srgbClr val="000000"/>
                </a:solidFill>
                <a:effectLst/>
              </a:rPr>
              <a:t>labour</a:t>
            </a:r>
            <a:r>
              <a:rPr lang="en-US" b="1" i="0" u="none" strike="noStrike" dirty="0">
                <a:solidFill>
                  <a:srgbClr val="000000"/>
                </a:solidFill>
                <a:effectLst/>
              </a:rPr>
              <a:t> force</a:t>
            </a:r>
            <a:r>
              <a:rPr lang="en-US" b="0" i="0" u="none" strike="noStrike" dirty="0">
                <a:solidFill>
                  <a:srgbClr val="000000"/>
                </a:solidFill>
                <a:effectLst/>
              </a:rPr>
              <a:t> and </a:t>
            </a:r>
            <a:r>
              <a:rPr lang="en-US" b="1" i="0" u="none" strike="noStrike" dirty="0">
                <a:solidFill>
                  <a:srgbClr val="000000"/>
                </a:solidFill>
                <a:effectLst/>
              </a:rPr>
              <a:t>perform significantly more unpaid work</a:t>
            </a:r>
            <a:r>
              <a:rPr lang="en-US" b="0" i="0" u="none" strike="noStrike" dirty="0">
                <a:solidFill>
                  <a:srgbClr val="000000"/>
                </a:solidFill>
                <a:effectLst/>
              </a:rPr>
              <a:t>.</a:t>
            </a:r>
          </a:p>
          <a:p>
            <a:pPr algn="l">
              <a:buFont typeface="Arial" panose="020B0604020202020204" pitchFamily="34" charset="0"/>
              <a:buChar char="•"/>
            </a:pPr>
            <a:r>
              <a:rPr lang="en-US" b="1" i="0" u="none" strike="noStrike" dirty="0">
                <a:solidFill>
                  <a:srgbClr val="000000"/>
                </a:solidFill>
                <a:effectLst/>
              </a:rPr>
              <a:t>A large proportion of women remain economically inactive</a:t>
            </a:r>
            <a:r>
              <a:rPr lang="en-US" b="0" i="0" u="none" strike="noStrike" dirty="0">
                <a:solidFill>
                  <a:srgbClr val="000000"/>
                </a:solidFill>
                <a:effectLst/>
              </a:rPr>
              <a:t> despite being of working age.</a:t>
            </a:r>
          </a:p>
          <a:p>
            <a:pPr algn="l">
              <a:buFont typeface="Arial" panose="020B0604020202020204" pitchFamily="34" charset="0"/>
              <a:buChar char="•"/>
            </a:pPr>
            <a:r>
              <a:rPr lang="en-US" b="1" i="0" u="none" strike="noStrike" dirty="0">
                <a:solidFill>
                  <a:srgbClr val="000000"/>
                </a:solidFill>
                <a:effectLst/>
              </a:rPr>
              <a:t>The wage gap is substantial</a:t>
            </a:r>
            <a:r>
              <a:rPr lang="en-US" b="0" i="0" u="none" strike="noStrike" dirty="0">
                <a:solidFill>
                  <a:srgbClr val="000000"/>
                </a:solidFill>
                <a:effectLst/>
              </a:rPr>
              <a:t>, with men earning </a:t>
            </a:r>
            <a:r>
              <a:rPr lang="en-US" b="1" i="0" u="none" strike="noStrike" dirty="0">
                <a:solidFill>
                  <a:srgbClr val="000000"/>
                </a:solidFill>
                <a:effectLst/>
              </a:rPr>
              <a:t>23% more</a:t>
            </a:r>
            <a:r>
              <a:rPr lang="en-US" b="0" i="0" u="none" strike="noStrike" dirty="0">
                <a:solidFill>
                  <a:srgbClr val="000000"/>
                </a:solidFill>
                <a:effectLst/>
              </a:rPr>
              <a:t> than women for similar work.</a:t>
            </a:r>
          </a:p>
          <a:p>
            <a:pPr algn="l">
              <a:buFont typeface="Arial" panose="020B0604020202020204" pitchFamily="34" charset="0"/>
              <a:buChar char="•"/>
            </a:pPr>
            <a:r>
              <a:rPr lang="en-US" b="1" i="0" u="none" strike="noStrike" dirty="0">
                <a:solidFill>
                  <a:srgbClr val="000000"/>
                </a:solidFill>
                <a:effectLst/>
              </a:rPr>
              <a:t>Education disparities persist</a:t>
            </a:r>
            <a:r>
              <a:rPr lang="en-US" b="0" i="0" u="none" strike="noStrike" dirty="0">
                <a:solidFill>
                  <a:srgbClr val="000000"/>
                </a:solidFill>
                <a:effectLst/>
              </a:rPr>
              <a:t>, with women receiving </a:t>
            </a:r>
            <a:r>
              <a:rPr lang="en-US" b="1" i="0" u="none" strike="noStrike" dirty="0">
                <a:solidFill>
                  <a:srgbClr val="000000"/>
                </a:solidFill>
                <a:effectLst/>
              </a:rPr>
              <a:t>1.7 fewer years of schooling on average</a:t>
            </a:r>
            <a:r>
              <a:rPr lang="en-US" b="0" i="0" u="none" strike="noStrike" dirty="0">
                <a:solidFill>
                  <a:srgbClr val="000000"/>
                </a:solidFill>
                <a:effectLst/>
              </a:rPr>
              <a:t>.</a:t>
            </a:r>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3</a:t>
            </a:fld>
            <a:endParaRPr lang="en-US"/>
          </a:p>
        </p:txBody>
      </p:sp>
    </p:spTree>
    <p:extLst>
      <p:ext uri="{BB962C8B-B14F-4D97-AF65-F5344CB8AC3E}">
        <p14:creationId xmlns:p14="http://schemas.microsoft.com/office/powerpoint/2010/main" val="35204115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Women receive fewer years of schooling, limiting their earning potential.</a:t>
            </a:r>
            <a:br>
              <a:rPr lang="en-CN" sz="1800" dirty="0">
                <a:solidFill>
                  <a:srgbClr val="000000"/>
                </a:solidFill>
                <a:effectLst/>
                <a:latin typeface="Times New Roman" panose="02020603050405020304" pitchFamily="18" charset="0"/>
                <a:ea typeface="Times New Roman" panose="02020603050405020304" pitchFamily="18" charset="0"/>
              </a:rPr>
            </a:b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Closing the education gap would increase GDP, but wage equality would have an even bigger impact.</a:t>
            </a:r>
            <a:br>
              <a:rPr lang="en-CN" sz="1800" dirty="0">
                <a:solidFill>
                  <a:srgbClr val="000000"/>
                </a:solidFill>
                <a:effectLst/>
                <a:latin typeface="Times New Roman" panose="02020603050405020304" pitchFamily="18" charset="0"/>
                <a:ea typeface="Times New Roman" panose="02020603050405020304" pitchFamily="18" charset="0"/>
              </a:rPr>
            </a:b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The economic benefit of educational parity has declined slightly over time, likely due to rising female education rates.</a:t>
            </a:r>
            <a:endParaRPr lang="en-CN" sz="1800" dirty="0">
              <a:effectLst/>
              <a:latin typeface="Times New Roman" panose="02020603050405020304" pitchFamily="18" charset="0"/>
              <a:ea typeface="Times New Roman" panose="02020603050405020304" pitchFamily="18" charset="0"/>
            </a:endParaRPr>
          </a:p>
          <a:p>
            <a:endParaRPr lang="en-CN" dirty="0"/>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15</a:t>
            </a:fld>
            <a:endParaRPr lang="en-US"/>
          </a:p>
        </p:txBody>
      </p:sp>
    </p:spTree>
    <p:extLst>
      <p:ext uri="{BB962C8B-B14F-4D97-AF65-F5344CB8AC3E}">
        <p14:creationId xmlns:p14="http://schemas.microsoft.com/office/powerpoint/2010/main" val="3844488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"GD sizes are not small"</a:t>
            </a:r>
            <a:r>
              <a:rPr lang="en-US" dirty="0"/>
              <a:t> → Gender dividends contribute </a:t>
            </a:r>
            <a:r>
              <a:rPr lang="en-US" b="1" dirty="0"/>
              <a:t>substantially</a:t>
            </a:r>
            <a:r>
              <a:rPr lang="en-US" dirty="0"/>
              <a:t> to economic output.</a:t>
            </a:r>
          </a:p>
          <a:p>
            <a:r>
              <a:rPr lang="en-US" b="1" dirty="0"/>
              <a:t>"Almost similar across years"</a:t>
            </a:r>
            <a:r>
              <a:rPr lang="en-US" dirty="0"/>
              <a:t> → The absolute </a:t>
            </a:r>
            <a:r>
              <a:rPr lang="en-US" b="1" dirty="0"/>
              <a:t>value of gender dividends has remained relatively stable</a:t>
            </a:r>
            <a:r>
              <a:rPr lang="en-US" dirty="0"/>
              <a:t> over the years.</a:t>
            </a:r>
          </a:p>
          <a:p>
            <a:r>
              <a:rPr lang="en-US" b="1" dirty="0"/>
              <a:t>"But falling as % of GDP"</a:t>
            </a:r>
            <a:r>
              <a:rPr lang="en-US" dirty="0"/>
              <a:t> → Despite their stability, </a:t>
            </a:r>
            <a:r>
              <a:rPr lang="en-US" b="1" dirty="0"/>
              <a:t>gender dividends are becoming a smaller share of the total GDP</a:t>
            </a:r>
            <a:r>
              <a:rPr lang="en-US" dirty="0"/>
              <a:t>, </a:t>
            </a:r>
          </a:p>
          <a:p>
            <a:r>
              <a:rPr lang="en-US" dirty="0"/>
              <a:t>- suggesting that </a:t>
            </a:r>
            <a:r>
              <a:rPr lang="en-US" b="1" dirty="0"/>
              <a:t>GDP growth is outpacing gender dividend contributions</a:t>
            </a:r>
            <a:r>
              <a:rPr lang="en-US" dirty="0"/>
              <a:t>.</a:t>
            </a: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16</a:t>
            </a:fld>
            <a:endParaRPr lang="en-US"/>
          </a:p>
        </p:txBody>
      </p:sp>
    </p:spTree>
    <p:extLst>
      <p:ext uri="{BB962C8B-B14F-4D97-AF65-F5344CB8AC3E}">
        <p14:creationId xmlns:p14="http://schemas.microsoft.com/office/powerpoint/2010/main" val="40317321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 </a:t>
            </a:r>
            <a:r>
              <a:rPr lang="en-US" b="1" i="0" u="none" strike="noStrike" dirty="0">
                <a:solidFill>
                  <a:srgbClr val="000000"/>
                </a:solidFill>
                <a:effectLst/>
              </a:rPr>
              <a:t>Labor force participation is improving, but at a slow pace.</a:t>
            </a:r>
            <a:br>
              <a:rPr lang="en-US" dirty="0"/>
            </a:br>
            <a:r>
              <a:rPr lang="en-US" b="0" i="0" u="none" strike="noStrike" dirty="0">
                <a:solidFill>
                  <a:srgbClr val="000000"/>
                </a:solidFill>
                <a:effectLst/>
                <a:latin typeface="-webkit-standard"/>
              </a:rPr>
              <a:t>✔ </a:t>
            </a:r>
            <a:r>
              <a:rPr lang="en-US" b="1" i="0" u="none" strike="noStrike" dirty="0">
                <a:solidFill>
                  <a:srgbClr val="000000"/>
                </a:solidFill>
                <a:effectLst/>
              </a:rPr>
              <a:t>Inactivity rates are decreasing, meaning more women are entering the workforce.</a:t>
            </a:r>
            <a:br>
              <a:rPr lang="en-US" dirty="0"/>
            </a:br>
            <a:r>
              <a:rPr lang="en-US" b="0" i="0" u="none" strike="noStrike" dirty="0">
                <a:solidFill>
                  <a:srgbClr val="000000"/>
                </a:solidFill>
                <a:effectLst/>
                <a:latin typeface="-webkit-standard"/>
              </a:rPr>
              <a:t>✔ </a:t>
            </a:r>
            <a:r>
              <a:rPr lang="en-US" b="1" i="0" u="none" strike="noStrike" dirty="0">
                <a:solidFill>
                  <a:srgbClr val="000000"/>
                </a:solidFill>
                <a:effectLst/>
              </a:rPr>
              <a:t>Wage inequality has worsened significantly, signaling an urgent need for gender-equitable pay policies.</a:t>
            </a:r>
            <a:br>
              <a:rPr lang="en-US" dirty="0"/>
            </a:br>
            <a:r>
              <a:rPr lang="en-US" b="0" i="0" u="none" strike="noStrike" dirty="0">
                <a:solidFill>
                  <a:srgbClr val="000000"/>
                </a:solidFill>
                <a:effectLst/>
                <a:latin typeface="-webkit-standard"/>
              </a:rPr>
              <a:t>✔ </a:t>
            </a:r>
            <a:r>
              <a:rPr lang="en-US" b="1" i="0" u="none" strike="noStrike" dirty="0">
                <a:solidFill>
                  <a:srgbClr val="000000"/>
                </a:solidFill>
                <a:effectLst/>
              </a:rPr>
              <a:t>Policy interventions are needed</a:t>
            </a:r>
            <a:r>
              <a:rPr lang="en-US" b="0" i="0" u="none" strike="noStrike" dirty="0">
                <a:solidFill>
                  <a:srgbClr val="000000"/>
                </a:solidFill>
                <a:effectLst/>
                <a:latin typeface="-webkit-standard"/>
              </a:rPr>
              <a:t> to </a:t>
            </a:r>
            <a:r>
              <a:rPr lang="en-US" b="1" i="0" u="none" strike="noStrike" dirty="0">
                <a:solidFill>
                  <a:srgbClr val="000000"/>
                </a:solidFill>
                <a:effectLst/>
              </a:rPr>
              <a:t>accelerate gender parity in the labor force</a:t>
            </a:r>
            <a:r>
              <a:rPr lang="en-US" b="0" i="0" u="none" strike="noStrike" dirty="0">
                <a:solidFill>
                  <a:srgbClr val="000000"/>
                </a:solidFill>
                <a:effectLst/>
                <a:latin typeface="-webkit-standard"/>
              </a:rPr>
              <a:t> and </a:t>
            </a:r>
            <a:r>
              <a:rPr lang="en-US" b="1" i="0" u="none" strike="noStrike" dirty="0">
                <a:solidFill>
                  <a:srgbClr val="000000"/>
                </a:solidFill>
                <a:effectLst/>
              </a:rPr>
              <a:t>close the wage gap</a:t>
            </a:r>
            <a:r>
              <a:rPr lang="en-US" b="0" i="0" u="none" strike="noStrike" dirty="0">
                <a:solidFill>
                  <a:srgbClr val="000000"/>
                </a:solidFill>
                <a:effectLst/>
                <a:latin typeface="-webkit-standard"/>
              </a:rPr>
              <a:t>.</a:t>
            </a: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17</a:t>
            </a:fld>
            <a:endParaRPr lang="en-US"/>
          </a:p>
        </p:txBody>
      </p:sp>
    </p:spTree>
    <p:extLst>
      <p:ext uri="{BB962C8B-B14F-4D97-AF65-F5344CB8AC3E}">
        <p14:creationId xmlns:p14="http://schemas.microsoft.com/office/powerpoint/2010/main" val="42885084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u="none" strike="noStrike" dirty="0">
                <a:solidFill>
                  <a:srgbClr val="000000"/>
                </a:solidFill>
                <a:effectLst/>
                <a:latin typeface="-webkit-standard"/>
              </a:rPr>
              <a:t>✔ </a:t>
            </a:r>
            <a:r>
              <a:rPr lang="en-US" b="1" i="0" u="none" strike="noStrike" dirty="0">
                <a:solidFill>
                  <a:srgbClr val="000000"/>
                </a:solidFill>
                <a:effectLst/>
              </a:rPr>
              <a:t>Gender gap in household work is worsening</a:t>
            </a:r>
            <a:r>
              <a:rPr lang="en-US" b="0" i="0" u="none" strike="noStrike" dirty="0">
                <a:solidFill>
                  <a:srgbClr val="000000"/>
                </a:solidFill>
                <a:effectLst/>
                <a:latin typeface="-webkit-standard"/>
              </a:rPr>
              <a:t>, meaning women continue to take on </a:t>
            </a:r>
            <a:r>
              <a:rPr lang="en-US" b="1" i="0" u="none" strike="noStrike" dirty="0">
                <a:solidFill>
                  <a:srgbClr val="000000"/>
                </a:solidFill>
                <a:effectLst/>
              </a:rPr>
              <a:t>more unpaid labor</a:t>
            </a:r>
            <a:r>
              <a:rPr lang="en-US" b="0" i="0" u="none" strike="noStrike" dirty="0">
                <a:solidFill>
                  <a:srgbClr val="000000"/>
                </a:solidFill>
                <a:effectLst/>
                <a:latin typeface="-webkit-standard"/>
              </a:rPr>
              <a:t> compared to men.</a:t>
            </a:r>
            <a:br>
              <a:rPr lang="en-US" dirty="0"/>
            </a:br>
            <a:r>
              <a:rPr lang="en-US" b="0" i="0" u="none" strike="noStrike" dirty="0">
                <a:solidFill>
                  <a:srgbClr val="000000"/>
                </a:solidFill>
                <a:effectLst/>
                <a:latin typeface="-webkit-standard"/>
              </a:rPr>
              <a:t>✔ </a:t>
            </a:r>
            <a:r>
              <a:rPr lang="en-US" b="1" i="0" u="none" strike="noStrike" dirty="0">
                <a:solidFill>
                  <a:srgbClr val="000000"/>
                </a:solidFill>
                <a:effectLst/>
              </a:rPr>
              <a:t>Education is improving for women</a:t>
            </a:r>
            <a:r>
              <a:rPr lang="en-US" b="0" i="0" u="none" strike="noStrike" dirty="0">
                <a:solidFill>
                  <a:srgbClr val="000000"/>
                </a:solidFill>
                <a:effectLst/>
                <a:latin typeface="-webkit-standard"/>
              </a:rPr>
              <a:t>, but </a:t>
            </a:r>
            <a:r>
              <a:rPr lang="en-US" b="1" i="0" u="none" strike="noStrike" dirty="0">
                <a:solidFill>
                  <a:srgbClr val="000000"/>
                </a:solidFill>
                <a:effectLst/>
              </a:rPr>
              <a:t>not enough to ensure full gender parity</a:t>
            </a:r>
            <a:r>
              <a:rPr lang="en-US" b="0" i="0" u="none" strike="noStrike" dirty="0">
                <a:solidFill>
                  <a:srgbClr val="000000"/>
                </a:solidFill>
                <a:effectLst/>
                <a:latin typeface="-webkit-standard"/>
              </a:rPr>
              <a:t> in the labor market or economic opportunities.</a:t>
            </a:r>
            <a:br>
              <a:rPr lang="en-US" dirty="0"/>
            </a:br>
            <a:r>
              <a:rPr lang="en-US" b="0" i="0" u="none" strike="noStrike" dirty="0">
                <a:solidFill>
                  <a:srgbClr val="000000"/>
                </a:solidFill>
                <a:effectLst/>
                <a:latin typeface="-webkit-standard"/>
              </a:rPr>
              <a:t>✔ </a:t>
            </a:r>
            <a:r>
              <a:rPr lang="en-US" b="1" i="0" u="none" strike="noStrike" dirty="0">
                <a:solidFill>
                  <a:srgbClr val="000000"/>
                </a:solidFill>
                <a:effectLst/>
              </a:rPr>
              <a:t>Addressing the gender dividend requires policies</a:t>
            </a:r>
            <a:r>
              <a:rPr lang="en-US" b="0" i="0" u="none" strike="noStrike" dirty="0">
                <a:solidFill>
                  <a:srgbClr val="000000"/>
                </a:solidFill>
                <a:effectLst/>
                <a:latin typeface="-webkit-standard"/>
              </a:rPr>
              <a:t> to </a:t>
            </a:r>
            <a:r>
              <a:rPr lang="en-US" b="1" i="0" u="none" strike="noStrike" dirty="0">
                <a:solidFill>
                  <a:srgbClr val="000000"/>
                </a:solidFill>
                <a:effectLst/>
              </a:rPr>
              <a:t>reduce women’s unpaid work burden</a:t>
            </a:r>
            <a:r>
              <a:rPr lang="en-US" b="0" i="0" u="none" strike="noStrike" dirty="0">
                <a:solidFill>
                  <a:srgbClr val="000000"/>
                </a:solidFill>
                <a:effectLst/>
                <a:latin typeface="-webkit-standard"/>
              </a:rPr>
              <a:t> and </a:t>
            </a:r>
            <a:r>
              <a:rPr lang="en-US" b="1" i="0" u="none" strike="noStrike" dirty="0">
                <a:solidFill>
                  <a:srgbClr val="000000"/>
                </a:solidFill>
                <a:effectLst/>
              </a:rPr>
              <a:t>enhance education-to-employment transitions</a:t>
            </a:r>
            <a:r>
              <a:rPr lang="en-US" b="0" i="0" u="none" strike="noStrike" dirty="0">
                <a:solidFill>
                  <a:srgbClr val="000000"/>
                </a:solidFill>
                <a:effectLst/>
                <a:latin typeface="-webkit-standard"/>
              </a:rPr>
              <a:t>.</a:t>
            </a: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18</a:t>
            </a:fld>
            <a:endParaRPr lang="en-US"/>
          </a:p>
        </p:txBody>
      </p:sp>
    </p:spTree>
    <p:extLst>
      <p:ext uri="{BB962C8B-B14F-4D97-AF65-F5344CB8AC3E}">
        <p14:creationId xmlns:p14="http://schemas.microsoft.com/office/powerpoint/2010/main" val="4261510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N" sz="1800" dirty="0">
                <a:solidFill>
                  <a:srgbClr val="000000"/>
                </a:solidFill>
                <a:effectLst/>
                <a:latin typeface="Times New Roman" panose="02020603050405020304" pitchFamily="18" charset="0"/>
                <a:ea typeface="Times New Roman" panose="02020603050405020304" pitchFamily="18" charset="0"/>
              </a:rPr>
              <a:t>Standard UN methodology for calculating GDP (UN SNA)- </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Uses </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SNA Work Time</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measure </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paid labour contributions</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N" sz="1800" dirty="0">
              <a:effectLst/>
              <a:latin typeface="Times New Roman" panose="02020603050405020304" pitchFamily="18" charset="0"/>
              <a:ea typeface="Times New Roman" panose="02020603050405020304" pitchFamily="18" charset="0"/>
            </a:endParaRPr>
          </a:p>
          <a:p>
            <a:r>
              <a:rPr lang="en-CN" sz="1800" dirty="0">
                <a:solidFill>
                  <a:srgbClr val="000000"/>
                </a:solidFill>
                <a:effectLst/>
                <a:latin typeface="Times New Roman" panose="02020603050405020304" pitchFamily="18" charset="0"/>
                <a:ea typeface="Times New Roman" panose="02020603050405020304" pitchFamily="18" charset="0"/>
              </a:rPr>
              <a:t>NTA Expands GDP measurement by considering age-based economic contributions (UN NTA Manual 2013). </a:t>
            </a:r>
            <a:endParaRPr lang="en-CN" dirty="0">
              <a:effectLst/>
            </a:endParaRPr>
          </a:p>
          <a:p>
            <a:pPr marL="742950" lvl="1" indent="-285750">
              <a:buSzPts val="1000"/>
              <a:buFont typeface="Courier New" panose="02070309020205020404" pitchFamily="49" charset="0"/>
              <a:buChar char="o"/>
              <a:tabLst>
                <a:tab pos="914400" algn="l"/>
              </a:tabLst>
            </a:pP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Highlights </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how different age groups contribute to and consume economic resources</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N" sz="1800" dirty="0">
              <a:effectLst/>
              <a:latin typeface="Times New Roman" panose="02020603050405020304" pitchFamily="18" charset="0"/>
              <a:ea typeface="Times New Roman" panose="02020603050405020304" pitchFamily="18" charset="0"/>
            </a:endParaRPr>
          </a:p>
          <a:p>
            <a:r>
              <a:rPr lang="en-US" sz="1800" b="1" dirty="0">
                <a:solidFill>
                  <a:srgbClr val="000000"/>
                </a:solidFill>
                <a:effectLst/>
                <a:latin typeface="Times New Roman" panose="02020603050405020304" pitchFamily="18" charset="0"/>
                <a:ea typeface="Times New Roman" panose="02020603050405020304" pitchFamily="18" charset="0"/>
              </a:rPr>
              <a:t>N</a:t>
            </a:r>
            <a:r>
              <a:rPr lang="en-CN" sz="1800" b="1" dirty="0">
                <a:solidFill>
                  <a:srgbClr val="000000"/>
                </a:solidFill>
                <a:effectLst/>
                <a:latin typeface="Times New Roman" panose="02020603050405020304" pitchFamily="18" charset="0"/>
                <a:ea typeface="Times New Roman" panose="02020603050405020304" pitchFamily="18" charset="0"/>
              </a:rPr>
              <a:t>TTA</a:t>
            </a:r>
            <a:r>
              <a:rPr lang="en-CN" sz="1800" dirty="0">
                <a:solidFill>
                  <a:srgbClr val="000000"/>
                </a:solidFill>
                <a:effectLst/>
                <a:latin typeface="Times New Roman" panose="02020603050405020304" pitchFamily="18" charset="0"/>
                <a:ea typeface="Times New Roman" panose="02020603050405020304" pitchFamily="18" charset="0"/>
              </a:rPr>
              <a:t> Measures unpaid household and care work (Counting Women’s Work 2016).</a:t>
            </a:r>
            <a:endPar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742950" lvl="1" indent="-285750">
              <a:buSzPts val="1000"/>
              <a:buFont typeface="Courier New" panose="02070309020205020404" pitchFamily="49" charset="0"/>
              <a:buChar char="o"/>
              <a:tabLst>
                <a:tab pos="914400" algn="l"/>
              </a:tabLst>
            </a:pP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Uses</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Time</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to track hours spent in </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non-market activities</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742950" lvl="1" indent="-285750">
              <a:buSzPts val="1000"/>
              <a:buFont typeface="Courier New" panose="02070309020205020404" pitchFamily="49" charset="0"/>
              <a:buChar char="o"/>
              <a:tabLst>
                <a:tab pos="914400" algn="l"/>
              </a:tabLst>
            </a:pP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Assigns </a:t>
            </a:r>
            <a:r>
              <a:rPr lang="en-CN" sz="12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economic value to unpaid work</a:t>
            </a:r>
            <a:r>
              <a:rPr lang="en-CN" sz="12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especially that of women.</a:t>
            </a:r>
          </a:p>
          <a:p>
            <a:pPr marL="742950" marR="0" lvl="1" indent="-285750" algn="l" defTabSz="914400" rtl="0" eaLnBrk="1" fontAlgn="auto" latinLnBrk="0" hangingPunct="1">
              <a:lnSpc>
                <a:spcPct val="100000"/>
              </a:lnSpc>
              <a:spcBef>
                <a:spcPts val="0"/>
              </a:spcBef>
              <a:spcAft>
                <a:spcPts val="0"/>
              </a:spcAft>
              <a:buClrTx/>
              <a:buSzPts val="1000"/>
              <a:buFont typeface="Courier New" panose="02070309020205020404" pitchFamily="49" charset="0"/>
              <a:buChar char="o"/>
              <a:tabLst>
                <a:tab pos="914400" algn="l"/>
              </a:tabLst>
              <a:defRPr/>
            </a:pPr>
            <a:r>
              <a:rPr lang="en-CN" sz="1800" b="1" dirty="0">
                <a:solidFill>
                  <a:srgbClr val="000000"/>
                </a:solidFill>
                <a:effectLst/>
                <a:latin typeface="Times New Roman" panose="02020603050405020304" pitchFamily="18" charset="0"/>
                <a:ea typeface="Times New Roman" panose="02020603050405020304" pitchFamily="18" charset="0"/>
              </a:rPr>
              <a:t>Unpaid household work is valued at USD 200 billion, represents nearly half of the formal GDP.</a:t>
            </a: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4</a:t>
            </a:fld>
            <a:endParaRPr lang="en-US"/>
          </a:p>
        </p:txBody>
      </p:sp>
    </p:spTree>
    <p:extLst>
      <p:ext uri="{BB962C8B-B14F-4D97-AF65-F5344CB8AC3E}">
        <p14:creationId xmlns:p14="http://schemas.microsoft.com/office/powerpoint/2010/main" val="4255092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546100" y="4767262"/>
            <a:ext cx="6076950" cy="3900488"/>
          </a:xfrm>
        </p:spPr>
        <p:txBody>
          <a:bodyPr/>
          <a:lstStyle/>
          <a:p>
            <a:r>
              <a:rPr lang="en-CN" sz="1800" dirty="0">
                <a:solidFill>
                  <a:srgbClr val="000000"/>
                </a:solidFill>
                <a:effectLst/>
                <a:latin typeface="Times New Roman" panose="02020603050405020304" pitchFamily="18" charset="0"/>
                <a:ea typeface="Times New Roman" panose="02020603050405020304" pitchFamily="18" charset="0"/>
              </a:rPr>
              <a:t>For Employed Individuals:</a:t>
            </a:r>
            <a:endParaRPr lang="en-CN" sz="1800" dirty="0">
              <a:effectLst/>
              <a:latin typeface="Times New Roman" panose="02020603050405020304" pitchFamily="18" charset="0"/>
              <a:ea typeface="Times New Roman" panose="02020603050405020304" pitchFamily="18" charset="0"/>
            </a:endParaRPr>
          </a:p>
          <a:p>
            <a:pPr marL="342900" lvl="0" indent="-342900">
              <a:buSzPts val="1000"/>
              <a:buFont typeface="Symbol" pitchFamily="2" charset="2"/>
              <a:buChar char=""/>
              <a:tabLst>
                <a:tab pos="457200" algn="l"/>
              </a:tabLst>
            </a:pPr>
            <a:r>
              <a:rPr lang="en-CN" sz="1800" dirty="0">
                <a:solidFill>
                  <a:srgbClr val="000000"/>
                </a:solidFill>
                <a:effectLst/>
                <a:latin typeface="Times New Roman" panose="02020603050405020304" pitchFamily="18" charset="0"/>
                <a:ea typeface="Times New Roman" panose="02020603050405020304" pitchFamily="18" charset="0"/>
              </a:rPr>
              <a:t>Men spend more time on paid work (6.9 hours) than women (5.2 hours).</a:t>
            </a:r>
          </a:p>
          <a:p>
            <a:pPr marL="342900" lvl="0" indent="-342900">
              <a:buSzPts val="1000"/>
              <a:buFont typeface="Symbol" pitchFamily="2" charset="2"/>
              <a:buChar char=""/>
              <a:tabLst>
                <a:tab pos="457200" algn="l"/>
              </a:tabLst>
            </a:pPr>
            <a:r>
              <a:rPr lang="en-CN" sz="1800" dirty="0">
                <a:solidFill>
                  <a:srgbClr val="000000"/>
                </a:solidFill>
                <a:effectLst/>
                <a:latin typeface="Times New Roman" panose="02020603050405020304" pitchFamily="18" charset="0"/>
                <a:ea typeface="Times New Roman" panose="02020603050405020304" pitchFamily="18" charset="0"/>
              </a:rPr>
              <a:t>Women spend significantly more time on household work (3.6 hours) than men (1.4 hours).</a:t>
            </a:r>
          </a:p>
          <a:p>
            <a:pPr marL="342900" lvl="0" indent="-342900">
              <a:buSzPts val="1000"/>
              <a:buFont typeface="Symbol" pitchFamily="2" charset="2"/>
              <a:buChar char=""/>
              <a:tabLst>
                <a:tab pos="457200" algn="l"/>
              </a:tabLst>
            </a:pPr>
            <a:r>
              <a:rPr lang="en-CN" sz="1800" dirty="0">
                <a:solidFill>
                  <a:srgbClr val="000000"/>
                </a:solidFill>
                <a:effectLst/>
                <a:latin typeface="Times New Roman" panose="02020603050405020304" pitchFamily="18" charset="0"/>
                <a:ea typeface="Times New Roman" panose="02020603050405020304" pitchFamily="18" charset="0"/>
              </a:rPr>
              <a:t>Women have slightly more leisure time than men.</a:t>
            </a:r>
          </a:p>
          <a:p>
            <a:pPr marL="342900" indent="-342900">
              <a:buSzPts val="1000"/>
              <a:buFont typeface="Symbol" pitchFamily="2" charset="2"/>
              <a:buChar char=""/>
              <a:tabLst>
                <a:tab pos="457200" algn="l"/>
              </a:tabLst>
            </a:pPr>
            <a:r>
              <a:rPr lang="en-CN" sz="1800" dirty="0">
                <a:solidFill>
                  <a:srgbClr val="000000"/>
                </a:solidFill>
                <a:effectLst/>
                <a:latin typeface="Times New Roman" panose="02020603050405020304" pitchFamily="18" charset="0"/>
                <a:ea typeface="Times New Roman" panose="02020603050405020304" pitchFamily="18" charset="0"/>
              </a:rPr>
              <a:t>Both genders spend significant time on "other work" (14.6 hours for men, 14.4 hours for women)- informal employment and extended family responsibilities, making "other work" a significant time category.</a:t>
            </a:r>
          </a:p>
          <a:p>
            <a:pPr marL="0" marR="0" lvl="0" indent="0" algn="l" defTabSz="914400" rtl="0" eaLnBrk="1" fontAlgn="auto" latinLnBrk="0" hangingPunct="1">
              <a:lnSpc>
                <a:spcPct val="100000"/>
              </a:lnSpc>
              <a:spcBef>
                <a:spcPts val="0"/>
              </a:spcBef>
              <a:spcAft>
                <a:spcPts val="0"/>
              </a:spcAft>
              <a:buClrTx/>
              <a:buSzTx/>
              <a:buFontTx/>
              <a:buNone/>
              <a:tabLst/>
              <a:defRPr/>
            </a:pP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Women spend significantly more time on unpaid household work than men, regardless of employment status- carry a "double burden" of both paid and unpaid work.</a:t>
            </a:r>
            <a:br>
              <a:rPr lang="en-CN" sz="1800" dirty="0">
                <a:solidFill>
                  <a:srgbClr val="000000"/>
                </a:solidFill>
                <a:effectLst/>
                <a:latin typeface="Times New Roman" panose="02020603050405020304" pitchFamily="18" charset="0"/>
                <a:ea typeface="Times New Roman" panose="02020603050405020304" pitchFamily="18" charset="0"/>
              </a:rPr>
            </a:b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6</a:t>
            </a:fld>
            <a:endParaRPr lang="en-US" dirty="0"/>
          </a:p>
        </p:txBody>
      </p:sp>
    </p:spTree>
    <p:extLst>
      <p:ext uri="{BB962C8B-B14F-4D97-AF65-F5344CB8AC3E}">
        <p14:creationId xmlns:p14="http://schemas.microsoft.com/office/powerpoint/2010/main" val="13477715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Men dominate paid work, while women perform most unpaid household work.</a:t>
            </a:r>
            <a:br>
              <a:rPr lang="en-CN" sz="1800" kern="0" dirty="0">
                <a:solidFill>
                  <a:srgbClr val="000000"/>
                </a:solidFill>
                <a:effectLst/>
                <a:latin typeface="Times New Roman" panose="02020603050405020304" pitchFamily="18" charset="0"/>
                <a:ea typeface="Times New Roman" panose="02020603050405020304" pitchFamily="18" charset="0"/>
              </a:rPr>
            </a:b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Women’s unpaid work is substantial and peaks in middle age.</a:t>
            </a:r>
            <a:br>
              <a:rPr lang="en-CN" sz="1800" kern="0" dirty="0">
                <a:solidFill>
                  <a:srgbClr val="000000"/>
                </a:solidFill>
                <a:effectLst/>
                <a:latin typeface="Times New Roman" panose="02020603050405020304" pitchFamily="18" charset="0"/>
                <a:ea typeface="Times New Roman" panose="02020603050405020304" pitchFamily="18" charset="0"/>
              </a:rPr>
            </a:b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The economic value of women’s unpaid work is significant but not recognized in GDP calculations.</a:t>
            </a:r>
            <a:r>
              <a:rPr lang="en-CN" dirty="0">
                <a:effectLst/>
              </a:rPr>
              <a:t> </a:t>
            </a:r>
          </a:p>
          <a:p>
            <a:endParaRPr lang="en-CN" dirty="0">
              <a:effectLst/>
            </a:endParaRPr>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7</a:t>
            </a:fld>
            <a:endParaRPr lang="en-US"/>
          </a:p>
        </p:txBody>
      </p:sp>
    </p:spTree>
    <p:extLst>
      <p:ext uri="{BB962C8B-B14F-4D97-AF65-F5344CB8AC3E}">
        <p14:creationId xmlns:p14="http://schemas.microsoft.com/office/powerpoint/2010/main" val="34975525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Unpaid work makes up a massive share of GDP (50% for housework and about 8% for care work).</a:t>
            </a:r>
            <a:br>
              <a:rPr lang="en-CN" sz="1800" dirty="0">
                <a:solidFill>
                  <a:srgbClr val="000000"/>
                </a:solidFill>
                <a:effectLst/>
                <a:latin typeface="Times New Roman" panose="02020603050405020304" pitchFamily="18" charset="0"/>
                <a:ea typeface="Times New Roman" panose="02020603050405020304" pitchFamily="18" charset="0"/>
              </a:rPr>
            </a:b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Women carry the majority of the unpaid work burden, with little contribution from men.</a:t>
            </a:r>
            <a:br>
              <a:rPr lang="en-CN" sz="1800" dirty="0">
                <a:solidFill>
                  <a:srgbClr val="000000"/>
                </a:solidFill>
                <a:effectLst/>
                <a:latin typeface="Times New Roman" panose="02020603050405020304" pitchFamily="18" charset="0"/>
                <a:ea typeface="Times New Roman" panose="02020603050405020304" pitchFamily="18" charset="0"/>
              </a:rPr>
            </a:b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The economic value of unpaid work is enormous but remains invisible in GDP calculations.</a:t>
            </a:r>
            <a:endParaRPr lang="en-CN" sz="1800" dirty="0">
              <a:effectLst/>
              <a:latin typeface="Times New Roman" panose="02020603050405020304" pitchFamily="18" charset="0"/>
              <a:ea typeface="Times New Roman" panose="02020603050405020304" pitchFamily="18" charset="0"/>
            </a:endParaRPr>
          </a:p>
          <a:p>
            <a:endParaRPr lang="en-CN" dirty="0"/>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8</a:t>
            </a:fld>
            <a:endParaRPr lang="en-US"/>
          </a:p>
        </p:txBody>
      </p:sp>
    </p:spTree>
    <p:extLst>
      <p:ext uri="{BB962C8B-B14F-4D97-AF65-F5344CB8AC3E}">
        <p14:creationId xmlns:p14="http://schemas.microsoft.com/office/powerpoint/2010/main" val="27401101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N" b="0" i="0" u="none" strike="noStrike" dirty="0">
                <a:solidFill>
                  <a:srgbClr val="000000"/>
                </a:solidFill>
                <a:effectLst/>
              </a:rPr>
              <a:t>✅ </a:t>
            </a:r>
            <a:r>
              <a:rPr lang="en-US" b="1" i="0" u="none" strike="noStrike" dirty="0">
                <a:solidFill>
                  <a:srgbClr val="000000"/>
                </a:solidFill>
                <a:effectLst/>
              </a:rPr>
              <a:t>Gender equality in </a:t>
            </a:r>
            <a:r>
              <a:rPr lang="en-US" b="1" i="0" u="none" strike="noStrike" dirty="0" err="1">
                <a:solidFill>
                  <a:srgbClr val="000000"/>
                </a:solidFill>
                <a:effectLst/>
              </a:rPr>
              <a:t>labour</a:t>
            </a:r>
            <a:r>
              <a:rPr lang="en-US" b="1" i="0" u="none" strike="noStrike" dirty="0">
                <a:solidFill>
                  <a:srgbClr val="000000"/>
                </a:solidFill>
                <a:effectLst/>
              </a:rPr>
              <a:t> force participation (GD 1) would significantly increase the number of female workers.</a:t>
            </a:r>
            <a:br>
              <a:rPr lang="en-US" b="0" i="0" u="none" strike="noStrike" dirty="0">
                <a:solidFill>
                  <a:srgbClr val="000000"/>
                </a:solidFill>
                <a:effectLst/>
              </a:rPr>
            </a:br>
            <a:r>
              <a:rPr lang="en-CN" b="0" i="0" u="none" strike="noStrike" dirty="0">
                <a:solidFill>
                  <a:srgbClr val="000000"/>
                </a:solidFill>
                <a:effectLst/>
              </a:rPr>
              <a:t>✅ </a:t>
            </a:r>
            <a:r>
              <a:rPr lang="en-US" b="1" i="0" u="none" strike="noStrike" dirty="0">
                <a:solidFill>
                  <a:srgbClr val="000000"/>
                </a:solidFill>
                <a:effectLst/>
              </a:rPr>
              <a:t>Reducing women’s economic inactivity (GD 2) would lead to a more balanced workforce.</a:t>
            </a:r>
            <a:br>
              <a:rPr lang="en-US" b="0" i="0" u="none" strike="noStrike" dirty="0">
                <a:solidFill>
                  <a:srgbClr val="000000"/>
                </a:solidFill>
                <a:effectLst/>
              </a:rPr>
            </a:br>
            <a:r>
              <a:rPr lang="en-CN" b="0" i="0" u="none" strike="noStrike" dirty="0">
                <a:solidFill>
                  <a:srgbClr val="000000"/>
                </a:solidFill>
                <a:effectLst/>
              </a:rPr>
              <a:t>✅ </a:t>
            </a:r>
            <a:r>
              <a:rPr lang="en-US" b="1" i="0" u="none" strike="noStrike" dirty="0">
                <a:solidFill>
                  <a:srgbClr val="000000"/>
                </a:solidFill>
                <a:effectLst/>
              </a:rPr>
              <a:t>Achieving equal pay (GD 3) would improve women’s economic contributions and earnings.</a:t>
            </a:r>
            <a:br>
              <a:rPr lang="en-US" b="0" i="0" u="none" strike="noStrike" dirty="0">
                <a:solidFill>
                  <a:srgbClr val="000000"/>
                </a:solidFill>
                <a:effectLst/>
              </a:rPr>
            </a:br>
            <a:r>
              <a:rPr lang="en-CN" b="0" i="0" u="none" strike="noStrike" dirty="0">
                <a:solidFill>
                  <a:srgbClr val="000000"/>
                </a:solidFill>
                <a:effectLst/>
              </a:rPr>
              <a:t>✅ </a:t>
            </a:r>
            <a:r>
              <a:rPr lang="en-US" b="1" i="0" u="none" strike="noStrike" dirty="0">
                <a:solidFill>
                  <a:srgbClr val="000000"/>
                </a:solidFill>
                <a:effectLst/>
              </a:rPr>
              <a:t>Unpaid household work (GD 4 &amp; GD 5) has substantial economic value, especially if valued equally as paid work.</a:t>
            </a:r>
            <a:br>
              <a:rPr lang="en-US" b="0" i="0" u="none" strike="noStrike" dirty="0">
                <a:solidFill>
                  <a:srgbClr val="000000"/>
                </a:solidFill>
                <a:effectLst/>
              </a:rPr>
            </a:br>
            <a:r>
              <a:rPr lang="en-CN" b="0" i="0" u="none" strike="noStrike" dirty="0">
                <a:solidFill>
                  <a:srgbClr val="000000"/>
                </a:solidFill>
                <a:effectLst/>
              </a:rPr>
              <a:t>✅ </a:t>
            </a:r>
            <a:r>
              <a:rPr lang="en-US" b="1" i="0" u="none" strike="noStrike" dirty="0">
                <a:solidFill>
                  <a:srgbClr val="000000"/>
                </a:solidFill>
                <a:effectLst/>
              </a:rPr>
              <a:t>Educational parity (GD 6 &amp; GD 7) would enhance economic productivity and income equality.</a:t>
            </a:r>
            <a:endParaRPr lang="en-US" b="0" i="0" u="none" strike="noStrike" dirty="0">
              <a:solidFill>
                <a:srgbClr val="000000"/>
              </a:solidFill>
              <a:effectLst/>
            </a:endParaRPr>
          </a:p>
          <a:p>
            <a:endParaRPr lang="en-CN" dirty="0"/>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9</a:t>
            </a:fld>
            <a:endParaRPr lang="en-US"/>
          </a:p>
        </p:txBody>
      </p:sp>
    </p:spTree>
    <p:extLst>
      <p:ext uri="{BB962C8B-B14F-4D97-AF65-F5344CB8AC3E}">
        <p14:creationId xmlns:p14="http://schemas.microsoft.com/office/powerpoint/2010/main" val="3590867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ea typeface="Times New Roman" panose="02020603050405020304" pitchFamily="18" charset="0"/>
              </a:rPr>
              <a:t>If women’s participation equaled men’s, Bangladesh’s GDP could have been about 7% higher in 2022.</a:t>
            </a:r>
            <a:br>
              <a:rPr lang="en-CN" sz="1800" kern="0" dirty="0">
                <a:solidFill>
                  <a:srgbClr val="000000"/>
                </a:solidFill>
                <a:effectLst/>
                <a:latin typeface="Times New Roman" panose="02020603050405020304" pitchFamily="18" charset="0"/>
                <a:ea typeface="Times New Roman" panose="02020603050405020304" pitchFamily="18" charset="0"/>
              </a:rPr>
            </a:b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ea typeface="Times New Roman" panose="02020603050405020304" pitchFamily="18" charset="0"/>
              </a:rPr>
              <a:t>The gender dividend (GD 1) has decreased over time</a:t>
            </a:r>
            <a:r>
              <a:rPr lang="en-CN" sz="1800" kern="0" dirty="0">
                <a:solidFill>
                  <a:srgbClr val="000000"/>
                </a:solidFill>
                <a:effectLst/>
                <a:latin typeface="Times New Roman" panose="02020603050405020304" pitchFamily="18" charset="0"/>
                <a:ea typeface="Times New Roman" panose="02020603050405020304" pitchFamily="18" charset="0"/>
              </a:rPr>
              <a:t>, likely because FLFP has improved slightly.</a:t>
            </a:r>
            <a:r>
              <a:rPr lang="en-CN" sz="280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ea typeface="Times New Roman" panose="02020603050405020304" pitchFamily="18" charset="0"/>
              </a:rPr>
              <a:t>If the inactive female workforce joined the economy, Bangladesh could add 44 million new workers.</a:t>
            </a:r>
            <a:r>
              <a:rPr lang="en-CN"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N" sz="1800" b="1" kern="0" dirty="0">
                <a:solidFill>
                  <a:srgbClr val="000000"/>
                </a:solidFill>
                <a:effectLst/>
                <a:ea typeface="Times New Roman" panose="02020603050405020304" pitchFamily="18" charset="0"/>
              </a:rPr>
              <a:t>Bangladesh’s GDP could increase by 13% (2022).</a:t>
            </a:r>
            <a:br>
              <a:rPr lang="en-CN" sz="1800" kern="0" dirty="0">
                <a:solidFill>
                  <a:srgbClr val="000000"/>
                </a:solidFill>
                <a:effectLst/>
                <a:latin typeface="Times New Roman" panose="02020603050405020304" pitchFamily="18" charset="0"/>
                <a:ea typeface="Times New Roman" panose="02020603050405020304" pitchFamily="18" charset="0"/>
              </a:rPr>
            </a:br>
            <a:r>
              <a:rPr lang="en-CN" sz="1800" dirty="0">
                <a:solidFill>
                  <a:srgbClr val="000000"/>
                </a:solidFill>
                <a:effectLst/>
                <a:latin typeface="Times New Roman" panose="02020603050405020304" pitchFamily="18" charset="0"/>
                <a:ea typeface="Times New Roman" panose="02020603050405020304" pitchFamily="18" charset="0"/>
              </a:rPr>
              <a:t>The </a:t>
            </a:r>
            <a:r>
              <a:rPr lang="en-CN" sz="1800" b="1" dirty="0">
                <a:solidFill>
                  <a:srgbClr val="000000"/>
                </a:solidFill>
                <a:effectLst/>
                <a:latin typeface="Times New Roman" panose="02020603050405020304" pitchFamily="18" charset="0"/>
                <a:ea typeface="Times New Roman" panose="02020603050405020304" pitchFamily="18" charset="0"/>
              </a:rPr>
              <a:t>gender dividend (GD 2) has declined over time</a:t>
            </a:r>
            <a:r>
              <a:rPr lang="en-CN" sz="1800" dirty="0">
                <a:solidFill>
                  <a:srgbClr val="000000"/>
                </a:solidFill>
                <a:effectLst/>
                <a:latin typeface="Times New Roman" panose="02020603050405020304" pitchFamily="18" charset="0"/>
                <a:ea typeface="Times New Roman" panose="02020603050405020304" pitchFamily="18" charset="0"/>
              </a:rPr>
              <a:t>, indicating that </a:t>
            </a:r>
            <a:r>
              <a:rPr lang="en-CN" sz="1800" b="1" dirty="0">
                <a:solidFill>
                  <a:srgbClr val="000000"/>
                </a:solidFill>
                <a:effectLst/>
                <a:latin typeface="Times New Roman" panose="02020603050405020304" pitchFamily="18" charset="0"/>
                <a:ea typeface="Times New Roman" panose="02020603050405020304" pitchFamily="18" charset="0"/>
              </a:rPr>
              <a:t>fewer women remain inactive compared to previous years.</a:t>
            </a:r>
            <a:endParaRPr lang="en-CN" sz="1800" dirty="0">
              <a:effectLst/>
              <a:latin typeface="Times New Roman" panose="02020603050405020304" pitchFamily="18" charset="0"/>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N"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12</a:t>
            </a:fld>
            <a:endParaRPr lang="en-US"/>
          </a:p>
        </p:txBody>
      </p:sp>
    </p:spTree>
    <p:extLst>
      <p:ext uri="{BB962C8B-B14F-4D97-AF65-F5344CB8AC3E}">
        <p14:creationId xmlns:p14="http://schemas.microsoft.com/office/powerpoint/2010/main" val="24380923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The gender wage gap has widened significantly, with men earning 23% more than women in 2022.</a:t>
            </a:r>
            <a:br>
              <a:rPr lang="en-CN" sz="1800" kern="0" dirty="0">
                <a:solidFill>
                  <a:srgbClr val="000000"/>
                </a:solidFill>
                <a:effectLst/>
                <a:latin typeface="Times New Roman" panose="02020603050405020304" pitchFamily="18" charset="0"/>
                <a:ea typeface="Times New Roman" panose="02020603050405020304" pitchFamily="18" charset="0"/>
              </a:rPr>
            </a:br>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Closing the wage gap could increase GDP by over 16.4% in 2022.</a:t>
            </a:r>
            <a:r>
              <a:rPr lang="en-CN" dirty="0">
                <a:effectLst/>
              </a:rPr>
              <a:t> </a:t>
            </a:r>
          </a:p>
          <a:p>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The economic cost of the gender wage gap has declined over time, possibly due to more women entering the workforce</a:t>
            </a:r>
            <a:r>
              <a:rPr lang="en-CN" dirty="0">
                <a:effectLst/>
              </a:rPr>
              <a:t> </a:t>
            </a:r>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13</a:t>
            </a:fld>
            <a:endParaRPr lang="en-US"/>
          </a:p>
        </p:txBody>
      </p:sp>
    </p:spTree>
    <p:extLst>
      <p:ext uri="{BB962C8B-B14F-4D97-AF65-F5344CB8AC3E}">
        <p14:creationId xmlns:p14="http://schemas.microsoft.com/office/powerpoint/2010/main" val="2672638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Unpaid work contributed nealry 14% of GDP in 2022</a:t>
            </a:r>
            <a:r>
              <a:rPr lang="en-CN" sz="1800" kern="0" dirty="0">
                <a:solidFill>
                  <a:srgbClr val="000000"/>
                </a:solidFill>
                <a:effectLst/>
                <a:latin typeface="Times New Roman" panose="02020603050405020304" pitchFamily="18" charset="0"/>
                <a:ea typeface="Times New Roman" panose="02020603050405020304" pitchFamily="18" charset="0"/>
              </a:rPr>
              <a:t>.</a:t>
            </a:r>
            <a:r>
              <a:rPr lang="en-CN" sz="2800" dirty="0">
                <a:effectLst/>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N" sz="180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dirty="0">
                <a:solidFill>
                  <a:srgbClr val="000000"/>
                </a:solidFill>
                <a:effectLst/>
                <a:latin typeface="Times New Roman" panose="02020603050405020304" pitchFamily="18" charset="0"/>
                <a:ea typeface="Times New Roman" panose="02020603050405020304" pitchFamily="18" charset="0"/>
              </a:rPr>
              <a:t> </a:t>
            </a:r>
            <a:r>
              <a:rPr lang="en-CN" sz="1800" b="1" dirty="0">
                <a:solidFill>
                  <a:srgbClr val="000000"/>
                </a:solidFill>
                <a:effectLst/>
                <a:latin typeface="Times New Roman" panose="02020603050405020304" pitchFamily="18" charset="0"/>
                <a:ea typeface="Times New Roman" panose="02020603050405020304" pitchFamily="18" charset="0"/>
              </a:rPr>
              <a:t>If unpaid work was valued at equal wages to paid work, it would significantly boost GDP.</a:t>
            </a:r>
            <a:endParaRPr lang="en-CN" sz="1800" dirty="0">
              <a:effectLst/>
              <a:latin typeface="Times New Roman" panose="02020603050405020304" pitchFamily="18" charset="0"/>
              <a:ea typeface="Times New Roman" panose="02020603050405020304" pitchFamily="18" charset="0"/>
            </a:endParaRPr>
          </a:p>
          <a:p>
            <a:r>
              <a:rPr lang="en-CN" sz="1800" kern="0" dirty="0">
                <a:solidFill>
                  <a:srgbClr val="000000"/>
                </a:solidFill>
                <a:effectLst/>
                <a:latin typeface="Apple Color Emoji" pitchFamily="2" charset="0"/>
                <a:ea typeface="Times New Roman" panose="02020603050405020304" pitchFamily="18" charset="0"/>
                <a:cs typeface="Apple Color Emoji" pitchFamily="2" charset="0"/>
              </a:rPr>
              <a:t>✅</a:t>
            </a:r>
            <a:r>
              <a:rPr lang="en-CN" sz="1800" kern="0" dirty="0">
                <a:solidFill>
                  <a:srgbClr val="000000"/>
                </a:solidFill>
                <a:effectLst/>
                <a:latin typeface="Times New Roman" panose="02020603050405020304" pitchFamily="18" charset="0"/>
                <a:ea typeface="Times New Roman" panose="02020603050405020304" pitchFamily="18" charset="0"/>
              </a:rPr>
              <a:t> </a:t>
            </a:r>
            <a:r>
              <a:rPr lang="en-CN" sz="1800" b="1" kern="0" dirty="0">
                <a:solidFill>
                  <a:srgbClr val="000000"/>
                </a:solidFill>
                <a:effectLst/>
                <a:latin typeface="Times New Roman" panose="02020603050405020304" pitchFamily="18" charset="0"/>
                <a:ea typeface="Times New Roman" panose="02020603050405020304" pitchFamily="18" charset="0"/>
              </a:rPr>
              <a:t>If unpaid work was compensated at market wages, it would add around 17% to GDP in 2022.</a:t>
            </a:r>
            <a:br>
              <a:rPr lang="en-CN" sz="1800" kern="0" dirty="0">
                <a:solidFill>
                  <a:srgbClr val="000000"/>
                </a:solidFill>
                <a:effectLst/>
                <a:latin typeface="Times New Roman" panose="02020603050405020304" pitchFamily="18" charset="0"/>
                <a:ea typeface="Times New Roman" panose="02020603050405020304" pitchFamily="18" charset="0"/>
              </a:rPr>
            </a:br>
            <a:endParaRPr lang="en-CN" dirty="0"/>
          </a:p>
          <a:p>
            <a:endParaRPr lang="en-CN" dirty="0"/>
          </a:p>
        </p:txBody>
      </p:sp>
      <p:sp>
        <p:nvSpPr>
          <p:cNvPr id="4" name="Slide Number Placeholder 3"/>
          <p:cNvSpPr>
            <a:spLocks noGrp="1"/>
          </p:cNvSpPr>
          <p:nvPr>
            <p:ph type="sldNum" sz="quarter" idx="5"/>
          </p:nvPr>
        </p:nvSpPr>
        <p:spPr/>
        <p:txBody>
          <a:bodyPr/>
          <a:lstStyle/>
          <a:p>
            <a:fld id="{693DEDE1-715D-40DE-809B-FDE8E9DD1479}" type="slidenum">
              <a:rPr lang="en-US" smtClean="0"/>
              <a:t>14</a:t>
            </a:fld>
            <a:endParaRPr lang="en-US"/>
          </a:p>
        </p:txBody>
      </p:sp>
    </p:spTree>
    <p:extLst>
      <p:ext uri="{BB962C8B-B14F-4D97-AF65-F5344CB8AC3E}">
        <p14:creationId xmlns:p14="http://schemas.microsoft.com/office/powerpoint/2010/main" val="2256738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61C254E0-C0C3-4864-AD35-6D30CA03AA95}" type="datetimeFigureOut">
              <a:rPr lang="en-US" smtClean="0"/>
              <a:t>3/7/25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765535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C254E0-C0C3-4864-AD35-6D30CA03AA95}" type="datetimeFigureOut">
              <a:rPr lang="en-US" smtClean="0"/>
              <a:t>3/7/25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703287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C254E0-C0C3-4864-AD35-6D30CA03AA95}" type="datetimeFigureOut">
              <a:rPr lang="en-US" smtClean="0"/>
              <a:t>3/7/25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702753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1C254E0-C0C3-4864-AD35-6D30CA03AA95}" type="datetimeFigureOut">
              <a:rPr lang="en-US" smtClean="0"/>
              <a:t>3/7/25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1374368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C254E0-C0C3-4864-AD35-6D30CA03AA95}" type="datetimeFigureOut">
              <a:rPr lang="en-US" smtClean="0"/>
              <a:t>3/7/25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3967705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extBox 8"/>
          <p:cNvSpPr txBox="1"/>
          <p:nvPr userDrawn="1"/>
        </p:nvSpPr>
        <p:spPr>
          <a:xfrm>
            <a:off x="0" y="0"/>
            <a:ext cx="12192000" cy="830997"/>
          </a:xfrm>
          <a:prstGeom prst="rect">
            <a:avLst/>
          </a:prstGeom>
          <a:pattFill prst="pct5">
            <a:fgClr>
              <a:schemeClr val="accent4"/>
            </a:fgClr>
            <a:bgClr>
              <a:schemeClr val="bg1"/>
            </a:bgClr>
          </a:pattFill>
        </p:spPr>
        <p:txBody>
          <a:bodyPr wrap="square" rtlCol="0">
            <a:spAutoFit/>
          </a:bodyPr>
          <a:lstStyle/>
          <a:p>
            <a:endParaRPr lang="en-US" sz="4800" dirty="0"/>
          </a:p>
        </p:txBody>
      </p:sp>
      <p:pic>
        <p:nvPicPr>
          <p:cNvPr id="8" name="Picture 7" descr="http://www.mw.one.un.org/wp-content/uploads/2014/10/UNFPA-logo.jpg"/>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0472467" y="94891"/>
            <a:ext cx="1616015" cy="664234"/>
          </a:xfrm>
          <a:prstGeom prst="rect">
            <a:avLst/>
          </a:prstGeom>
          <a:noFill/>
          <a:ln>
            <a:noFill/>
          </a:ln>
        </p:spPr>
      </p:pic>
      <p:sp>
        <p:nvSpPr>
          <p:cNvPr id="10" name="TextBox 9"/>
          <p:cNvSpPr txBox="1"/>
          <p:nvPr userDrawn="1"/>
        </p:nvSpPr>
        <p:spPr>
          <a:xfrm>
            <a:off x="0" y="6581001"/>
            <a:ext cx="12192000" cy="276999"/>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endParaRPr lang="en-US" sz="1200" dirty="0"/>
          </a:p>
        </p:txBody>
      </p:sp>
    </p:spTree>
    <p:extLst>
      <p:ext uri="{BB962C8B-B14F-4D97-AF65-F5344CB8AC3E}">
        <p14:creationId xmlns:p14="http://schemas.microsoft.com/office/powerpoint/2010/main" val="1763741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1C254E0-C0C3-4864-AD35-6D30CA03AA95}" type="datetimeFigureOut">
              <a:rPr lang="en-US" smtClean="0"/>
              <a:t>3/7/25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3095822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1C254E0-C0C3-4864-AD35-6D30CA03AA95}" type="datetimeFigureOut">
              <a:rPr lang="en-US" smtClean="0"/>
              <a:t>3/7/25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2457815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C254E0-C0C3-4864-AD35-6D30CA03AA95}" type="datetimeFigureOut">
              <a:rPr lang="en-US" smtClean="0"/>
              <a:t>3/7/25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3493047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C254E0-C0C3-4864-AD35-6D30CA03AA95}" type="datetimeFigureOut">
              <a:rPr lang="en-US" smtClean="0"/>
              <a:t>3/7/25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2863522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C254E0-C0C3-4864-AD35-6D30CA03AA95}" type="datetimeFigureOut">
              <a:rPr lang="en-US" smtClean="0"/>
              <a:t>3/7/25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907EAE-B058-4E21-8A5D-CDD101A4CCD7}" type="slidenum">
              <a:rPr lang="en-US" smtClean="0"/>
              <a:t>‹#›</a:t>
            </a:fld>
            <a:endParaRPr lang="en-US"/>
          </a:p>
        </p:txBody>
      </p:sp>
    </p:spTree>
    <p:extLst>
      <p:ext uri="{BB962C8B-B14F-4D97-AF65-F5344CB8AC3E}">
        <p14:creationId xmlns:p14="http://schemas.microsoft.com/office/powerpoint/2010/main" val="2456871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C254E0-C0C3-4864-AD35-6D30CA03AA95}" type="datetimeFigureOut">
              <a:rPr lang="en-US" smtClean="0"/>
              <a:t>3/7/25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907EAE-B058-4E21-8A5D-CDD101A4CCD7}" type="slidenum">
              <a:rPr lang="en-US" smtClean="0"/>
              <a:t>‹#›</a:t>
            </a:fld>
            <a:endParaRPr lang="en-US"/>
          </a:p>
        </p:txBody>
      </p:sp>
    </p:spTree>
    <p:extLst>
      <p:ext uri="{BB962C8B-B14F-4D97-AF65-F5344CB8AC3E}">
        <p14:creationId xmlns:p14="http://schemas.microsoft.com/office/powerpoint/2010/main" val="29393546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5" Type="http://schemas.openxmlformats.org/officeDocument/2006/relationships/chart" Target="../charts/chart1.x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chart" Target="../charts/chart5.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image" Target="../media/image8.emf"/><Relationship Id="rId5" Type="http://schemas.openxmlformats.org/officeDocument/2006/relationships/image" Target="../media/image7.emf"/><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524000" y="5655212"/>
            <a:ext cx="9144000" cy="89908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2000" b="0" i="0" dirty="0">
                <a:solidFill>
                  <a:srgbClr val="222222"/>
                </a:solidFill>
                <a:effectLst/>
                <a:latin typeface="Trebuchet MS" panose="020B0603020202020204" pitchFamily="34" charset="0"/>
              </a:rPr>
              <a:t>Presented at the 15th NTA Global Workshop, March 10-13, 2025 </a:t>
            </a:r>
          </a:p>
          <a:p>
            <a:r>
              <a:rPr lang="en-US" sz="2000" b="0" i="0" dirty="0">
                <a:solidFill>
                  <a:srgbClr val="222222"/>
                </a:solidFill>
                <a:effectLst/>
                <a:latin typeface="Trebuchet MS" panose="020B0603020202020204" pitchFamily="34" charset="0"/>
              </a:rPr>
              <a:t>Bangkok, Thailand</a:t>
            </a:r>
            <a:endParaRPr lang="en-US" sz="2000" dirty="0">
              <a:latin typeface="Trebuchet MS" panose="020B0603020202020204" pitchFamily="34" charset="0"/>
            </a:endParaRPr>
          </a:p>
        </p:txBody>
      </p:sp>
      <p:sp>
        <p:nvSpPr>
          <p:cNvPr id="6" name="Rectangle 5">
            <a:extLst>
              <a:ext uri="{FF2B5EF4-FFF2-40B4-BE49-F238E27FC236}">
                <a16:creationId xmlns:a16="http://schemas.microsoft.com/office/drawing/2014/main" id="{0A5BA7BF-937F-48F6-93DE-1853A2ABD0DC}"/>
              </a:ext>
            </a:extLst>
          </p:cNvPr>
          <p:cNvSpPr/>
          <p:nvPr/>
        </p:nvSpPr>
        <p:spPr>
          <a:xfrm>
            <a:off x="400494" y="1974715"/>
            <a:ext cx="11583984" cy="1789889"/>
          </a:xfrm>
          <a:prstGeom prst="rect">
            <a:avLst/>
          </a:prstGeom>
        </p:spPr>
        <p:txBody>
          <a:bodyPr vert="horz" lIns="91440" tIns="45720" rIns="91440" bIns="45720" rtlCol="0" anchor="b">
            <a:noAutofit/>
          </a:bodyPr>
          <a:lstStyle/>
          <a:p>
            <a:pPr algn="ctr"/>
            <a:endParaRPr lang="en-US" sz="28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endParaRPr lang="en-US" sz="3600" b="1" dirty="0">
              <a:solidFill>
                <a:schemeClr val="accent2">
                  <a:lumMod val="75000"/>
                </a:schemeClr>
              </a:solidFill>
              <a:latin typeface="Trebuchet MS" panose="020B0603020202020204" pitchFamily="34" charset="0"/>
              <a:ea typeface="+mj-ea"/>
              <a:cs typeface="+mj-cs"/>
            </a:endParaRPr>
          </a:p>
          <a:p>
            <a:pPr algn="ctr"/>
            <a:r>
              <a:rPr lang="en-US" sz="3200" b="1" dirty="0">
                <a:solidFill>
                  <a:schemeClr val="accent2">
                    <a:lumMod val="75000"/>
                  </a:schemeClr>
                </a:solidFill>
                <a:latin typeface="Trebuchet MS" panose="020B0603020202020204" pitchFamily="34" charset="0"/>
                <a:ea typeface="+mj-ea"/>
                <a:cs typeface="+mj-cs"/>
              </a:rPr>
              <a:t>Application of the NTTA and Micro-simulation Approach to Assessing Gender Dividend in Bangladesh</a:t>
            </a:r>
          </a:p>
          <a:p>
            <a:pPr algn="ctr"/>
            <a:endParaRPr lang="en-US" sz="2800" b="1" dirty="0">
              <a:solidFill>
                <a:schemeClr val="accent2">
                  <a:lumMod val="75000"/>
                </a:schemeClr>
              </a:solidFill>
              <a:latin typeface="Trebuchet MS" panose="020B0603020202020204" pitchFamily="34" charset="0"/>
              <a:ea typeface="+mj-ea"/>
              <a:cs typeface="+mj-cs"/>
            </a:endParaRPr>
          </a:p>
        </p:txBody>
      </p:sp>
      <p:sp>
        <p:nvSpPr>
          <p:cNvPr id="5" name="Subtitle 4">
            <a:extLst>
              <a:ext uri="{FF2B5EF4-FFF2-40B4-BE49-F238E27FC236}">
                <a16:creationId xmlns:a16="http://schemas.microsoft.com/office/drawing/2014/main" id="{8F1DA48B-6D03-2BDF-E09A-574BF0E68946}"/>
              </a:ext>
            </a:extLst>
          </p:cNvPr>
          <p:cNvSpPr>
            <a:spLocks noGrp="1"/>
          </p:cNvSpPr>
          <p:nvPr>
            <p:ph type="subTitle" idx="1"/>
          </p:nvPr>
        </p:nvSpPr>
        <p:spPr>
          <a:xfrm>
            <a:off x="1524000" y="3919879"/>
            <a:ext cx="9144000" cy="1271881"/>
          </a:xfrm>
        </p:spPr>
        <p:txBody>
          <a:bodyPr>
            <a:normAutofit fontScale="85000" lnSpcReduction="20000"/>
          </a:bodyPr>
          <a:lstStyle/>
          <a:p>
            <a:pPr marL="0" marR="0" algn="ctr">
              <a:lnSpc>
                <a:spcPct val="107000"/>
              </a:lnSpc>
              <a:spcAft>
                <a:spcPts val="800"/>
              </a:spcAft>
            </a:pPr>
            <a:r>
              <a:rPr lang="en-US" sz="3400" b="1" kern="100" dirty="0">
                <a:effectLst/>
                <a:latin typeface="Trebuchet MS" panose="020B0603020202020204" pitchFamily="34" charset="0"/>
                <a:ea typeface="Aptos" panose="020B0004020202020204" pitchFamily="34" charset="0"/>
                <a:cs typeface="Times New Roman" panose="02020603050405020304" pitchFamily="18" charset="0"/>
              </a:rPr>
              <a:t>M Shahidul Islam, PhD and </a:t>
            </a:r>
            <a:r>
              <a:rPr lang="en-US" sz="3400" b="1" kern="100" dirty="0" err="1">
                <a:effectLst/>
                <a:latin typeface="Trebuchet MS" panose="020B0603020202020204" pitchFamily="34" charset="0"/>
                <a:ea typeface="Aptos" panose="020B0004020202020204" pitchFamily="34" charset="0"/>
                <a:cs typeface="Times New Roman" panose="02020603050405020304" pitchFamily="18" charset="0"/>
              </a:rPr>
              <a:t>Bazlul</a:t>
            </a:r>
            <a:r>
              <a:rPr lang="en-US" sz="3400" b="1" kern="100" dirty="0">
                <a:effectLst/>
                <a:latin typeface="Trebuchet MS" panose="020B0603020202020204" pitchFamily="34" charset="0"/>
                <a:ea typeface="Aptos" panose="020B0004020202020204" pitchFamily="34" charset="0"/>
                <a:cs typeface="Times New Roman" panose="02020603050405020304" pitchFamily="18" charset="0"/>
              </a:rPr>
              <a:t> H </a:t>
            </a:r>
            <a:r>
              <a:rPr lang="en-US" sz="3400" b="1" kern="100" dirty="0" err="1">
                <a:effectLst/>
                <a:latin typeface="Trebuchet MS" panose="020B0603020202020204" pitchFamily="34" charset="0"/>
                <a:ea typeface="Aptos" panose="020B0004020202020204" pitchFamily="34" charset="0"/>
                <a:cs typeface="Times New Roman" panose="02020603050405020304" pitchFamily="18" charset="0"/>
              </a:rPr>
              <a:t>Khondker</a:t>
            </a:r>
            <a:r>
              <a:rPr lang="en-US" sz="3400" b="1" kern="100" dirty="0">
                <a:effectLst/>
                <a:latin typeface="Trebuchet MS" panose="020B0603020202020204" pitchFamily="34" charset="0"/>
                <a:ea typeface="Aptos" panose="020B0004020202020204" pitchFamily="34" charset="0"/>
                <a:cs typeface="Times New Roman" panose="02020603050405020304" pitchFamily="18" charset="0"/>
              </a:rPr>
              <a:t>, PhD</a:t>
            </a:r>
          </a:p>
          <a:p>
            <a:pPr marL="0" marR="0" algn="ctr">
              <a:lnSpc>
                <a:spcPct val="107000"/>
              </a:lnSpc>
              <a:spcBef>
                <a:spcPts val="600"/>
              </a:spcBef>
              <a:spcAft>
                <a:spcPts val="300"/>
              </a:spcAft>
            </a:pPr>
            <a:r>
              <a:rPr lang="en-US" sz="2100" b="1" kern="100" dirty="0">
                <a:latin typeface="Trebuchet MS" panose="020B0603020202020204" pitchFamily="34" charset="0"/>
                <a:ea typeface="Aptos" panose="020B0004020202020204" pitchFamily="34" charset="0"/>
                <a:cs typeface="Times New Roman" panose="02020603050405020304" pitchFamily="18" charset="0"/>
              </a:rPr>
              <a:t>Chief, </a:t>
            </a:r>
            <a:r>
              <a:rPr lang="en-US" sz="2100" b="1" kern="100" dirty="0">
                <a:latin typeface="Trebuchet MS" panose="020B0603020202020204" pitchFamily="34" charset="0"/>
                <a:cs typeface="Times New Roman" panose="02020603050405020304" pitchFamily="18" charset="0"/>
              </a:rPr>
              <a:t>Demographic Data and Intelligence Unit, </a:t>
            </a:r>
            <a:r>
              <a:rPr lang="en-US" sz="2100" b="1" kern="100" dirty="0">
                <a:latin typeface="Trebuchet MS" panose="020B0603020202020204" pitchFamily="34" charset="0"/>
                <a:ea typeface="Aptos" panose="020B0004020202020204" pitchFamily="34" charset="0"/>
                <a:cs typeface="Times New Roman" panose="02020603050405020304" pitchFamily="18" charset="0"/>
              </a:rPr>
              <a:t>UNFPA – Bangladesh </a:t>
            </a:r>
          </a:p>
          <a:p>
            <a:pPr marL="0" marR="0" algn="ctr">
              <a:lnSpc>
                <a:spcPct val="107000"/>
              </a:lnSpc>
              <a:spcBef>
                <a:spcPts val="600"/>
              </a:spcBef>
              <a:spcAft>
                <a:spcPts val="300"/>
              </a:spcAft>
            </a:pPr>
            <a:r>
              <a:rPr lang="en-US" sz="2100" b="1" kern="100" dirty="0">
                <a:latin typeface="Trebuchet MS" panose="020B0603020202020204" pitchFamily="34" charset="0"/>
                <a:ea typeface="Aptos" panose="020B0004020202020204" pitchFamily="34" charset="0"/>
                <a:cs typeface="Times New Roman" panose="02020603050405020304" pitchFamily="18" charset="0"/>
              </a:rPr>
              <a:t>and Chairman, South Asian Network on Economic Modeling</a:t>
            </a:r>
            <a:endParaRPr lang="en-US" sz="2100" kern="100" dirty="0">
              <a:effectLst/>
              <a:latin typeface="Trebuchet MS" panose="020B0603020202020204" pitchFamily="34" charset="0"/>
              <a:ea typeface="Aptos" panose="020B0004020202020204" pitchFamily="34" charset="0"/>
              <a:cs typeface="Times New Roman" panose="02020603050405020304" pitchFamily="18" charset="0"/>
            </a:endParaRPr>
          </a:p>
        </p:txBody>
      </p:sp>
      <p:pic>
        <p:nvPicPr>
          <p:cNvPr id="9218" name="Picture 2">
            <a:extLst>
              <a:ext uri="{FF2B5EF4-FFF2-40B4-BE49-F238E27FC236}">
                <a16:creationId xmlns:a16="http://schemas.microsoft.com/office/drawing/2014/main" id="{A5A714F9-4468-E454-B563-37E7A962C83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13520" y="213360"/>
            <a:ext cx="2443314" cy="11684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Bangladesh Government | Brands of the World™ | Download ..."/>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8794" y="213359"/>
            <a:ext cx="1757046" cy="1606081"/>
          </a:xfrm>
          <a:prstGeom prst="rect">
            <a:avLst/>
          </a:prstGeom>
          <a:noFill/>
          <a:ln>
            <a:noFill/>
          </a:ln>
        </p:spPr>
      </p:pic>
    </p:spTree>
    <p:extLst>
      <p:ext uri="{BB962C8B-B14F-4D97-AF65-F5344CB8AC3E}">
        <p14:creationId xmlns:p14="http://schemas.microsoft.com/office/powerpoint/2010/main" val="2053005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5EEE3-C764-DF11-9189-4BCE1724CA96}"/>
              </a:ext>
            </a:extLst>
          </p:cNvPr>
          <p:cNvSpPr>
            <a:spLocks noGrp="1"/>
          </p:cNvSpPr>
          <p:nvPr>
            <p:ph type="title"/>
          </p:nvPr>
        </p:nvSpPr>
        <p:spPr>
          <a:xfrm>
            <a:off x="548640" y="365126"/>
            <a:ext cx="10645833" cy="563130"/>
          </a:xfrm>
        </p:spPr>
        <p:txBody>
          <a:bodyPr>
            <a:normAutofit fontScale="90000"/>
          </a:bodyPr>
          <a:lstStyle/>
          <a:p>
            <a:pPr algn="ctr"/>
            <a:r>
              <a:rPr lang="en-US" sz="4000" b="1" kern="0" dirty="0">
                <a:solidFill>
                  <a:srgbClr val="002060"/>
                </a:solidFill>
                <a:effectLst/>
                <a:latin typeface="Aptos" panose="020B0004020202020204" pitchFamily="34" charset="0"/>
                <a:ea typeface="Times New Roman" panose="02020603050405020304" pitchFamily="18" charset="0"/>
                <a:cs typeface="Aptos" panose="020B0004020202020204" pitchFamily="34" charset="0"/>
              </a:rPr>
              <a:t>Micro-simulation Model</a:t>
            </a:r>
            <a:endParaRPr lang="en-CN" sz="4000" b="1"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567E4147-3F1B-6C88-66A6-4EAAAB56829A}"/>
                  </a:ext>
                </a:extLst>
              </p:cNvPr>
              <p:cNvSpPr>
                <a:spLocks noGrp="1"/>
              </p:cNvSpPr>
              <p:nvPr>
                <p:ph idx="1"/>
              </p:nvPr>
            </p:nvSpPr>
            <p:spPr>
              <a:xfrm>
                <a:off x="263236" y="1108364"/>
                <a:ext cx="11471563" cy="5500253"/>
              </a:xfrm>
            </p:spPr>
            <p:txBody>
              <a:bodyPr>
                <a:noAutofit/>
              </a:bodyPr>
              <a:lstStyle/>
              <a:p>
                <a:r>
                  <a:rPr lang="en-US" sz="2200" dirty="0">
                    <a:effectLst/>
                    <a:latin typeface="Aptos" panose="020B0004020202020204" pitchFamily="34" charset="0"/>
                    <a:ea typeface="Times New Roman" panose="02020603050405020304" pitchFamily="18" charset="0"/>
                    <a:cs typeface="Aptos" panose="020B0004020202020204" pitchFamily="34" charset="0"/>
                  </a:rPr>
                  <a:t>Measurement one (GD 1): under this measurement, potential additional female workers has been calculated assuming that the FLFP rate is equal to the MLFP rate (i.e. for 2022 FLFP rate which is 43% should thus be equal to the MLFP rate of 80%). The derived additional female workers are then multiplied by the </a:t>
                </a:r>
                <a:r>
                  <a:rPr lang="en-US" sz="2200" dirty="0">
                    <a:effectLst/>
                    <a:latin typeface="Times New Roman" panose="02020603050405020304" pitchFamily="18" charset="0"/>
                    <a:ea typeface="Times New Roman" panose="02020603050405020304" pitchFamily="18" charset="0"/>
                  </a:rPr>
                  <a:t>average female wage rate to estimate the gender dividend in monetary term.  This is specified as:</a:t>
                </a:r>
                <a:endParaRPr lang="en-CN" sz="2200" i="1" dirty="0">
                  <a:effectLst/>
                  <a:latin typeface="Cambria Math" panose="02040503050406030204" pitchFamily="18" charset="0"/>
                  <a:ea typeface="Times New Roman" panose="02020603050405020304" pitchFamily="18" charset="0"/>
                </a:endParaRPr>
              </a:p>
              <a:p>
                <a:pPr marL="0" indent="0">
                  <a:buNone/>
                </a:pP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rPr>
                        </m:ctrlPr>
                      </m:sSubSupPr>
                      <m:e>
                        <m:r>
                          <a:rPr lang="en-US" sz="2200" b="1" i="1">
                            <a:solidFill>
                              <a:srgbClr val="0070C0"/>
                            </a:solidFill>
                            <a:effectLst/>
                            <a:latin typeface="Cambria Math" panose="02040503050406030204" pitchFamily="18" charset="0"/>
                            <a:ea typeface="Times New Roman" panose="02020603050405020304" pitchFamily="18" charset="0"/>
                          </a:rPr>
                          <m:t>𝑨𝑳</m:t>
                        </m:r>
                      </m:e>
                      <m:sub>
                        <m:r>
                          <a:rPr lang="en-US" sz="2200" b="1" i="1">
                            <a:solidFill>
                              <a:srgbClr val="0070C0"/>
                            </a:solidFill>
                            <a:effectLst/>
                            <a:latin typeface="Cambria Math" panose="02040503050406030204" pitchFamily="18" charset="0"/>
                            <a:ea typeface="Times New Roman" panose="02020603050405020304" pitchFamily="18" charset="0"/>
                          </a:rPr>
                          <m:t>𝒇</m:t>
                        </m:r>
                      </m:sub>
                      <m:sup>
                        <m:r>
                          <a:rPr lang="en-US" sz="2200" b="1" i="1">
                            <a:solidFill>
                              <a:srgbClr val="0070C0"/>
                            </a:solidFill>
                            <a:effectLst/>
                            <a:latin typeface="Cambria Math" panose="02040503050406030204" pitchFamily="18" charset="0"/>
                            <a:ea typeface="Times New Roman" panose="02020603050405020304" pitchFamily="18" charset="0"/>
                          </a:rPr>
                          <m:t>𝒕</m:t>
                        </m:r>
                      </m:sup>
                    </m:sSubSup>
                  </m:oMath>
                </a14:m>
                <a:r>
                  <a:rPr lang="en-US" sz="2200" dirty="0">
                    <a:solidFill>
                      <a:srgbClr val="0070C0"/>
                    </a:solidFill>
                    <a:effectLst/>
                    <a:latin typeface="Times New Roman" panose="02020603050405020304" pitchFamily="18" charset="0"/>
                    <a:ea typeface="Times New Roman" panose="02020603050405020304" pitchFamily="18" charset="0"/>
                  </a:rPr>
                  <a:t> = </a:t>
                </a:r>
                <a14:m>
                  <m:oMath xmlns:m="http://schemas.openxmlformats.org/officeDocument/2006/math">
                    <m:sSubSup>
                      <m:sSubSupPr>
                        <m:ctrlPr>
                          <a:rPr lang="en-CN" sz="2200" i="1">
                            <a:solidFill>
                              <a:srgbClr val="0070C0"/>
                            </a:solidFill>
                            <a:effectLst/>
                            <a:latin typeface="Cambria Math" panose="02040503050406030204" pitchFamily="18" charset="0"/>
                            <a:ea typeface="Times New Roman" panose="02020603050405020304" pitchFamily="18" charset="0"/>
                          </a:rPr>
                        </m:ctrlPr>
                      </m:sSubSupPr>
                      <m:e>
                        <m:r>
                          <a:rPr lang="en-US" sz="2200" b="1" i="1">
                            <a:solidFill>
                              <a:srgbClr val="0070C0"/>
                            </a:solidFill>
                            <a:effectLst/>
                            <a:latin typeface="Cambria Math" panose="02040503050406030204" pitchFamily="18" charset="0"/>
                            <a:ea typeface="Times New Roman" panose="02020603050405020304" pitchFamily="18" charset="0"/>
                          </a:rPr>
                          <m:t>𝑾𝑨𝑷</m:t>
                        </m:r>
                      </m:e>
                      <m:sub>
                        <m:r>
                          <a:rPr lang="en-US" sz="2200" b="1" i="1">
                            <a:solidFill>
                              <a:srgbClr val="0070C0"/>
                            </a:solidFill>
                            <a:effectLst/>
                            <a:latin typeface="Cambria Math" panose="02040503050406030204" pitchFamily="18" charset="0"/>
                            <a:ea typeface="Times New Roman" panose="02020603050405020304" pitchFamily="18" charset="0"/>
                          </a:rPr>
                          <m:t>𝒇</m:t>
                        </m:r>
                      </m:sub>
                      <m:sup>
                        <m:r>
                          <a:rPr lang="en-US" sz="2200" b="1" i="1">
                            <a:solidFill>
                              <a:srgbClr val="0070C0"/>
                            </a:solidFill>
                            <a:effectLst/>
                            <a:latin typeface="Cambria Math" panose="02040503050406030204" pitchFamily="18" charset="0"/>
                            <a:ea typeface="Times New Roman" panose="02020603050405020304" pitchFamily="18" charset="0"/>
                          </a:rPr>
                          <m:t>𝒕</m:t>
                        </m:r>
                      </m:sup>
                    </m:sSubSup>
                  </m:oMath>
                </a14:m>
                <a:r>
                  <a:rPr lang="en-US" sz="2200" dirty="0">
                    <a:solidFill>
                      <a:srgbClr val="0070C0"/>
                    </a:solidFill>
                    <a:effectLst/>
                    <a:latin typeface="Times New Roman" panose="02020603050405020304" pitchFamily="18" charset="0"/>
                    <a:ea typeface="Times New Roman" panose="02020603050405020304" pitchFamily="18" charset="0"/>
                  </a:rPr>
                  <a:t> x </a:t>
                </a: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rPr>
                        </m:ctrlPr>
                      </m:sSubSupPr>
                      <m:e>
                        <m:r>
                          <a:rPr lang="en-US" sz="2200" b="1" i="1">
                            <a:solidFill>
                              <a:srgbClr val="0070C0"/>
                            </a:solidFill>
                            <a:effectLst/>
                            <a:latin typeface="Cambria Math" panose="02040503050406030204" pitchFamily="18" charset="0"/>
                            <a:ea typeface="Times New Roman" panose="02020603050405020304" pitchFamily="18" charset="0"/>
                          </a:rPr>
                          <m:t>𝑳𝑭𝑷</m:t>
                        </m:r>
                        <m:r>
                          <a:rPr lang="en-US" sz="2200" b="1" i="1">
                            <a:solidFill>
                              <a:srgbClr val="0070C0"/>
                            </a:solidFill>
                            <a:effectLst/>
                            <a:latin typeface="Cambria Math" panose="02040503050406030204" pitchFamily="18" charset="0"/>
                            <a:ea typeface="Times New Roman" panose="02020603050405020304" pitchFamily="18" charset="0"/>
                          </a:rPr>
                          <m:t> </m:t>
                        </m:r>
                        <m:r>
                          <a:rPr lang="en-US" sz="2200" b="1" i="1">
                            <a:solidFill>
                              <a:srgbClr val="0070C0"/>
                            </a:solidFill>
                            <a:effectLst/>
                            <a:latin typeface="Cambria Math" panose="02040503050406030204" pitchFamily="18" charset="0"/>
                            <a:ea typeface="Times New Roman" panose="02020603050405020304" pitchFamily="18" charset="0"/>
                          </a:rPr>
                          <m:t>𝒓𝒂𝒕𝒆</m:t>
                        </m:r>
                      </m:e>
                      <m:sub>
                        <m:r>
                          <a:rPr lang="en-US" sz="2200" b="1" i="1">
                            <a:solidFill>
                              <a:srgbClr val="0070C0"/>
                            </a:solidFill>
                            <a:effectLst/>
                            <a:latin typeface="Cambria Math" panose="02040503050406030204" pitchFamily="18" charset="0"/>
                            <a:ea typeface="Times New Roman" panose="02020603050405020304" pitchFamily="18" charset="0"/>
                          </a:rPr>
                          <m:t>𝒎</m:t>
                        </m:r>
                      </m:sub>
                      <m:sup>
                        <m:r>
                          <a:rPr lang="en-US" sz="2200" b="1" i="1">
                            <a:solidFill>
                              <a:srgbClr val="0070C0"/>
                            </a:solidFill>
                            <a:effectLst/>
                            <a:latin typeface="Cambria Math" panose="02040503050406030204" pitchFamily="18" charset="0"/>
                            <a:ea typeface="Times New Roman" panose="02020603050405020304" pitchFamily="18" charset="0"/>
                          </a:rPr>
                          <m:t>𝒕</m:t>
                        </m:r>
                      </m:sup>
                    </m:sSubSup>
                  </m:oMath>
                </a14:m>
                <a:r>
                  <a:rPr lang="en-US" sz="2200" dirty="0">
                    <a:solidFill>
                      <a:srgbClr val="0070C0"/>
                    </a:solidFill>
                    <a:effectLst/>
                    <a:latin typeface="Times New Roman" panose="02020603050405020304" pitchFamily="18" charset="0"/>
                    <a:ea typeface="Times New Roman" panose="02020603050405020304" pitchFamily="18" charset="0"/>
                  </a:rPr>
                  <a:t>                                                     </a:t>
                </a:r>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a:t>
                </a:r>
                <a:r>
                  <a:rPr lang="en-US" sz="2200" dirty="0" err="1">
                    <a:solidFill>
                      <a:srgbClr val="0070C0"/>
                    </a:solidFill>
                    <a:effectLst/>
                    <a:latin typeface="Aptos" panose="020B0004020202020204" pitchFamily="34" charset="0"/>
                    <a:ea typeface="Times New Roman" panose="02020603050405020304" pitchFamily="18" charset="0"/>
                    <a:cs typeface="Aptos" panose="020B0004020202020204" pitchFamily="34" charset="0"/>
                  </a:rPr>
                  <a:t>i</a:t>
                </a:r>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a:t>
                </a:r>
              </a:p>
              <a:p>
                <a:r>
                  <a:rPr lang="en-US" sz="2200" dirty="0">
                    <a:effectLst/>
                    <a:latin typeface="Aptos" panose="020B0004020202020204" pitchFamily="34" charset="0"/>
                    <a:ea typeface="Times New Roman" panose="02020603050405020304" pitchFamily="18" charset="0"/>
                    <a:cs typeface="Aptos" panose="020B0004020202020204" pitchFamily="34" charset="0"/>
                  </a:rPr>
                  <a:t>Where,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AL</a:t>
                </a:r>
                <a:r>
                  <a:rPr lang="en-US" sz="2200" dirty="0">
                    <a:effectLst/>
                    <a:latin typeface="Aptos" panose="020B0004020202020204" pitchFamily="34" charset="0"/>
                    <a:ea typeface="Times New Roman" panose="02020603050405020304" pitchFamily="18" charset="0"/>
                    <a:cs typeface="Aptos" panose="020B0004020202020204" pitchFamily="34" charset="0"/>
                  </a:rPr>
                  <a:t> refer to additional </a:t>
                </a:r>
                <a:r>
                  <a:rPr lang="en-US" sz="2200" dirty="0" err="1">
                    <a:effectLst/>
                    <a:latin typeface="Aptos" panose="020B0004020202020204" pitchFamily="34" charset="0"/>
                    <a:ea typeface="Times New Roman" panose="02020603050405020304" pitchFamily="18" charset="0"/>
                    <a:cs typeface="Aptos" panose="020B0004020202020204" pitchFamily="34" charset="0"/>
                  </a:rPr>
                  <a:t>labour</a:t>
                </a:r>
                <a:r>
                  <a:rPr lang="en-US" sz="2200" dirty="0">
                    <a:effectLst/>
                    <a:latin typeface="Aptos" panose="020B0004020202020204" pitchFamily="34" charset="0"/>
                    <a:ea typeface="Times New Roman" panose="02020603050405020304" pitchFamily="18" charset="0"/>
                    <a:cs typeface="Aptos" panose="020B0004020202020204" pitchFamily="34" charset="0"/>
                  </a:rPr>
                  <a:t>,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WAP</a:t>
                </a:r>
                <a:r>
                  <a:rPr lang="en-US" sz="2200" dirty="0">
                    <a:effectLst/>
                    <a:latin typeface="Aptos" panose="020B0004020202020204" pitchFamily="34" charset="0"/>
                    <a:ea typeface="Times New Roman" panose="02020603050405020304" pitchFamily="18" charset="0"/>
                    <a:cs typeface="Aptos" panose="020B0004020202020204" pitchFamily="34" charset="0"/>
                  </a:rPr>
                  <a:t> denotes working age population,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LFP</a:t>
                </a:r>
                <a:r>
                  <a:rPr lang="en-US" sz="2200" dirty="0">
                    <a:effectLst/>
                    <a:latin typeface="Aptos" panose="020B0004020202020204" pitchFamily="34" charset="0"/>
                    <a:ea typeface="Times New Roman" panose="02020603050405020304" pitchFamily="18" charset="0"/>
                    <a:cs typeface="Aptos" panose="020B0004020202020204" pitchFamily="34" charset="0"/>
                  </a:rPr>
                  <a:t> depicts </a:t>
                </a:r>
                <a:r>
                  <a:rPr lang="en-US" sz="2200" dirty="0" err="1">
                    <a:effectLst/>
                    <a:latin typeface="Aptos" panose="020B0004020202020204" pitchFamily="34" charset="0"/>
                    <a:ea typeface="Times New Roman" panose="02020603050405020304" pitchFamily="18" charset="0"/>
                    <a:cs typeface="Aptos" panose="020B0004020202020204" pitchFamily="34" charset="0"/>
                  </a:rPr>
                  <a:t>labour</a:t>
                </a:r>
                <a:r>
                  <a:rPr lang="en-US" sz="2200" dirty="0">
                    <a:effectLst/>
                    <a:latin typeface="Aptos" panose="020B0004020202020204" pitchFamily="34" charset="0"/>
                    <a:ea typeface="Times New Roman" panose="02020603050405020304" pitchFamily="18" charset="0"/>
                    <a:cs typeface="Aptos" panose="020B0004020202020204" pitchFamily="34" charset="0"/>
                  </a:rPr>
                  <a:t> force participation,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f</a:t>
                </a:r>
                <a:r>
                  <a:rPr lang="en-US" sz="2200" dirty="0">
                    <a:effectLst/>
                    <a:latin typeface="Aptos" panose="020B0004020202020204" pitchFamily="34" charset="0"/>
                    <a:ea typeface="Times New Roman" panose="02020603050405020304" pitchFamily="18" charset="0"/>
                    <a:cs typeface="Aptos" panose="020B0004020202020204" pitchFamily="34" charset="0"/>
                  </a:rPr>
                  <a:t> and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m</a:t>
                </a:r>
                <a:r>
                  <a:rPr lang="en-US" sz="2200" dirty="0">
                    <a:effectLst/>
                    <a:latin typeface="Aptos" panose="020B0004020202020204" pitchFamily="34" charset="0"/>
                    <a:ea typeface="Times New Roman" panose="02020603050405020304" pitchFamily="18" charset="0"/>
                    <a:cs typeface="Aptos" panose="020B0004020202020204" pitchFamily="34" charset="0"/>
                  </a:rPr>
                  <a:t> stand for female and male respectively, and </a:t>
                </a:r>
                <a:r>
                  <a:rPr lang="en-US" sz="2200" i="1"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t</a:t>
                </a:r>
                <a:r>
                  <a:rPr lang="en-US" sz="2200" dirty="0">
                    <a:effectLst/>
                    <a:latin typeface="Aptos" panose="020B0004020202020204" pitchFamily="34" charset="0"/>
                    <a:ea typeface="Times New Roman" panose="02020603050405020304" pitchFamily="18" charset="0"/>
                    <a:cs typeface="Aptos" panose="020B0004020202020204" pitchFamily="34" charset="0"/>
                  </a:rPr>
                  <a:t> refers to time period is 2013, 2017 and 2022. The next step derives the additional female employment. </a:t>
                </a:r>
                <a:endParaRPr lang="en-CN" sz="2200" dirty="0">
                  <a:effectLst/>
                  <a:latin typeface="Times New Roman" panose="02020603050405020304" pitchFamily="18" charset="0"/>
                  <a:ea typeface="Times New Roman" panose="02020603050405020304" pitchFamily="18" charset="0"/>
                </a:endParaRPr>
              </a:p>
              <a:p>
                <a:pPr marL="0" indent="0">
                  <a:buNone/>
                </a:pP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𝑨𝑬</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22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𝑨𝑳</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𝒆</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(ii)</a:t>
                </a:r>
              </a:p>
              <a:p>
                <a:r>
                  <a:rPr lang="en-US" sz="2200" kern="0" dirty="0">
                    <a:effectLst/>
                    <a:latin typeface="Aptos" panose="020B0004020202020204" pitchFamily="34" charset="0"/>
                    <a:ea typeface="Times New Roman" panose="02020603050405020304" pitchFamily="18" charset="0"/>
                    <a:cs typeface="Aptos" panose="020B0004020202020204" pitchFamily="34" charset="0"/>
                  </a:rPr>
                  <a:t>Where, </a:t>
                </a:r>
                <a:r>
                  <a:rPr lang="en-US" sz="2200" i="1"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AE</a:t>
                </a:r>
                <a:r>
                  <a:rPr lang="en-US" sz="2200" kern="0" dirty="0">
                    <a:effectLst/>
                    <a:latin typeface="Aptos" panose="020B0004020202020204" pitchFamily="34" charset="0"/>
                    <a:ea typeface="Times New Roman" panose="02020603050405020304" pitchFamily="18" charset="0"/>
                    <a:cs typeface="Aptos" panose="020B0004020202020204" pitchFamily="34" charset="0"/>
                  </a:rPr>
                  <a:t> refers to additional employment, and </a:t>
                </a:r>
                <a:r>
                  <a:rPr lang="en-US" sz="2200" i="1"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e</a:t>
                </a:r>
                <a:r>
                  <a:rPr lang="en-US" sz="2200" kern="0" dirty="0">
                    <a:effectLst/>
                    <a:latin typeface="Aptos" panose="020B0004020202020204" pitchFamily="34" charset="0"/>
                    <a:ea typeface="Times New Roman" panose="02020603050405020304" pitchFamily="18" charset="0"/>
                    <a:cs typeface="Aptos" panose="020B0004020202020204" pitchFamily="34" charset="0"/>
                  </a:rPr>
                  <a:t> denotes employment rate. The additional female employment is multiplied with the average wage (</a:t>
                </a:r>
                <a:r>
                  <a:rPr lang="en-US" sz="2200" i="1"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A wage</a:t>
                </a:r>
                <a:r>
                  <a:rPr lang="en-US" sz="2200" kern="0" dirty="0">
                    <a:effectLst/>
                    <a:latin typeface="Aptos" panose="020B0004020202020204" pitchFamily="34" charset="0"/>
                    <a:ea typeface="Times New Roman" panose="02020603050405020304" pitchFamily="18" charset="0"/>
                    <a:cs typeface="Aptos" panose="020B0004020202020204" pitchFamily="34" charset="0"/>
                  </a:rPr>
                  <a:t>) for female </a:t>
                </a:r>
                <a:r>
                  <a:rPr lang="en-US" sz="2200" kern="0" dirty="0" err="1">
                    <a:effectLst/>
                    <a:latin typeface="Aptos" panose="020B0004020202020204" pitchFamily="34" charset="0"/>
                    <a:ea typeface="Times New Roman" panose="02020603050405020304" pitchFamily="18" charset="0"/>
                    <a:cs typeface="Aptos" panose="020B0004020202020204" pitchFamily="34" charset="0"/>
                  </a:rPr>
                  <a:t>labourer</a:t>
                </a:r>
                <a:r>
                  <a:rPr lang="en-US" sz="2200" kern="0" dirty="0">
                    <a:effectLst/>
                    <a:latin typeface="Aptos" panose="020B0004020202020204" pitchFamily="34" charset="0"/>
                    <a:ea typeface="Times New Roman" panose="02020603050405020304" pitchFamily="18" charset="0"/>
                    <a:cs typeface="Aptos" panose="020B0004020202020204" pitchFamily="34" charset="0"/>
                  </a:rPr>
                  <a:t> to estimate the gender dividend (</a:t>
                </a:r>
                <a:r>
                  <a:rPr lang="en-US" sz="2200" i="1"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GD</a:t>
                </a:r>
                <a:r>
                  <a:rPr lang="en-US" sz="2200" kern="0" dirty="0">
                    <a:effectLst/>
                    <a:latin typeface="Aptos" panose="020B0004020202020204" pitchFamily="34" charset="0"/>
                    <a:ea typeface="Times New Roman" panose="02020603050405020304" pitchFamily="18" charset="0"/>
                    <a:cs typeface="Aptos" panose="020B0004020202020204" pitchFamily="34" charset="0"/>
                  </a:rPr>
                  <a:t>) under measurement one</a:t>
                </a:r>
                <a:endParaRPr lang="en-CN" sz="2200" dirty="0">
                  <a:effectLst/>
                  <a:latin typeface="Times New Roman" panose="02020603050405020304" pitchFamily="18" charset="0"/>
                  <a:ea typeface="Times New Roman" panose="02020603050405020304" pitchFamily="18" charset="0"/>
                </a:endParaRPr>
              </a:p>
              <a:p>
                <a:pPr marL="0" indent="0">
                  <a:buNone/>
                </a:pP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𝑮𝑫</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𝟏</m:t>
                    </m:r>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22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𝑨𝑬</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22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m:t>
                        </m:r>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22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22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(iii)</a:t>
                </a:r>
              </a:p>
              <a:p>
                <a:endParaRPr lang="en-CN" sz="2200" dirty="0">
                  <a:effectLst/>
                  <a:latin typeface="Times New Roman" panose="02020603050405020304" pitchFamily="18" charset="0"/>
                  <a:ea typeface="Times New Roman" panose="02020603050405020304" pitchFamily="18" charset="0"/>
                </a:endParaRPr>
              </a:p>
              <a:p>
                <a:endParaRPr lang="en-CN" sz="2200" dirty="0"/>
              </a:p>
            </p:txBody>
          </p:sp>
        </mc:Choice>
        <mc:Fallback>
          <p:sp>
            <p:nvSpPr>
              <p:cNvPr id="3" name="Content Placeholder 2">
                <a:extLst>
                  <a:ext uri="{FF2B5EF4-FFF2-40B4-BE49-F238E27FC236}">
                    <a16:creationId xmlns:a16="http://schemas.microsoft.com/office/drawing/2014/main" id="{567E4147-3F1B-6C88-66A6-4EAAAB56829A}"/>
                  </a:ext>
                </a:extLst>
              </p:cNvPr>
              <p:cNvSpPr>
                <a:spLocks noGrp="1" noRot="1" noChangeAspect="1" noMove="1" noResize="1" noEditPoints="1" noAdjustHandles="1" noChangeArrowheads="1" noChangeShapeType="1" noTextEdit="1"/>
              </p:cNvSpPr>
              <p:nvPr>
                <p:ph idx="1"/>
              </p:nvPr>
            </p:nvSpPr>
            <p:spPr>
              <a:xfrm>
                <a:off x="263236" y="1108364"/>
                <a:ext cx="11471563" cy="5500253"/>
              </a:xfrm>
              <a:blipFill>
                <a:blip r:embed="rId2"/>
                <a:stretch>
                  <a:fillRect l="-552" t="-1152" r="-1105" b="-230"/>
                </a:stretch>
              </a:blipFill>
            </p:spPr>
            <p:txBody>
              <a:bodyPr/>
              <a:lstStyle/>
              <a:p>
                <a:r>
                  <a:rPr lang="en-CN">
                    <a:noFill/>
                  </a:rPr>
                  <a:t> </a:t>
                </a:r>
              </a:p>
            </p:txBody>
          </p:sp>
        </mc:Fallback>
      </mc:AlternateContent>
    </p:spTree>
    <p:extLst>
      <p:ext uri="{BB962C8B-B14F-4D97-AF65-F5344CB8AC3E}">
        <p14:creationId xmlns:p14="http://schemas.microsoft.com/office/powerpoint/2010/main" val="1082019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F4F33F-FDD3-B492-9D0F-F81E3698A40A}"/>
              </a:ext>
            </a:extLst>
          </p:cNvPr>
          <p:cNvSpPr>
            <a:spLocks noGrp="1"/>
          </p:cNvSpPr>
          <p:nvPr>
            <p:ph type="title"/>
          </p:nvPr>
        </p:nvSpPr>
        <p:spPr>
          <a:xfrm>
            <a:off x="838201" y="365125"/>
            <a:ext cx="9621982" cy="493857"/>
          </a:xfrm>
        </p:spPr>
        <p:txBody>
          <a:bodyPr>
            <a:noAutofit/>
          </a:bodyPr>
          <a:lstStyle/>
          <a:p>
            <a:pPr algn="ctr"/>
            <a:r>
              <a:rPr lang="en-US" sz="3600" b="1" kern="0" dirty="0">
                <a:solidFill>
                  <a:srgbClr val="002060"/>
                </a:solidFill>
                <a:effectLst/>
                <a:latin typeface="Aptos" panose="020B0004020202020204" pitchFamily="34" charset="0"/>
                <a:ea typeface="Times New Roman" panose="02020603050405020304" pitchFamily="18" charset="0"/>
                <a:cs typeface="Aptos" panose="020B0004020202020204" pitchFamily="34" charset="0"/>
              </a:rPr>
              <a:t>Micro-simulation Model</a:t>
            </a:r>
            <a:endParaRPr lang="en-CN" sz="3600" b="1" dirty="0"/>
          </a:p>
        </p:txBody>
      </p:sp>
      <mc:AlternateContent xmlns:mc="http://schemas.openxmlformats.org/markup-compatibility/2006">
        <mc:Choice xmlns:a14="http://schemas.microsoft.com/office/drawing/2010/main" Requires="a14">
          <p:sp>
            <p:nvSpPr>
              <p:cNvPr id="3" name="Content Placeholder 2">
                <a:extLst>
                  <a:ext uri="{FF2B5EF4-FFF2-40B4-BE49-F238E27FC236}">
                    <a16:creationId xmlns:a16="http://schemas.microsoft.com/office/drawing/2014/main" id="{DDEC4946-4ADE-4E27-151C-7FF13746EFF5}"/>
                  </a:ext>
                </a:extLst>
              </p:cNvPr>
              <p:cNvSpPr>
                <a:spLocks noGrp="1"/>
              </p:cNvSpPr>
              <p:nvPr>
                <p:ph idx="1"/>
              </p:nvPr>
            </p:nvSpPr>
            <p:spPr>
              <a:xfrm>
                <a:off x="277091" y="1108364"/>
                <a:ext cx="11402291" cy="5384511"/>
              </a:xfrm>
            </p:spPr>
            <p:txBody>
              <a:bodyPr>
                <a:noAutofit/>
              </a:bodyPr>
              <a:lstStyle/>
              <a:p>
                <a:r>
                  <a:rPr lang="en-US" sz="1800" dirty="0">
                    <a:effectLst/>
                    <a:latin typeface="Aptos" panose="020B0004020202020204" pitchFamily="34" charset="0"/>
                    <a:ea typeface="Times New Roman" panose="02020603050405020304" pitchFamily="18" charset="0"/>
                    <a:cs typeface="Aptos" panose="020B0004020202020204" pitchFamily="34" charset="0"/>
                  </a:rPr>
                  <a:t>Measurement two (GD 2): the objective of the measurement two is to assess the extent of gender dividend if there is parity between inactivity rate of male workers and women workers  Accordingly, under this measurement, the additional female workers calculated under measurement one has been augmented by including the additional female workers who are outside the </a:t>
                </a:r>
                <a:r>
                  <a:rPr lang="en-US" sz="1800" dirty="0" err="1">
                    <a:effectLst/>
                    <a:latin typeface="Aptos" panose="020B0004020202020204" pitchFamily="34" charset="0"/>
                    <a:ea typeface="Times New Roman" panose="02020603050405020304" pitchFamily="18" charset="0"/>
                    <a:cs typeface="Aptos" panose="020B0004020202020204" pitchFamily="34" charset="0"/>
                  </a:rPr>
                  <a:t>labour</a:t>
                </a:r>
                <a:r>
                  <a:rPr lang="en-US" sz="1800" dirty="0">
                    <a:effectLst/>
                    <a:latin typeface="Aptos" panose="020B0004020202020204" pitchFamily="34" charset="0"/>
                    <a:ea typeface="Times New Roman" panose="02020603050405020304" pitchFamily="18" charset="0"/>
                    <a:cs typeface="Aptos" panose="020B0004020202020204" pitchFamily="34" charset="0"/>
                  </a:rPr>
                  <a:t> force (LOLF) over the male workers who are outside the </a:t>
                </a:r>
                <a:r>
                  <a:rPr lang="en-US" sz="1800" dirty="0" err="1">
                    <a:effectLst/>
                    <a:latin typeface="Aptos" panose="020B0004020202020204" pitchFamily="34" charset="0"/>
                    <a:ea typeface="Times New Roman" panose="02020603050405020304" pitchFamily="18" charset="0"/>
                    <a:cs typeface="Aptos" panose="020B0004020202020204" pitchFamily="34" charset="0"/>
                  </a:rPr>
                  <a:t>labour</a:t>
                </a:r>
                <a:r>
                  <a:rPr lang="en-US" sz="1800" dirty="0">
                    <a:effectLst/>
                    <a:latin typeface="Aptos" panose="020B0004020202020204" pitchFamily="34" charset="0"/>
                    <a:ea typeface="Times New Roman" panose="02020603050405020304" pitchFamily="18" charset="0"/>
                    <a:cs typeface="Aptos" panose="020B0004020202020204" pitchFamily="34" charset="0"/>
                  </a:rPr>
                  <a:t> force. The derived augmented additional female workers are then multiplied by the average female wage rate to estimate the gender dividend in monetary term.  This is specified as:</a:t>
                </a:r>
                <a:endParaRPr lang="en-US" sz="1800" b="1" i="1" dirty="0">
                  <a:effectLst/>
                  <a:latin typeface="Cambria Math" panose="02040503050406030204" pitchFamily="18" charset="0"/>
                  <a:ea typeface="Times New Roman" panose="02020603050405020304" pitchFamily="18" charset="0"/>
                  <a:cs typeface="Aptos" panose="020B0004020202020204" pitchFamily="34" charset="0"/>
                </a:endParaRPr>
              </a:p>
              <a:p>
                <a:pPr marL="0" indent="0">
                  <a:buNone/>
                </a:pPr>
                <a14:m>
                  <m:oMath xmlns:m="http://schemas.openxmlformats.org/officeDocument/2006/math">
                    <m:r>
                      <a:rPr lang="en-US" sz="1800" b="1"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m:t>
                    </m:r>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𝑨𝑬</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𝑨𝑬</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d>
                      <m:d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dPr>
                      <m:e>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𝑳𝑶𝑳𝑭</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𝑳𝑶𝑳𝑭</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𝒎</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e>
                    </m:d>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𝒆</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(iv)</a:t>
                </a:r>
              </a:p>
              <a:p>
                <a:r>
                  <a:rPr lang="en-US" sz="1800" dirty="0">
                    <a:effectLst/>
                    <a:latin typeface="Aptos" panose="020B0004020202020204" pitchFamily="34" charset="0"/>
                    <a:ea typeface="Times New Roman" panose="02020603050405020304" pitchFamily="18" charset="0"/>
                    <a:cs typeface="Aptos" panose="020B0004020202020204" pitchFamily="34" charset="0"/>
                  </a:rPr>
                  <a:t>Where AAE refers to augmented additional employment and LOLF denotes the number of workers outside the </a:t>
                </a:r>
                <a:r>
                  <a:rPr lang="en-US" sz="1800" dirty="0" err="1">
                    <a:effectLst/>
                    <a:latin typeface="Aptos" panose="020B0004020202020204" pitchFamily="34" charset="0"/>
                    <a:ea typeface="Times New Roman" panose="02020603050405020304" pitchFamily="18" charset="0"/>
                    <a:cs typeface="Aptos" panose="020B0004020202020204" pitchFamily="34" charset="0"/>
                  </a:rPr>
                  <a:t>labour</a:t>
                </a:r>
                <a:r>
                  <a:rPr lang="en-US" sz="1800" dirty="0">
                    <a:effectLst/>
                    <a:latin typeface="Aptos" panose="020B0004020202020204" pitchFamily="34" charset="0"/>
                    <a:ea typeface="Times New Roman" panose="02020603050405020304" pitchFamily="18" charset="0"/>
                    <a:cs typeface="Aptos" panose="020B0004020202020204" pitchFamily="34" charset="0"/>
                  </a:rPr>
                  <a:t> force (or number of inactive workers). The augmented additional female employment is multiplied with the average wage (A wage) for female workers to estimate the gender dividend (GD) under measurement two. </a:t>
                </a:r>
                <a:endParaRPr lang="en-CN" sz="1800" dirty="0">
                  <a:effectLst/>
                  <a:latin typeface="Times New Roman" panose="02020603050405020304" pitchFamily="18" charset="0"/>
                  <a:ea typeface="Times New Roman" panose="02020603050405020304" pitchFamily="18" charset="0"/>
                </a:endParaRPr>
              </a:p>
              <a:p>
                <a14:m>
                  <m:oMath xmlns:m="http://schemas.openxmlformats.org/officeDocument/2006/math">
                    <m:sSubSup>
                      <m:sSubSupPr>
                        <m:ctrlPr>
                          <a:rPr lang="en-CN" sz="18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𝑮𝑫</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𝟐</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𝑨𝑨𝑬</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(v)</a:t>
                </a:r>
                <a:endParaRPr lang="en-CN" sz="1800" dirty="0">
                  <a:solidFill>
                    <a:srgbClr val="0070C0"/>
                  </a:solidFill>
                  <a:effectLst/>
                  <a:latin typeface="Times New Roman" panose="02020603050405020304" pitchFamily="18" charset="0"/>
                  <a:ea typeface="Times New Roman" panose="02020603050405020304" pitchFamily="18" charset="0"/>
                </a:endParaRPr>
              </a:p>
              <a:p>
                <a14:m>
                  <m:oMath xmlns:m="http://schemas.openxmlformats.org/officeDocument/2006/math">
                    <m:sSubSup>
                      <m:sSubSupPr>
                        <m:ctrlPr>
                          <a:rPr lang="en-CN" sz="18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𝑮𝑫</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𝟑</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𝑨𝑨𝑬</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𝒎</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(vii)</a:t>
                </a:r>
                <a:endParaRPr lang="en-CN" sz="1800" dirty="0">
                  <a:solidFill>
                    <a:srgbClr val="0070C0"/>
                  </a:solidFill>
                  <a:effectLst/>
                  <a:latin typeface="Times New Roman" panose="02020603050405020304" pitchFamily="18" charset="0"/>
                  <a:ea typeface="Times New Roman" panose="02020603050405020304" pitchFamily="18" charset="0"/>
                </a:endParaRPr>
              </a:p>
              <a:p>
                <a14:m>
                  <m:oMath xmlns:m="http://schemas.openxmlformats.org/officeDocument/2006/math">
                    <m:sSubSup>
                      <m:sSubSupPr>
                        <m:ctrlPr>
                          <a:rPr lang="en-CN" sz="1800" i="1" smtClean="0">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𝑨𝑨</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𝒔</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𝑨𝒀𝑺</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𝒎</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𝑨𝒀𝑺</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DengXian" panose="02010600030101010101" pitchFamily="2" charset="-122"/>
                    <a:cs typeface="Aptos" panose="020B0004020202020204" pitchFamily="34" charset="0"/>
                  </a:rPr>
                  <a:t>)</a:t>
                </a:r>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(viii)</a:t>
                </a:r>
              </a:p>
              <a:p>
                <a14:m>
                  <m:oMath xmlns:m="http://schemas.openxmlformats.org/officeDocument/2006/math">
                    <m:sSubSup>
                      <m:sSubSupPr>
                        <m:ctrlPr>
                          <a:rPr lang="en-CN" sz="18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𝑬</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𝑮𝑫</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𝟏</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m:t>
                    </m:r>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𝑻𝑬</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𝑨𝑨</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(ix)</a:t>
                </a:r>
                <a:endParaRPr lang="en-CN" sz="1800" dirty="0">
                  <a:solidFill>
                    <a:srgbClr val="0070C0"/>
                  </a:solidFill>
                  <a:effectLst/>
                  <a:latin typeface="Times New Roman" panose="02020603050405020304" pitchFamily="18" charset="0"/>
                  <a:ea typeface="Times New Roman" panose="02020603050405020304" pitchFamily="18" charset="0"/>
                </a:endParaRPr>
              </a:p>
              <a:p>
                <a14:m>
                  <m:oMath xmlns:m="http://schemas.openxmlformats.org/officeDocument/2006/math">
                    <m:sSubSup>
                      <m:sSubSupPr>
                        <m:ctrlPr>
                          <a:rPr lang="en-CN" sz="1800" i="1" smtClean="0">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𝑵𝑻𝑷</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d>
                          <m:dPr>
                            <m:ctrlPr>
                              <a:rPr lang="en-CN" sz="1800" i="1">
                                <a:solidFill>
                                  <a:srgbClr val="0070C0"/>
                                </a:solidFill>
                                <a:effectLst/>
                                <a:latin typeface="Cambria Math" panose="02040503050406030204" pitchFamily="18" charset="0"/>
                                <a:cs typeface="Aptos" panose="020B0004020202020204" pitchFamily="34" charset="0"/>
                              </a:rPr>
                            </m:ctrlPr>
                          </m:d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𝟏</m:t>
                            </m:r>
                          </m:e>
                        </m:d>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𝑾𝑨𝑷</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𝒉</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cs typeface="Aptos" panose="020B0004020202020204" pitchFamily="34" charset="0"/>
                          </a:rPr>
                        </m:ctrlPr>
                      </m:sSubSupPr>
                      <m:e>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𝑨𝒉</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ker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kern="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a:t>
                </a:r>
              </a:p>
              <a:p>
                <a14:m>
                  <m:oMath xmlns:m="http://schemas.openxmlformats.org/officeDocument/2006/math">
                    <m:sSubSup>
                      <m:sSubSupPr>
                        <m:ctrlPr>
                          <a:rPr lang="en-CN" sz="1800" i="1" smtClean="0">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𝑵𝑻𝑷</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DengXian" panose="02010600030101010101" pitchFamily="2" charset="-122"/>
                    <a:cs typeface="Aptos" panose="020B0004020202020204" pitchFamily="34" charset="0"/>
                  </a:rPr>
                  <a:t>(2)</a:t>
                </a:r>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𝑾𝑨𝑷</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𝒉</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𝒇</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 </a:t>
                </a:r>
                <a14:m>
                  <m:oMath xmlns:m="http://schemas.openxmlformats.org/officeDocument/2006/math">
                    <m:sSubSup>
                      <m:sSubSupPr>
                        <m:ctrlPr>
                          <a:rPr lang="en-CN" sz="1800"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ctrlPr>
                      </m:sSubSupPr>
                      <m:e>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𝑨𝒉</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 </m:t>
                        </m:r>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𝒘𝒂𝒈𝒆</m:t>
                        </m:r>
                      </m:e>
                      <m:sub>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𝒎</m:t>
                        </m:r>
                      </m:sub>
                      <m:sup>
                        <m:r>
                          <a:rPr lang="en-US" sz="1800" b="1" i="1">
                            <a:solidFill>
                              <a:srgbClr val="0070C0"/>
                            </a:solidFill>
                            <a:effectLst/>
                            <a:latin typeface="Cambria Math" panose="02040503050406030204" pitchFamily="18" charset="0"/>
                            <a:ea typeface="Times New Roman" panose="02020603050405020304" pitchFamily="18" charset="0"/>
                            <a:cs typeface="Aptos" panose="020B0004020202020204" pitchFamily="34" charset="0"/>
                          </a:rPr>
                          <m:t>𝒕</m:t>
                        </m:r>
                      </m:sup>
                    </m:sSubSup>
                  </m:oMath>
                </a14:m>
                <a:r>
                  <a:rPr lang="en-US" sz="1800" dirty="0">
                    <a:solidFill>
                      <a:srgbClr val="0070C0"/>
                    </a:solidFill>
                    <a:effectLst/>
                    <a:latin typeface="Aptos" panose="020B0004020202020204" pitchFamily="34" charset="0"/>
                    <a:ea typeface="Times New Roman" panose="02020603050405020304" pitchFamily="18" charset="0"/>
                    <a:cs typeface="Aptos" panose="020B0004020202020204" pitchFamily="34" charset="0"/>
                  </a:rPr>
                  <a:t>                                                (xi)</a:t>
                </a:r>
                <a:endParaRPr lang="en-CN" sz="1800" dirty="0">
                  <a:solidFill>
                    <a:srgbClr val="0070C0"/>
                  </a:solidFill>
                  <a:effectLst/>
                  <a:latin typeface="Times New Roman" panose="02020603050405020304" pitchFamily="18" charset="0"/>
                  <a:ea typeface="Times New Roman" panose="02020603050405020304" pitchFamily="18" charset="0"/>
                </a:endParaRPr>
              </a:p>
              <a:p>
                <a:endParaRPr lang="en-CN" sz="1800" dirty="0"/>
              </a:p>
            </p:txBody>
          </p:sp>
        </mc:Choice>
        <mc:Fallback>
          <p:sp>
            <p:nvSpPr>
              <p:cNvPr id="3" name="Content Placeholder 2">
                <a:extLst>
                  <a:ext uri="{FF2B5EF4-FFF2-40B4-BE49-F238E27FC236}">
                    <a16:creationId xmlns:a16="http://schemas.microsoft.com/office/drawing/2014/main" id="{DDEC4946-4ADE-4E27-151C-7FF13746EFF5}"/>
                  </a:ext>
                </a:extLst>
              </p:cNvPr>
              <p:cNvSpPr>
                <a:spLocks noGrp="1" noRot="1" noChangeAspect="1" noMove="1" noResize="1" noEditPoints="1" noAdjustHandles="1" noChangeArrowheads="1" noChangeShapeType="1" noTextEdit="1"/>
              </p:cNvSpPr>
              <p:nvPr>
                <p:ph idx="1"/>
              </p:nvPr>
            </p:nvSpPr>
            <p:spPr>
              <a:xfrm>
                <a:off x="277091" y="1108364"/>
                <a:ext cx="11402291" cy="5384511"/>
              </a:xfrm>
              <a:blipFill>
                <a:blip r:embed="rId2"/>
                <a:stretch>
                  <a:fillRect l="-334" t="-941" b="-941"/>
                </a:stretch>
              </a:blipFill>
            </p:spPr>
            <p:txBody>
              <a:bodyPr/>
              <a:lstStyle/>
              <a:p>
                <a:r>
                  <a:rPr lang="en-CN">
                    <a:noFill/>
                  </a:rPr>
                  <a:t> </a:t>
                </a:r>
              </a:p>
            </p:txBody>
          </p:sp>
        </mc:Fallback>
      </mc:AlternateContent>
    </p:spTree>
    <p:extLst>
      <p:ext uri="{BB962C8B-B14F-4D97-AF65-F5344CB8AC3E}">
        <p14:creationId xmlns:p14="http://schemas.microsoft.com/office/powerpoint/2010/main" val="428969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90C4F-311C-AFDC-761D-269E8E82DE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18C2DA-CFBB-E719-BCE1-B38FDCAC6E17}"/>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Estimation</a:t>
            </a:r>
          </a:p>
        </p:txBody>
      </p:sp>
      <p:graphicFrame>
        <p:nvGraphicFramePr>
          <p:cNvPr id="10" name="Table 9">
            <a:extLst>
              <a:ext uri="{FF2B5EF4-FFF2-40B4-BE49-F238E27FC236}">
                <a16:creationId xmlns:a16="http://schemas.microsoft.com/office/drawing/2014/main" id="{E4B0C0FC-A867-3E70-7DFD-D1D1435B1FBD}"/>
              </a:ext>
            </a:extLst>
          </p:cNvPr>
          <p:cNvGraphicFramePr>
            <a:graphicFrameLocks noGrp="1"/>
          </p:cNvGraphicFramePr>
          <p:nvPr>
            <p:extLst>
              <p:ext uri="{D42A27DB-BD31-4B8C-83A1-F6EECF244321}">
                <p14:modId xmlns:p14="http://schemas.microsoft.com/office/powerpoint/2010/main" val="3751383721"/>
              </p:ext>
            </p:extLst>
          </p:nvPr>
        </p:nvGraphicFramePr>
        <p:xfrm>
          <a:off x="8937517" y="2017520"/>
          <a:ext cx="3170907" cy="1189292"/>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just">
                        <a:lnSpc>
                          <a:spcPct val="15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just">
                        <a:lnSpc>
                          <a:spcPct val="11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2,629</a:t>
                      </a: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6.6</a:t>
                      </a: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spcBef>
                          <a:spcPts val="0"/>
                        </a:spcBef>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3,320</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spcBef>
                          <a:spcPts val="0"/>
                        </a:spcBef>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14.3</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3,209</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tc>
                  <a:txBody>
                    <a:bodyPr/>
                    <a:lstStyle/>
                    <a:p>
                      <a:pPr marL="0" marR="0" algn="ctr">
                        <a:lnSpc>
                          <a:spcPct val="110000"/>
                        </a:lnSpc>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23</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6666"/>
                    </a:solidFill>
                  </a:tcPr>
                </a:tc>
                <a:extLst>
                  <a:ext uri="{0D108BD9-81ED-4DB2-BD59-A6C34878D82A}">
                    <a16:rowId xmlns:a16="http://schemas.microsoft.com/office/drawing/2014/main" val="674197765"/>
                  </a:ext>
                </a:extLst>
              </a:tr>
            </a:tbl>
          </a:graphicData>
        </a:graphic>
      </p:graphicFrame>
      <p:sp>
        <p:nvSpPr>
          <p:cNvPr id="3" name="Rectangle: Rounded Corners 2">
            <a:extLst>
              <a:ext uri="{FF2B5EF4-FFF2-40B4-BE49-F238E27FC236}">
                <a16:creationId xmlns:a16="http://schemas.microsoft.com/office/drawing/2014/main" id="{D7B704E8-8099-EFDE-CE4D-9AFDC22B2600}"/>
              </a:ext>
            </a:extLst>
          </p:cNvPr>
          <p:cNvSpPr/>
          <p:nvPr/>
        </p:nvSpPr>
        <p:spPr>
          <a:xfrm>
            <a:off x="117987" y="1666580"/>
            <a:ext cx="6126480" cy="548640"/>
          </a:xfrm>
          <a:prstGeom prst="roundRect">
            <a:avLst/>
          </a:prstGeom>
          <a:solidFill>
            <a:srgbClr val="006666"/>
          </a:solid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2022: MLFP (80%) &gt; FLFP (43%) by 37 percentage points</a:t>
            </a:r>
          </a:p>
        </p:txBody>
      </p:sp>
      <p:sp>
        <p:nvSpPr>
          <p:cNvPr id="5" name="Rectangle: Rounded Corners 4">
            <a:extLst>
              <a:ext uri="{FF2B5EF4-FFF2-40B4-BE49-F238E27FC236}">
                <a16:creationId xmlns:a16="http://schemas.microsoft.com/office/drawing/2014/main" id="{98E3E93E-638E-7847-E3E5-C052315E03FA}"/>
              </a:ext>
            </a:extLst>
          </p:cNvPr>
          <p:cNvSpPr/>
          <p:nvPr/>
        </p:nvSpPr>
        <p:spPr>
          <a:xfrm>
            <a:off x="137653" y="2261430"/>
            <a:ext cx="6492240" cy="548640"/>
          </a:xfrm>
          <a:prstGeom prst="roundRect">
            <a:avLst/>
          </a:prstGeom>
          <a:solidFill>
            <a:srgbClr val="006666"/>
          </a:solid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2017: MLFP (81%) &gt; FLFP (36%) by 45 percentage points</a:t>
            </a:r>
          </a:p>
        </p:txBody>
      </p:sp>
      <p:sp>
        <p:nvSpPr>
          <p:cNvPr id="8" name="Rectangle: Rounded Corners 7">
            <a:extLst>
              <a:ext uri="{FF2B5EF4-FFF2-40B4-BE49-F238E27FC236}">
                <a16:creationId xmlns:a16="http://schemas.microsoft.com/office/drawing/2014/main" id="{5B12AFCB-9749-EF6B-4ACB-B778DC19992A}"/>
              </a:ext>
            </a:extLst>
          </p:cNvPr>
          <p:cNvSpPr/>
          <p:nvPr/>
        </p:nvSpPr>
        <p:spPr>
          <a:xfrm>
            <a:off x="113074" y="2871033"/>
            <a:ext cx="6766560" cy="548640"/>
          </a:xfrm>
          <a:prstGeom prst="roundRect">
            <a:avLst/>
          </a:prstGeom>
          <a:solidFill>
            <a:srgbClr val="006666"/>
          </a:solid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2013: MLFP (82%) &gt; FLFP (34%) by 48 percentage points</a:t>
            </a:r>
          </a:p>
        </p:txBody>
      </p:sp>
      <p:sp>
        <p:nvSpPr>
          <p:cNvPr id="9" name="Rectangle: Rounded Corners 8">
            <a:extLst>
              <a:ext uri="{FF2B5EF4-FFF2-40B4-BE49-F238E27FC236}">
                <a16:creationId xmlns:a16="http://schemas.microsoft.com/office/drawing/2014/main" id="{EB09BEF0-1598-3EFC-430E-9152DC8C1C0D}"/>
              </a:ext>
            </a:extLst>
          </p:cNvPr>
          <p:cNvSpPr/>
          <p:nvPr/>
        </p:nvSpPr>
        <p:spPr>
          <a:xfrm>
            <a:off x="7202123" y="1789477"/>
            <a:ext cx="1463040" cy="1645920"/>
          </a:xfrm>
          <a:prstGeom prst="roundRect">
            <a:avLst/>
          </a:prstGeom>
          <a:solidFill>
            <a:srgbClr val="006666"/>
          </a:solid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IF </a:t>
            </a:r>
          </a:p>
          <a:p>
            <a:pPr algn="ctr"/>
            <a:r>
              <a:rPr lang="en-US" sz="2000" b="1" dirty="0"/>
              <a:t>MLFP  = FLFP </a:t>
            </a:r>
            <a:r>
              <a:rPr lang="en-US" sz="2000" b="1" dirty="0">
                <a:latin typeface="Courier New" panose="02070309020205020404" pitchFamily="49" charset="0"/>
                <a:cs typeface="Courier New" panose="02070309020205020404" pitchFamily="49" charset="0"/>
              </a:rPr>
              <a:t>­­­-&gt; </a:t>
            </a:r>
            <a:r>
              <a:rPr lang="en-US" sz="2000" b="1" dirty="0"/>
              <a:t>GD 1</a:t>
            </a:r>
            <a:endParaRPr lang="en-US" sz="2000" b="1" dirty="0">
              <a:solidFill>
                <a:schemeClr val="bg1"/>
              </a:solidFill>
            </a:endParaRPr>
          </a:p>
        </p:txBody>
      </p:sp>
      <p:sp>
        <p:nvSpPr>
          <p:cNvPr id="13" name="Rectangle: Rounded Corners 12">
            <a:extLst>
              <a:ext uri="{FF2B5EF4-FFF2-40B4-BE49-F238E27FC236}">
                <a16:creationId xmlns:a16="http://schemas.microsoft.com/office/drawing/2014/main" id="{A1E40C01-74FA-125A-FC78-53AD37B7CE8E}"/>
              </a:ext>
            </a:extLst>
          </p:cNvPr>
          <p:cNvSpPr/>
          <p:nvPr/>
        </p:nvSpPr>
        <p:spPr>
          <a:xfrm>
            <a:off x="152403" y="4517934"/>
            <a:ext cx="6126480" cy="548640"/>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2022: FLOLF &gt; MLOLF by 22 million | Augmented FE 44 million</a:t>
            </a:r>
          </a:p>
        </p:txBody>
      </p:sp>
      <p:sp>
        <p:nvSpPr>
          <p:cNvPr id="16" name="Rectangle: Rounded Corners 15">
            <a:extLst>
              <a:ext uri="{FF2B5EF4-FFF2-40B4-BE49-F238E27FC236}">
                <a16:creationId xmlns:a16="http://schemas.microsoft.com/office/drawing/2014/main" id="{BFD49E0E-CD3F-2B1A-F697-152FAC82C9A2}"/>
              </a:ext>
            </a:extLst>
          </p:cNvPr>
          <p:cNvSpPr/>
          <p:nvPr/>
        </p:nvSpPr>
        <p:spPr>
          <a:xfrm>
            <a:off x="7236539" y="4640831"/>
            <a:ext cx="1463040" cy="1645920"/>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IF </a:t>
            </a:r>
          </a:p>
          <a:p>
            <a:pPr algn="ctr"/>
            <a:r>
              <a:rPr lang="en-US" sz="2000" b="1" dirty="0"/>
              <a:t>MLOFP  = FLOFP </a:t>
            </a:r>
            <a:r>
              <a:rPr lang="en-US" sz="2000" b="1" dirty="0">
                <a:latin typeface="Courier New" panose="02070309020205020404" pitchFamily="49" charset="0"/>
                <a:cs typeface="Courier New" panose="02070309020205020404" pitchFamily="49" charset="0"/>
              </a:rPr>
              <a:t>­­­-&gt; </a:t>
            </a:r>
            <a:r>
              <a:rPr lang="en-US" sz="2000" b="1" dirty="0"/>
              <a:t>GD 2</a:t>
            </a:r>
            <a:endParaRPr lang="en-US" sz="2000" b="1" dirty="0">
              <a:solidFill>
                <a:schemeClr val="bg1"/>
              </a:solidFill>
            </a:endParaRPr>
          </a:p>
        </p:txBody>
      </p:sp>
      <p:graphicFrame>
        <p:nvGraphicFramePr>
          <p:cNvPr id="4" name="Table 3">
            <a:extLst>
              <a:ext uri="{FF2B5EF4-FFF2-40B4-BE49-F238E27FC236}">
                <a16:creationId xmlns:a16="http://schemas.microsoft.com/office/drawing/2014/main" id="{5FA09BF7-9546-02C9-BBF3-0968F22BDD2B}"/>
              </a:ext>
            </a:extLst>
          </p:cNvPr>
          <p:cNvGraphicFramePr>
            <a:graphicFrameLocks noGrp="1"/>
          </p:cNvGraphicFramePr>
          <p:nvPr>
            <p:extLst>
              <p:ext uri="{D42A27DB-BD31-4B8C-83A1-F6EECF244321}">
                <p14:modId xmlns:p14="http://schemas.microsoft.com/office/powerpoint/2010/main" val="1356553803"/>
              </p:ext>
            </p:extLst>
          </p:nvPr>
        </p:nvGraphicFramePr>
        <p:xfrm>
          <a:off x="8912939" y="4736141"/>
          <a:ext cx="3170907" cy="1217867"/>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5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1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5,286</a:t>
                      </a:r>
                    </a:p>
                  </a:txBody>
                  <a:tcPr marL="68580" marR="68580" marT="9525"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13.3</a:t>
                      </a:r>
                    </a:p>
                  </a:txBody>
                  <a:tcPr marL="68580" marR="68580" marT="9525"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6,657</a:t>
                      </a:r>
                    </a:p>
                  </a:txBody>
                  <a:tcPr marL="68580" marR="68580" marT="9525"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28.6</a:t>
                      </a:r>
                    </a:p>
                  </a:txBody>
                  <a:tcPr marL="68580" marR="68580" marT="9525"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6,465</a:t>
                      </a:r>
                    </a:p>
                  </a:txBody>
                  <a:tcPr marL="68580" marR="68580" marT="9525"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10000"/>
                        </a:lnSpc>
                        <a:spcAft>
                          <a:spcPts val="800"/>
                        </a:spcAft>
                      </a:pPr>
                      <a:r>
                        <a:rPr lang="en-US" sz="1600" b="1" kern="1200" dirty="0">
                          <a:solidFill>
                            <a:schemeClr val="bg1"/>
                          </a:solidFill>
                          <a:effectLst/>
                          <a:latin typeface="Trebuchet MS" panose="020B0603020202020204" pitchFamily="34" charset="0"/>
                          <a:ea typeface="Aptos" panose="020B0004020202020204" pitchFamily="34" charset="0"/>
                          <a:cs typeface="Times New Roman" panose="02020603050405020304" pitchFamily="18" charset="0"/>
                        </a:rPr>
                        <a:t>46.4</a:t>
                      </a:r>
                    </a:p>
                  </a:txBody>
                  <a:tcPr marL="68580" marR="68580" marT="9525"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extLst>
                  <a:ext uri="{0D108BD9-81ED-4DB2-BD59-A6C34878D82A}">
                    <a16:rowId xmlns:a16="http://schemas.microsoft.com/office/drawing/2014/main" val="674197765"/>
                  </a:ext>
                </a:extLst>
              </a:tr>
            </a:tbl>
          </a:graphicData>
        </a:graphic>
      </p:graphicFrame>
      <p:sp>
        <p:nvSpPr>
          <p:cNvPr id="6" name="Rectangle: Rounded Corners 5">
            <a:extLst>
              <a:ext uri="{FF2B5EF4-FFF2-40B4-BE49-F238E27FC236}">
                <a16:creationId xmlns:a16="http://schemas.microsoft.com/office/drawing/2014/main" id="{A4A9CA05-B3EE-0B71-B514-DAE0F4E2654A}"/>
              </a:ext>
            </a:extLst>
          </p:cNvPr>
          <p:cNvSpPr/>
          <p:nvPr/>
        </p:nvSpPr>
        <p:spPr>
          <a:xfrm>
            <a:off x="113079" y="5112785"/>
            <a:ext cx="6309360" cy="548640"/>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2017: FLOLF &gt; MLOLF by 23 million | Augmented FE 45 million</a:t>
            </a:r>
          </a:p>
        </p:txBody>
      </p:sp>
      <p:sp>
        <p:nvSpPr>
          <p:cNvPr id="7" name="Rectangle: Rounded Corners 6">
            <a:extLst>
              <a:ext uri="{FF2B5EF4-FFF2-40B4-BE49-F238E27FC236}">
                <a16:creationId xmlns:a16="http://schemas.microsoft.com/office/drawing/2014/main" id="{50164F9E-4A19-FE13-E4A1-63B83596E290}"/>
              </a:ext>
            </a:extLst>
          </p:cNvPr>
          <p:cNvSpPr/>
          <p:nvPr/>
        </p:nvSpPr>
        <p:spPr>
          <a:xfrm>
            <a:off x="113075" y="5717468"/>
            <a:ext cx="6492240" cy="548640"/>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2013: FLOLF &gt; MLOLF by 24 million | Augmented FE 48 million</a:t>
            </a:r>
          </a:p>
        </p:txBody>
      </p:sp>
      <p:sp>
        <p:nvSpPr>
          <p:cNvPr id="12" name="TextBox 11">
            <a:extLst>
              <a:ext uri="{FF2B5EF4-FFF2-40B4-BE49-F238E27FC236}">
                <a16:creationId xmlns:a16="http://schemas.microsoft.com/office/drawing/2014/main" id="{B80CD331-3E15-C085-5A19-8F83DB3B4862}"/>
              </a:ext>
            </a:extLst>
          </p:cNvPr>
          <p:cNvSpPr txBox="1"/>
          <p:nvPr/>
        </p:nvSpPr>
        <p:spPr>
          <a:xfrm>
            <a:off x="202795" y="991051"/>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Labour Force Participation</a:t>
            </a:r>
          </a:p>
        </p:txBody>
      </p:sp>
      <p:sp>
        <p:nvSpPr>
          <p:cNvPr id="14" name="TextBox 13">
            <a:extLst>
              <a:ext uri="{FF2B5EF4-FFF2-40B4-BE49-F238E27FC236}">
                <a16:creationId xmlns:a16="http://schemas.microsoft.com/office/drawing/2014/main" id="{339711B3-67E7-D17F-DD1E-CED087A10308}"/>
              </a:ext>
            </a:extLst>
          </p:cNvPr>
          <p:cNvSpPr txBox="1"/>
          <p:nvPr/>
        </p:nvSpPr>
        <p:spPr>
          <a:xfrm>
            <a:off x="207715" y="3665422"/>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Outside Labour Force Participation (Inactive Labour Force)</a:t>
            </a:r>
          </a:p>
        </p:txBody>
      </p:sp>
    </p:spTree>
    <p:extLst>
      <p:ext uri="{BB962C8B-B14F-4D97-AF65-F5344CB8AC3E}">
        <p14:creationId xmlns:p14="http://schemas.microsoft.com/office/powerpoint/2010/main" val="3326260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anim calcmode="lin" valueType="num">
                                      <p:cBhvr additive="base">
                                        <p:cTn id="35" dur="500" fill="hold"/>
                                        <p:tgtEl>
                                          <p:spTgt spid="10"/>
                                        </p:tgtEl>
                                        <p:attrNameLst>
                                          <p:attrName>ppt_x</p:attrName>
                                        </p:attrNameLst>
                                      </p:cBhvr>
                                      <p:tavLst>
                                        <p:tav tm="0">
                                          <p:val>
                                            <p:strVal val="#ppt_x"/>
                                          </p:val>
                                        </p:tav>
                                        <p:tav tm="100000">
                                          <p:val>
                                            <p:strVal val="#ppt_x"/>
                                          </p:val>
                                        </p:tav>
                                      </p:tavLst>
                                    </p:anim>
                                    <p:anim calcmode="lin" valueType="num">
                                      <p:cBhvr additive="base">
                                        <p:cTn id="3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anim calcmode="lin" valueType="num">
                                      <p:cBhvr additive="base">
                                        <p:cTn id="45" dur="500" fill="hold"/>
                                        <p:tgtEl>
                                          <p:spTgt spid="13"/>
                                        </p:tgtEl>
                                        <p:attrNameLst>
                                          <p:attrName>ppt_x</p:attrName>
                                        </p:attrNameLst>
                                      </p:cBhvr>
                                      <p:tavLst>
                                        <p:tav tm="0">
                                          <p:val>
                                            <p:strVal val="#ppt_x"/>
                                          </p:val>
                                        </p:tav>
                                        <p:tav tm="100000">
                                          <p:val>
                                            <p:strVal val="#ppt_x"/>
                                          </p:val>
                                        </p:tav>
                                      </p:tavLst>
                                    </p:anim>
                                    <p:anim calcmode="lin" valueType="num">
                                      <p:cBhvr additive="base">
                                        <p:cTn id="4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 calcmode="lin" valueType="num">
                                      <p:cBhvr additive="base">
                                        <p:cTn id="51" dur="500" fill="hold"/>
                                        <p:tgtEl>
                                          <p:spTgt spid="6"/>
                                        </p:tgtEl>
                                        <p:attrNameLst>
                                          <p:attrName>ppt_x</p:attrName>
                                        </p:attrNameLst>
                                      </p:cBhvr>
                                      <p:tavLst>
                                        <p:tav tm="0">
                                          <p:val>
                                            <p:strVal val="#ppt_x"/>
                                          </p:val>
                                        </p:tav>
                                        <p:tav tm="100000">
                                          <p:val>
                                            <p:strVal val="#ppt_x"/>
                                          </p:val>
                                        </p:tav>
                                      </p:tavLst>
                                    </p:anim>
                                    <p:anim calcmode="lin" valueType="num">
                                      <p:cBhvr additive="base">
                                        <p:cTn id="5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 calcmode="lin" valueType="num">
                                      <p:cBhvr additive="base">
                                        <p:cTn id="57" dur="500" fill="hold"/>
                                        <p:tgtEl>
                                          <p:spTgt spid="7"/>
                                        </p:tgtEl>
                                        <p:attrNameLst>
                                          <p:attrName>ppt_x</p:attrName>
                                        </p:attrNameLst>
                                      </p:cBhvr>
                                      <p:tavLst>
                                        <p:tav tm="0">
                                          <p:val>
                                            <p:strVal val="#ppt_x"/>
                                          </p:val>
                                        </p:tav>
                                        <p:tav tm="100000">
                                          <p:val>
                                            <p:strVal val="#ppt_x"/>
                                          </p:val>
                                        </p:tav>
                                      </p:tavLst>
                                    </p:anim>
                                    <p:anim calcmode="lin" valueType="num">
                                      <p:cBhvr additive="base">
                                        <p:cTn id="5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 calcmode="lin" valueType="num">
                                      <p:cBhvr additive="base">
                                        <p:cTn id="63" dur="500" fill="hold"/>
                                        <p:tgtEl>
                                          <p:spTgt spid="16"/>
                                        </p:tgtEl>
                                        <p:attrNameLst>
                                          <p:attrName>ppt_x</p:attrName>
                                        </p:attrNameLst>
                                      </p:cBhvr>
                                      <p:tavLst>
                                        <p:tav tm="0">
                                          <p:val>
                                            <p:strVal val="#ppt_x"/>
                                          </p:val>
                                        </p:tav>
                                        <p:tav tm="100000">
                                          <p:val>
                                            <p:strVal val="#ppt_x"/>
                                          </p:val>
                                        </p:tav>
                                      </p:tavLst>
                                    </p:anim>
                                    <p:anim calcmode="lin" valueType="num">
                                      <p:cBhvr additive="base">
                                        <p:cTn id="6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nodeType="clickEffect">
                                  <p:stCondLst>
                                    <p:cond delay="0"/>
                                  </p:stCondLst>
                                  <p:childTnLst>
                                    <p:set>
                                      <p:cBhvr>
                                        <p:cTn id="68" dur="1" fill="hold">
                                          <p:stCondLst>
                                            <p:cond delay="0"/>
                                          </p:stCondLst>
                                        </p:cTn>
                                        <p:tgtEl>
                                          <p:spTgt spid="4"/>
                                        </p:tgtEl>
                                        <p:attrNameLst>
                                          <p:attrName>style.visibility</p:attrName>
                                        </p:attrNameLst>
                                      </p:cBhvr>
                                      <p:to>
                                        <p:strVal val="visible"/>
                                      </p:to>
                                    </p:set>
                                    <p:anim calcmode="lin" valueType="num">
                                      <p:cBhvr additive="base">
                                        <p:cTn id="69" dur="500" fill="hold"/>
                                        <p:tgtEl>
                                          <p:spTgt spid="4"/>
                                        </p:tgtEl>
                                        <p:attrNameLst>
                                          <p:attrName>ppt_x</p:attrName>
                                        </p:attrNameLst>
                                      </p:cBhvr>
                                      <p:tavLst>
                                        <p:tav tm="0">
                                          <p:val>
                                            <p:strVal val="#ppt_x"/>
                                          </p:val>
                                        </p:tav>
                                        <p:tav tm="100000">
                                          <p:val>
                                            <p:strVal val="#ppt_x"/>
                                          </p:val>
                                        </p:tav>
                                      </p:tavLst>
                                    </p:anim>
                                    <p:anim calcmode="lin" valueType="num">
                                      <p:cBhvr additive="base">
                                        <p:cTn id="7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8" grpId="0" animBg="1"/>
      <p:bldP spid="9" grpId="0" animBg="1"/>
      <p:bldP spid="13" grpId="0" animBg="1"/>
      <p:bldP spid="16" grpId="0" animBg="1"/>
      <p:bldP spid="6" grpId="0" animBg="1"/>
      <p:bldP spid="7" grpId="0" animBg="1"/>
      <p:bldP spid="12" grpId="0"/>
      <p:bldP spid="1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8D3C4-4C31-C313-2038-1D0E7068B8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D838A93-D729-261A-8F53-D28095179877}"/>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Estimation</a:t>
            </a:r>
          </a:p>
        </p:txBody>
      </p:sp>
      <p:sp>
        <p:nvSpPr>
          <p:cNvPr id="17" name="Rectangle: Rounded Corners 16">
            <a:extLst>
              <a:ext uri="{FF2B5EF4-FFF2-40B4-BE49-F238E27FC236}">
                <a16:creationId xmlns:a16="http://schemas.microsoft.com/office/drawing/2014/main" id="{F845F1F8-4ECA-9A2A-60F2-523EFF81BC67}"/>
              </a:ext>
            </a:extLst>
          </p:cNvPr>
          <p:cNvSpPr/>
          <p:nvPr/>
        </p:nvSpPr>
        <p:spPr>
          <a:xfrm>
            <a:off x="142575" y="2472824"/>
            <a:ext cx="6126480" cy="54864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2022: M wage &gt; F wage 23 %</a:t>
            </a:r>
          </a:p>
        </p:txBody>
      </p:sp>
      <p:sp>
        <p:nvSpPr>
          <p:cNvPr id="18" name="Rectangle: Rounded Corners 17">
            <a:extLst>
              <a:ext uri="{FF2B5EF4-FFF2-40B4-BE49-F238E27FC236}">
                <a16:creationId xmlns:a16="http://schemas.microsoft.com/office/drawing/2014/main" id="{64066484-F9A1-E3AF-08A3-C32918967841}"/>
              </a:ext>
            </a:extLst>
          </p:cNvPr>
          <p:cNvSpPr/>
          <p:nvPr/>
        </p:nvSpPr>
        <p:spPr>
          <a:xfrm>
            <a:off x="7270955" y="2595721"/>
            <a:ext cx="1463040" cy="164592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IF </a:t>
            </a:r>
          </a:p>
          <a:p>
            <a:pPr algn="ctr"/>
            <a:r>
              <a:rPr lang="en-US" sz="2000" b="1" dirty="0">
                <a:solidFill>
                  <a:schemeClr val="tx1"/>
                </a:solidFill>
              </a:rPr>
              <a:t>M wage  = F wage </a:t>
            </a:r>
            <a:r>
              <a:rPr lang="en-US" sz="2000" b="1" dirty="0">
                <a:solidFill>
                  <a:schemeClr val="tx1"/>
                </a:solidFill>
                <a:latin typeface="Courier New" panose="02070309020205020404" pitchFamily="49" charset="0"/>
                <a:cs typeface="Courier New" panose="02070309020205020404" pitchFamily="49" charset="0"/>
              </a:rPr>
              <a:t>­­­-&gt; </a:t>
            </a:r>
            <a:r>
              <a:rPr lang="en-US" sz="2000" b="1" dirty="0">
                <a:solidFill>
                  <a:schemeClr val="tx1"/>
                </a:solidFill>
              </a:rPr>
              <a:t>GD 3</a:t>
            </a:r>
          </a:p>
        </p:txBody>
      </p:sp>
      <p:graphicFrame>
        <p:nvGraphicFramePr>
          <p:cNvPr id="19" name="Table 18">
            <a:extLst>
              <a:ext uri="{FF2B5EF4-FFF2-40B4-BE49-F238E27FC236}">
                <a16:creationId xmlns:a16="http://schemas.microsoft.com/office/drawing/2014/main" id="{F50740A3-4BAA-0C29-37C0-C13C2BDC7EE6}"/>
              </a:ext>
            </a:extLst>
          </p:cNvPr>
          <p:cNvGraphicFramePr>
            <a:graphicFrameLocks noGrp="1"/>
          </p:cNvGraphicFramePr>
          <p:nvPr>
            <p:extLst>
              <p:ext uri="{D42A27DB-BD31-4B8C-83A1-F6EECF244321}">
                <p14:modId xmlns:p14="http://schemas.microsoft.com/office/powerpoint/2010/main" val="1660423911"/>
              </p:ext>
            </p:extLst>
          </p:nvPr>
        </p:nvGraphicFramePr>
        <p:xfrm>
          <a:off x="8947355" y="2691031"/>
          <a:ext cx="3170907" cy="1217867"/>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5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1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6,518</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16.4</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7,378</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31.7</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6,747</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Aft>
                          <a:spcPts val="800"/>
                        </a:spcAft>
                      </a:pPr>
                      <a:r>
                        <a:rPr lang="en-US" sz="1600" b="1" kern="1200" dirty="0">
                          <a:solidFill>
                            <a:schemeClr val="tx1"/>
                          </a:solidFill>
                          <a:effectLst/>
                          <a:latin typeface="Trebuchet MS" panose="020B0603020202020204" pitchFamily="34" charset="0"/>
                          <a:ea typeface="Aptos" panose="020B0004020202020204" pitchFamily="34" charset="0"/>
                          <a:cs typeface="Times New Roman" panose="02020603050405020304" pitchFamily="18" charset="0"/>
                        </a:rPr>
                        <a:t>48.4</a:t>
                      </a:r>
                    </a:p>
                  </a:txBody>
                  <a:tcPr marL="68580" marR="68580" marT="9525"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674197765"/>
                  </a:ext>
                </a:extLst>
              </a:tr>
            </a:tbl>
          </a:graphicData>
        </a:graphic>
      </p:graphicFrame>
      <p:sp>
        <p:nvSpPr>
          <p:cNvPr id="20" name="Rectangle: Rounded Corners 19">
            <a:extLst>
              <a:ext uri="{FF2B5EF4-FFF2-40B4-BE49-F238E27FC236}">
                <a16:creationId xmlns:a16="http://schemas.microsoft.com/office/drawing/2014/main" id="{083C514D-A32E-7DC2-E616-AD6198190195}"/>
              </a:ext>
            </a:extLst>
          </p:cNvPr>
          <p:cNvSpPr/>
          <p:nvPr/>
        </p:nvSpPr>
        <p:spPr>
          <a:xfrm>
            <a:off x="147495" y="3067675"/>
            <a:ext cx="3383280" cy="54864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2017: M wage &gt; F wage 11 %</a:t>
            </a:r>
          </a:p>
        </p:txBody>
      </p:sp>
      <p:sp>
        <p:nvSpPr>
          <p:cNvPr id="21" name="Rectangle: Rounded Corners 20">
            <a:extLst>
              <a:ext uri="{FF2B5EF4-FFF2-40B4-BE49-F238E27FC236}">
                <a16:creationId xmlns:a16="http://schemas.microsoft.com/office/drawing/2014/main" id="{70ADBC92-2193-1D80-F5D7-D61755D762B9}"/>
              </a:ext>
            </a:extLst>
          </p:cNvPr>
          <p:cNvSpPr/>
          <p:nvPr/>
        </p:nvSpPr>
        <p:spPr>
          <a:xfrm>
            <a:off x="147491" y="3672358"/>
            <a:ext cx="1920240" cy="54864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2013: M wage &gt; F wage 4.4 %</a:t>
            </a:r>
          </a:p>
        </p:txBody>
      </p:sp>
      <p:sp>
        <p:nvSpPr>
          <p:cNvPr id="11" name="TextBox 10">
            <a:extLst>
              <a:ext uri="{FF2B5EF4-FFF2-40B4-BE49-F238E27FC236}">
                <a16:creationId xmlns:a16="http://schemas.microsoft.com/office/drawing/2014/main" id="{DC5B3565-E103-5FE5-44D2-E9BFD6ED064B}"/>
              </a:ext>
            </a:extLst>
          </p:cNvPr>
          <p:cNvSpPr txBox="1"/>
          <p:nvPr/>
        </p:nvSpPr>
        <p:spPr>
          <a:xfrm>
            <a:off x="202795" y="1256519"/>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G2 with Gender Wage</a:t>
            </a:r>
          </a:p>
        </p:txBody>
      </p:sp>
    </p:spTree>
    <p:extLst>
      <p:ext uri="{BB962C8B-B14F-4D97-AF65-F5344CB8AC3E}">
        <p14:creationId xmlns:p14="http://schemas.microsoft.com/office/powerpoint/2010/main" val="2938249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7"/>
                                        </p:tgtEl>
                                        <p:attrNameLst>
                                          <p:attrName>style.visibility</p:attrName>
                                        </p:attrNameLst>
                                      </p:cBhvr>
                                      <p:to>
                                        <p:strVal val="visible"/>
                                      </p:to>
                                    </p:set>
                                    <p:anim calcmode="lin" valueType="num">
                                      <p:cBhvr additive="base">
                                        <p:cTn id="11" dur="500" fill="hold"/>
                                        <p:tgtEl>
                                          <p:spTgt spid="17"/>
                                        </p:tgtEl>
                                        <p:attrNameLst>
                                          <p:attrName>ppt_x</p:attrName>
                                        </p:attrNameLst>
                                      </p:cBhvr>
                                      <p:tavLst>
                                        <p:tav tm="0">
                                          <p:val>
                                            <p:strVal val="#ppt_x"/>
                                          </p:val>
                                        </p:tav>
                                        <p:tav tm="100000">
                                          <p:val>
                                            <p:strVal val="#ppt_x"/>
                                          </p:val>
                                        </p:tav>
                                      </p:tavLst>
                                    </p:anim>
                                    <p:anim calcmode="lin" valueType="num">
                                      <p:cBhvr additive="base">
                                        <p:cTn id="1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anim calcmode="lin" valueType="num">
                                      <p:cBhvr additive="base">
                                        <p:cTn id="23" dur="500" fill="hold"/>
                                        <p:tgtEl>
                                          <p:spTgt spid="21"/>
                                        </p:tgtEl>
                                        <p:attrNameLst>
                                          <p:attrName>ppt_x</p:attrName>
                                        </p:attrNameLst>
                                      </p:cBhvr>
                                      <p:tavLst>
                                        <p:tav tm="0">
                                          <p:val>
                                            <p:strVal val="#ppt_x"/>
                                          </p:val>
                                        </p:tav>
                                        <p:tav tm="100000">
                                          <p:val>
                                            <p:strVal val="#ppt_x"/>
                                          </p:val>
                                        </p:tav>
                                      </p:tavLst>
                                    </p:anim>
                                    <p:anim calcmode="lin" valueType="num">
                                      <p:cBhvr additive="base">
                                        <p:cTn id="2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additive="base">
                                        <p:cTn id="29" dur="500" fill="hold"/>
                                        <p:tgtEl>
                                          <p:spTgt spid="18"/>
                                        </p:tgtEl>
                                        <p:attrNameLst>
                                          <p:attrName>ppt_x</p:attrName>
                                        </p:attrNameLst>
                                      </p:cBhvr>
                                      <p:tavLst>
                                        <p:tav tm="0">
                                          <p:val>
                                            <p:strVal val="#ppt_x"/>
                                          </p:val>
                                        </p:tav>
                                        <p:tav tm="100000">
                                          <p:val>
                                            <p:strVal val="#ppt_x"/>
                                          </p:val>
                                        </p:tav>
                                      </p:tavLst>
                                    </p:anim>
                                    <p:anim calcmode="lin" valueType="num">
                                      <p:cBhvr additive="base">
                                        <p:cTn id="3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20" grpId="0" animBg="1"/>
      <p:bldP spid="21" grpId="0" animBg="1"/>
      <p:bldP spid="1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8A3CE-C060-F43A-9A52-A16A83905C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788E57-8810-EA68-7DEF-A49822A54B94}"/>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Estimation</a:t>
            </a:r>
          </a:p>
        </p:txBody>
      </p:sp>
      <p:graphicFrame>
        <p:nvGraphicFramePr>
          <p:cNvPr id="10" name="Table 9">
            <a:extLst>
              <a:ext uri="{FF2B5EF4-FFF2-40B4-BE49-F238E27FC236}">
                <a16:creationId xmlns:a16="http://schemas.microsoft.com/office/drawing/2014/main" id="{B8B6096E-D572-B09D-D6DA-30A3A8E7A3E1}"/>
              </a:ext>
            </a:extLst>
          </p:cNvPr>
          <p:cNvGraphicFramePr>
            <a:graphicFrameLocks noGrp="1"/>
          </p:cNvGraphicFramePr>
          <p:nvPr>
            <p:extLst>
              <p:ext uri="{D42A27DB-BD31-4B8C-83A1-F6EECF244321}">
                <p14:modId xmlns:p14="http://schemas.microsoft.com/office/powerpoint/2010/main" val="300299169"/>
              </p:ext>
            </p:extLst>
          </p:nvPr>
        </p:nvGraphicFramePr>
        <p:xfrm>
          <a:off x="8908021" y="1988023"/>
          <a:ext cx="3170907" cy="1189292"/>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just">
                        <a:lnSpc>
                          <a:spcPct val="15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just">
                        <a:lnSpc>
                          <a:spcPct val="110000"/>
                        </a:lnSpc>
                        <a:spcBef>
                          <a:spcPts val="0"/>
                        </a:spcBef>
                        <a:spcAft>
                          <a:spcPts val="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5,401</a:t>
                      </a: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13.6</a:t>
                      </a: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spcBef>
                          <a:spcPts val="0"/>
                        </a:spcBef>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5,965</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spcBef>
                          <a:spcPts val="0"/>
                        </a:spcBef>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25.7</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CC99"/>
                      </a:solidFill>
                      <a:prstDash val="solid"/>
                      <a:round/>
                      <a:headEnd type="none" w="med" len="med"/>
                      <a:tailEnd type="none" w="med" len="med"/>
                    </a:lnL>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4,436</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tc>
                  <a:txBody>
                    <a:bodyPr/>
                    <a:lstStyle/>
                    <a:p>
                      <a:pPr marL="0" marR="0" algn="ctr">
                        <a:lnSpc>
                          <a:spcPct val="110000"/>
                        </a:lnSpc>
                      </a:pPr>
                      <a:r>
                        <a:rPr lang="en-US" sz="1600" b="1" dirty="0">
                          <a:solidFill>
                            <a:schemeClr val="bg1"/>
                          </a:solidFill>
                          <a:effectLst/>
                          <a:latin typeface="Trebuchet MS" panose="020B0603020202020204" pitchFamily="34" charset="0"/>
                          <a:ea typeface="Times New Roman" panose="02020603050405020304" pitchFamily="18" charset="0"/>
                          <a:cs typeface="Calibri" panose="020F0502020204030204" pitchFamily="34" charset="0"/>
                        </a:rPr>
                        <a:t>31.8</a:t>
                      </a:r>
                      <a:endParaRPr lang="en-US" sz="700" b="1" dirty="0">
                        <a:solidFill>
                          <a:schemeClr val="bg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70C0"/>
                    </a:solidFill>
                  </a:tcPr>
                </a:tc>
                <a:extLst>
                  <a:ext uri="{0D108BD9-81ED-4DB2-BD59-A6C34878D82A}">
                    <a16:rowId xmlns:a16="http://schemas.microsoft.com/office/drawing/2014/main" val="674197765"/>
                  </a:ext>
                </a:extLst>
              </a:tr>
            </a:tbl>
          </a:graphicData>
        </a:graphic>
      </p:graphicFrame>
      <p:sp>
        <p:nvSpPr>
          <p:cNvPr id="3" name="Rectangle: Rounded Corners 2">
            <a:extLst>
              <a:ext uri="{FF2B5EF4-FFF2-40B4-BE49-F238E27FC236}">
                <a16:creationId xmlns:a16="http://schemas.microsoft.com/office/drawing/2014/main" id="{6C3A0C97-4764-C551-4048-76531F24417C}"/>
              </a:ext>
            </a:extLst>
          </p:cNvPr>
          <p:cNvSpPr/>
          <p:nvPr/>
        </p:nvSpPr>
        <p:spPr>
          <a:xfrm>
            <a:off x="103239" y="1932048"/>
            <a:ext cx="6400800" cy="548640"/>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2019: Unpaid Hours Work (Male 0.8) &lt; (Female 5.9) less by 5.1 hours</a:t>
            </a:r>
          </a:p>
        </p:txBody>
      </p:sp>
      <p:sp>
        <p:nvSpPr>
          <p:cNvPr id="9" name="Rectangle: Rounded Corners 8">
            <a:extLst>
              <a:ext uri="{FF2B5EF4-FFF2-40B4-BE49-F238E27FC236}">
                <a16:creationId xmlns:a16="http://schemas.microsoft.com/office/drawing/2014/main" id="{6D824CE3-0D71-884B-7302-01DEE1634409}"/>
              </a:ext>
            </a:extLst>
          </p:cNvPr>
          <p:cNvSpPr/>
          <p:nvPr/>
        </p:nvSpPr>
        <p:spPr>
          <a:xfrm>
            <a:off x="6744929" y="1951709"/>
            <a:ext cx="2011680" cy="1188720"/>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Value of Unpaid work</a:t>
            </a:r>
          </a:p>
          <a:p>
            <a:pPr algn="ctr"/>
            <a:r>
              <a:rPr lang="en-US" sz="2000" b="1" dirty="0"/>
              <a:t>GD 4</a:t>
            </a:r>
            <a:endParaRPr lang="en-US" sz="2000" b="1" dirty="0">
              <a:solidFill>
                <a:schemeClr val="bg1"/>
              </a:solidFill>
            </a:endParaRPr>
          </a:p>
        </p:txBody>
      </p:sp>
      <p:sp>
        <p:nvSpPr>
          <p:cNvPr id="11" name="Rectangle: Rounded Corners 10">
            <a:extLst>
              <a:ext uri="{FF2B5EF4-FFF2-40B4-BE49-F238E27FC236}">
                <a16:creationId xmlns:a16="http://schemas.microsoft.com/office/drawing/2014/main" id="{A2BDF842-7337-9298-882F-5E9F5726DCDE}"/>
              </a:ext>
            </a:extLst>
          </p:cNvPr>
          <p:cNvSpPr/>
          <p:nvPr/>
        </p:nvSpPr>
        <p:spPr>
          <a:xfrm>
            <a:off x="108157" y="2556403"/>
            <a:ext cx="6126480" cy="548640"/>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t>2012: Unpaid Hours Work (Male 1.2) &lt; (Female 4.9) less by 3.7 hours</a:t>
            </a:r>
          </a:p>
        </p:txBody>
      </p:sp>
      <p:graphicFrame>
        <p:nvGraphicFramePr>
          <p:cNvPr id="12" name="Table 11">
            <a:extLst>
              <a:ext uri="{FF2B5EF4-FFF2-40B4-BE49-F238E27FC236}">
                <a16:creationId xmlns:a16="http://schemas.microsoft.com/office/drawing/2014/main" id="{1E70D799-4C6B-396A-23B4-B232484734C8}"/>
              </a:ext>
            </a:extLst>
          </p:cNvPr>
          <p:cNvGraphicFramePr>
            <a:graphicFrameLocks noGrp="1"/>
          </p:cNvGraphicFramePr>
          <p:nvPr>
            <p:extLst>
              <p:ext uri="{D42A27DB-BD31-4B8C-83A1-F6EECF244321}">
                <p14:modId xmlns:p14="http://schemas.microsoft.com/office/powerpoint/2010/main" val="4185120284"/>
              </p:ext>
            </p:extLst>
          </p:nvPr>
        </p:nvGraphicFramePr>
        <p:xfrm>
          <a:off x="8868694" y="4455915"/>
          <a:ext cx="3170907" cy="1189292"/>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5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1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6,659</a:t>
                      </a: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16.8</a:t>
                      </a: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6,612</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28.5</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4,629</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33.2</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674197765"/>
                  </a:ext>
                </a:extLst>
              </a:tr>
            </a:tbl>
          </a:graphicData>
        </a:graphic>
      </p:graphicFrame>
      <p:sp>
        <p:nvSpPr>
          <p:cNvPr id="14" name="Rectangle: Rounded Corners 13">
            <a:extLst>
              <a:ext uri="{FF2B5EF4-FFF2-40B4-BE49-F238E27FC236}">
                <a16:creationId xmlns:a16="http://schemas.microsoft.com/office/drawing/2014/main" id="{0D5C55BE-B1CC-C068-45C6-A2E6EAC971F8}"/>
              </a:ext>
            </a:extLst>
          </p:cNvPr>
          <p:cNvSpPr/>
          <p:nvPr/>
        </p:nvSpPr>
        <p:spPr>
          <a:xfrm>
            <a:off x="6705602" y="4463845"/>
            <a:ext cx="2011680" cy="118872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Value of Unpaid work (wage equal)</a:t>
            </a:r>
          </a:p>
          <a:p>
            <a:pPr algn="ctr"/>
            <a:r>
              <a:rPr lang="en-US" sz="2000" b="1" dirty="0">
                <a:solidFill>
                  <a:schemeClr val="tx1"/>
                </a:solidFill>
              </a:rPr>
              <a:t>GD 5</a:t>
            </a:r>
          </a:p>
        </p:txBody>
      </p:sp>
      <p:sp>
        <p:nvSpPr>
          <p:cNvPr id="4" name="TextBox 3">
            <a:extLst>
              <a:ext uri="{FF2B5EF4-FFF2-40B4-BE49-F238E27FC236}">
                <a16:creationId xmlns:a16="http://schemas.microsoft.com/office/drawing/2014/main" id="{3B4C0DF2-5AA0-6712-55B0-474019A57092}"/>
              </a:ext>
            </a:extLst>
          </p:cNvPr>
          <p:cNvSpPr txBox="1"/>
          <p:nvPr/>
        </p:nvSpPr>
        <p:spPr>
          <a:xfrm>
            <a:off x="202795" y="3690002"/>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GD 4 with Gender Wage Equal</a:t>
            </a:r>
          </a:p>
        </p:txBody>
      </p:sp>
      <p:sp>
        <p:nvSpPr>
          <p:cNvPr id="5" name="TextBox 4">
            <a:extLst>
              <a:ext uri="{FF2B5EF4-FFF2-40B4-BE49-F238E27FC236}">
                <a16:creationId xmlns:a16="http://schemas.microsoft.com/office/drawing/2014/main" id="{7512CE96-C64C-77C4-926F-73C80B582FB2}"/>
              </a:ext>
            </a:extLst>
          </p:cNvPr>
          <p:cNvSpPr txBox="1"/>
          <p:nvPr/>
        </p:nvSpPr>
        <p:spPr>
          <a:xfrm>
            <a:off x="237211" y="1084455"/>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Unpaid Household Work</a:t>
            </a:r>
          </a:p>
        </p:txBody>
      </p:sp>
    </p:spTree>
    <p:extLst>
      <p:ext uri="{BB962C8B-B14F-4D97-AF65-F5344CB8AC3E}">
        <p14:creationId xmlns:p14="http://schemas.microsoft.com/office/powerpoint/2010/main" val="115408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additive="base">
                                        <p:cTn id="29" dur="500" fill="hold"/>
                                        <p:tgtEl>
                                          <p:spTgt spid="10"/>
                                        </p:tgtEl>
                                        <p:attrNameLst>
                                          <p:attrName>ppt_x</p:attrName>
                                        </p:attrNameLst>
                                      </p:cBhvr>
                                      <p:tavLst>
                                        <p:tav tm="0">
                                          <p:val>
                                            <p:strVal val="#ppt_x"/>
                                          </p:val>
                                        </p:tav>
                                        <p:tav tm="100000">
                                          <p:val>
                                            <p:strVal val="#ppt_x"/>
                                          </p:val>
                                        </p:tav>
                                      </p:tavLst>
                                    </p:anim>
                                    <p:anim calcmode="lin" valueType="num">
                                      <p:cBhvr additive="base">
                                        <p:cTn id="3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 calcmode="lin" valueType="num">
                                      <p:cBhvr additive="base">
                                        <p:cTn id="45" dur="500" fill="hold"/>
                                        <p:tgtEl>
                                          <p:spTgt spid="12"/>
                                        </p:tgtEl>
                                        <p:attrNameLst>
                                          <p:attrName>ppt_x</p:attrName>
                                        </p:attrNameLst>
                                      </p:cBhvr>
                                      <p:tavLst>
                                        <p:tav tm="0">
                                          <p:val>
                                            <p:strVal val="#ppt_x"/>
                                          </p:val>
                                        </p:tav>
                                        <p:tav tm="100000">
                                          <p:val>
                                            <p:strVal val="#ppt_x"/>
                                          </p:val>
                                        </p:tav>
                                      </p:tavLst>
                                    </p:anim>
                                    <p:anim calcmode="lin" valueType="num">
                                      <p:cBhvr additive="base">
                                        <p:cTn id="4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9" grpId="0" animBg="1"/>
      <p:bldP spid="11" grpId="0" animBg="1"/>
      <p:bldP spid="14" grpId="0" animBg="1"/>
      <p:bldP spid="4" grpId="0"/>
      <p:bldP spid="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8FC34-8D03-6553-DC63-132DB7D8D6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700BD5-AF01-725E-D996-9F63E5B2DAF8}"/>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Estimation</a:t>
            </a:r>
          </a:p>
        </p:txBody>
      </p:sp>
      <p:graphicFrame>
        <p:nvGraphicFramePr>
          <p:cNvPr id="15" name="Table 14">
            <a:extLst>
              <a:ext uri="{FF2B5EF4-FFF2-40B4-BE49-F238E27FC236}">
                <a16:creationId xmlns:a16="http://schemas.microsoft.com/office/drawing/2014/main" id="{7CE00A05-FEA9-9865-3907-D405A41463EA}"/>
              </a:ext>
            </a:extLst>
          </p:cNvPr>
          <p:cNvGraphicFramePr>
            <a:graphicFrameLocks noGrp="1"/>
          </p:cNvGraphicFramePr>
          <p:nvPr>
            <p:extLst>
              <p:ext uri="{D42A27DB-BD31-4B8C-83A1-F6EECF244321}">
                <p14:modId xmlns:p14="http://schemas.microsoft.com/office/powerpoint/2010/main" val="1269996608"/>
              </p:ext>
            </p:extLst>
          </p:nvPr>
        </p:nvGraphicFramePr>
        <p:xfrm>
          <a:off x="8839196" y="2302661"/>
          <a:ext cx="3170907" cy="1189292"/>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just">
                        <a:lnSpc>
                          <a:spcPct val="15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just">
                        <a:lnSpc>
                          <a:spcPct val="11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814</a:t>
                      </a: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2.1</a:t>
                      </a: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1,025</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4.4</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Calibri" panose="020F0502020204030204" pitchFamily="34" charset="0"/>
                          <a:cs typeface="Calibri" panose="020F0502020204030204" pitchFamily="34" charset="0"/>
                        </a:rPr>
                        <a:t>936</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4.4</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val="674197765"/>
                  </a:ext>
                </a:extLst>
              </a:tr>
            </a:tbl>
          </a:graphicData>
        </a:graphic>
      </p:graphicFrame>
      <p:sp>
        <p:nvSpPr>
          <p:cNvPr id="22" name="Rectangle: Rounded Corners 21">
            <a:extLst>
              <a:ext uri="{FF2B5EF4-FFF2-40B4-BE49-F238E27FC236}">
                <a16:creationId xmlns:a16="http://schemas.microsoft.com/office/drawing/2014/main" id="{FA5C9C0C-6A62-4B3E-CCC2-D7A2F905FCF0}"/>
              </a:ext>
            </a:extLst>
          </p:cNvPr>
          <p:cNvSpPr/>
          <p:nvPr/>
        </p:nvSpPr>
        <p:spPr>
          <a:xfrm>
            <a:off x="49162" y="2246686"/>
            <a:ext cx="6400800" cy="59436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Years of Schooling: in 2016 (Male 8.5) &gt; (Female 6.8) less by 37 % | in 2010 (Male 7.8) &gt; (Female 6.2) less by 37 % </a:t>
            </a:r>
          </a:p>
        </p:txBody>
      </p:sp>
      <p:sp>
        <p:nvSpPr>
          <p:cNvPr id="23" name="Rectangle: Rounded Corners 22">
            <a:extLst>
              <a:ext uri="{FF2B5EF4-FFF2-40B4-BE49-F238E27FC236}">
                <a16:creationId xmlns:a16="http://schemas.microsoft.com/office/drawing/2014/main" id="{BEA4969A-B370-80FB-DF0C-12B69C210297}"/>
              </a:ext>
            </a:extLst>
          </p:cNvPr>
          <p:cNvSpPr/>
          <p:nvPr/>
        </p:nvSpPr>
        <p:spPr>
          <a:xfrm>
            <a:off x="6676104" y="2266347"/>
            <a:ext cx="2011680" cy="118872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Educational Attainment</a:t>
            </a:r>
          </a:p>
          <a:p>
            <a:pPr algn="ctr"/>
            <a:r>
              <a:rPr lang="en-US" sz="2000" b="1" dirty="0">
                <a:solidFill>
                  <a:schemeClr val="tx1"/>
                </a:solidFill>
              </a:rPr>
              <a:t>GD 6</a:t>
            </a:r>
          </a:p>
        </p:txBody>
      </p:sp>
      <p:sp>
        <p:nvSpPr>
          <p:cNvPr id="24" name="Rectangle: Rounded Corners 23">
            <a:extLst>
              <a:ext uri="{FF2B5EF4-FFF2-40B4-BE49-F238E27FC236}">
                <a16:creationId xmlns:a16="http://schemas.microsoft.com/office/drawing/2014/main" id="{DB4E1CA2-B34C-B34F-905C-855B38012F21}"/>
              </a:ext>
            </a:extLst>
          </p:cNvPr>
          <p:cNvSpPr/>
          <p:nvPr/>
        </p:nvSpPr>
        <p:spPr>
          <a:xfrm>
            <a:off x="54080" y="2900537"/>
            <a:ext cx="6400800" cy="59436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Returns to additional years of schooling: (Female 9%) &gt; (Male 4.9%) higher by 4 percentage points</a:t>
            </a:r>
          </a:p>
        </p:txBody>
      </p:sp>
      <p:graphicFrame>
        <p:nvGraphicFramePr>
          <p:cNvPr id="25" name="Table 24">
            <a:extLst>
              <a:ext uri="{FF2B5EF4-FFF2-40B4-BE49-F238E27FC236}">
                <a16:creationId xmlns:a16="http://schemas.microsoft.com/office/drawing/2014/main" id="{63496C49-694C-62E3-CF40-9F862AC0E5DC}"/>
              </a:ext>
            </a:extLst>
          </p:cNvPr>
          <p:cNvGraphicFramePr>
            <a:graphicFrameLocks noGrp="1"/>
          </p:cNvGraphicFramePr>
          <p:nvPr>
            <p:extLst>
              <p:ext uri="{D42A27DB-BD31-4B8C-83A1-F6EECF244321}">
                <p14:modId xmlns:p14="http://schemas.microsoft.com/office/powerpoint/2010/main" val="740590283"/>
              </p:ext>
            </p:extLst>
          </p:nvPr>
        </p:nvGraphicFramePr>
        <p:xfrm>
          <a:off x="8814617" y="4859042"/>
          <a:ext cx="3170907" cy="1189292"/>
        </p:xfrm>
        <a:graphic>
          <a:graphicData uri="http://schemas.openxmlformats.org/drawingml/2006/table">
            <a:tbl>
              <a:tblPr firstRow="1" bandRow="1">
                <a:tableStyleId>{5C22544A-7EE6-4342-B048-85BDC9FD1C3A}</a:tableStyleId>
              </a:tblPr>
              <a:tblGrid>
                <a:gridCol w="766918">
                  <a:extLst>
                    <a:ext uri="{9D8B030D-6E8A-4147-A177-3AD203B41FA5}">
                      <a16:colId xmlns:a16="http://schemas.microsoft.com/office/drawing/2014/main" val="4282882349"/>
                    </a:ext>
                  </a:extLst>
                </a:gridCol>
                <a:gridCol w="1347020">
                  <a:extLst>
                    <a:ext uri="{9D8B030D-6E8A-4147-A177-3AD203B41FA5}">
                      <a16:colId xmlns:a16="http://schemas.microsoft.com/office/drawing/2014/main" val="3890530608"/>
                    </a:ext>
                  </a:extLst>
                </a:gridCol>
                <a:gridCol w="1056969">
                  <a:extLst>
                    <a:ext uri="{9D8B030D-6E8A-4147-A177-3AD203B41FA5}">
                      <a16:colId xmlns:a16="http://schemas.microsoft.com/office/drawing/2014/main" val="1318446612"/>
                    </a:ext>
                  </a:extLst>
                </a:gridCol>
              </a:tblGrid>
              <a:tr h="91440">
                <a:tc>
                  <a:txBody>
                    <a:bodyPr/>
                    <a:lstStyle/>
                    <a:p>
                      <a:pPr marL="0" marR="0" algn="just">
                        <a:lnSpc>
                          <a:spcPct val="110000"/>
                        </a:lnSpc>
                        <a:spcBef>
                          <a:spcPts val="400"/>
                        </a:spcBef>
                        <a:spcAft>
                          <a:spcPts val="600"/>
                        </a:spcAft>
                      </a:pPr>
                      <a:endPar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5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Billion BDT</a:t>
                      </a:r>
                    </a:p>
                    <a:p>
                      <a:pPr marL="0" marR="0" algn="just">
                        <a:lnSpc>
                          <a:spcPct val="150000"/>
                        </a:lnSpc>
                        <a:spcBef>
                          <a:spcPts val="0"/>
                        </a:spcBef>
                        <a:spcAft>
                          <a:spcPts val="0"/>
                        </a:spcAft>
                      </a:pPr>
                      <a:endParaRPr lang="en-US" sz="4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just">
                        <a:lnSpc>
                          <a:spcPct val="110000"/>
                        </a:lnSpc>
                        <a:spcBef>
                          <a:spcPts val="0"/>
                        </a:spcBef>
                        <a:spcAft>
                          <a:spcPts val="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 of GDP</a:t>
                      </a:r>
                    </a:p>
                  </a:txBody>
                  <a:tcPr marL="68580" marR="68580" marT="0" marB="0">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1992129311"/>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2022</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1,004</a:t>
                      </a: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2.5</a:t>
                      </a: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2136252287"/>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2017</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1,136</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spcBef>
                          <a:spcPts val="0"/>
                        </a:spcBef>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4.9</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3524301188"/>
                  </a:ext>
                </a:extLst>
              </a:tr>
              <a:tr h="91440">
                <a:tc>
                  <a:txBody>
                    <a:bodyPr/>
                    <a:lstStyle/>
                    <a:p>
                      <a:pPr marL="0" marR="0" algn="just">
                        <a:lnSpc>
                          <a:spcPct val="110000"/>
                        </a:lnSpc>
                        <a:spcBef>
                          <a:spcPts val="400"/>
                        </a:spcBef>
                        <a:spcAft>
                          <a:spcPts val="600"/>
                        </a:spcAft>
                      </a:pPr>
                      <a:r>
                        <a:rPr lang="en-US" sz="16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rPr>
                        <a:t>2013</a:t>
                      </a:r>
                    </a:p>
                  </a:txBody>
                  <a:tcPr marL="68580" marR="68580" marT="0" marB="0" anchor="ctr">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977</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tc>
                  <a:txBody>
                    <a:bodyPr/>
                    <a:lstStyle/>
                    <a:p>
                      <a:pPr marL="0" marR="0" algn="ctr">
                        <a:lnSpc>
                          <a:spcPct val="110000"/>
                        </a:lnSpc>
                      </a:pPr>
                      <a:r>
                        <a:rPr lang="en-US" sz="1600" b="1" dirty="0">
                          <a:solidFill>
                            <a:schemeClr val="tx1"/>
                          </a:solidFill>
                          <a:effectLst/>
                          <a:latin typeface="Trebuchet MS" panose="020B0603020202020204" pitchFamily="34" charset="0"/>
                          <a:ea typeface="Times New Roman" panose="02020603050405020304" pitchFamily="18" charset="0"/>
                          <a:cs typeface="Calibri" panose="020F0502020204030204" pitchFamily="34" charset="0"/>
                        </a:rPr>
                        <a:t>4.6</a:t>
                      </a:r>
                      <a:endParaRPr lang="en-US" sz="700" b="1" dirty="0">
                        <a:solidFill>
                          <a:schemeClr val="tx1"/>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rgbClr val="009999"/>
                      </a:solidFill>
                      <a:prstDash val="solid"/>
                      <a:round/>
                      <a:headEnd type="none" w="med" len="med"/>
                      <a:tailEnd type="none" w="med" len="med"/>
                    </a:lnL>
                    <a:lnR w="12700" cap="flat" cmpd="sng" algn="ctr">
                      <a:solidFill>
                        <a:srgbClr val="009999"/>
                      </a:solidFill>
                      <a:prstDash val="solid"/>
                      <a:round/>
                      <a:headEnd type="none" w="med" len="med"/>
                      <a:tailEnd type="none" w="med" len="med"/>
                    </a:lnR>
                    <a:lnT w="12700" cap="flat" cmpd="sng" algn="ctr">
                      <a:solidFill>
                        <a:srgbClr val="009999"/>
                      </a:solidFill>
                      <a:prstDash val="solid"/>
                      <a:round/>
                      <a:headEnd type="none" w="med" len="med"/>
                      <a:tailEnd type="none" w="med" len="med"/>
                    </a:lnT>
                    <a:lnB w="12700" cap="flat" cmpd="sng" algn="ctr">
                      <a:solidFill>
                        <a:srgbClr val="009999"/>
                      </a:solidFill>
                      <a:prstDash val="solid"/>
                      <a:round/>
                      <a:headEnd type="none" w="med" len="med"/>
                      <a:tailEnd type="none" w="med" len="med"/>
                    </a:lnB>
                    <a:solidFill>
                      <a:srgbClr val="00CC99"/>
                    </a:solidFill>
                  </a:tcPr>
                </a:tc>
                <a:extLst>
                  <a:ext uri="{0D108BD9-81ED-4DB2-BD59-A6C34878D82A}">
                    <a16:rowId xmlns:a16="http://schemas.microsoft.com/office/drawing/2014/main" val="674197765"/>
                  </a:ext>
                </a:extLst>
              </a:tr>
            </a:tbl>
          </a:graphicData>
        </a:graphic>
      </p:graphicFrame>
      <p:sp>
        <p:nvSpPr>
          <p:cNvPr id="26" name="Rectangle: Rounded Corners 25">
            <a:extLst>
              <a:ext uri="{FF2B5EF4-FFF2-40B4-BE49-F238E27FC236}">
                <a16:creationId xmlns:a16="http://schemas.microsoft.com/office/drawing/2014/main" id="{46DBFF51-A573-0AFA-12A8-D3E48885E177}"/>
              </a:ext>
            </a:extLst>
          </p:cNvPr>
          <p:cNvSpPr/>
          <p:nvPr/>
        </p:nvSpPr>
        <p:spPr>
          <a:xfrm>
            <a:off x="6681021" y="4881720"/>
            <a:ext cx="2011680" cy="1188720"/>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solidFill>
                  <a:schemeClr val="tx1"/>
                </a:solidFill>
              </a:rPr>
              <a:t>Educational attainment  (wage equal)</a:t>
            </a:r>
          </a:p>
          <a:p>
            <a:pPr algn="ctr"/>
            <a:r>
              <a:rPr lang="en-US" sz="2000" b="1" dirty="0">
                <a:solidFill>
                  <a:schemeClr val="tx1"/>
                </a:solidFill>
              </a:rPr>
              <a:t>GD 7</a:t>
            </a:r>
          </a:p>
        </p:txBody>
      </p:sp>
      <p:sp>
        <p:nvSpPr>
          <p:cNvPr id="4" name="TextBox 3">
            <a:extLst>
              <a:ext uri="{FF2B5EF4-FFF2-40B4-BE49-F238E27FC236}">
                <a16:creationId xmlns:a16="http://schemas.microsoft.com/office/drawing/2014/main" id="{F8A5E1B5-85CC-6492-069D-8E81DAA3EE52}"/>
              </a:ext>
            </a:extLst>
          </p:cNvPr>
          <p:cNvSpPr txBox="1"/>
          <p:nvPr/>
        </p:nvSpPr>
        <p:spPr>
          <a:xfrm>
            <a:off x="222463" y="1143447"/>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Education Attainment</a:t>
            </a:r>
          </a:p>
        </p:txBody>
      </p:sp>
      <p:sp>
        <p:nvSpPr>
          <p:cNvPr id="5" name="TextBox 4">
            <a:extLst>
              <a:ext uri="{FF2B5EF4-FFF2-40B4-BE49-F238E27FC236}">
                <a16:creationId xmlns:a16="http://schemas.microsoft.com/office/drawing/2014/main" id="{271FD668-6F7A-4CCC-A6D6-F9268A217D8D}"/>
              </a:ext>
            </a:extLst>
          </p:cNvPr>
          <p:cNvSpPr txBox="1"/>
          <p:nvPr/>
        </p:nvSpPr>
        <p:spPr>
          <a:xfrm>
            <a:off x="202795" y="3896476"/>
            <a:ext cx="11330444" cy="430887"/>
          </a:xfrm>
          <a:prstGeom prst="rect">
            <a:avLst/>
          </a:prstGeom>
          <a:noFill/>
        </p:spPr>
        <p:txBody>
          <a:bodyPr wrap="square">
            <a:spAutoFit/>
          </a:bodyPr>
          <a:lstStyle/>
          <a:p>
            <a:pPr algn="just">
              <a:spcBef>
                <a:spcPts val="400"/>
              </a:spcBef>
              <a:spcAft>
                <a:spcPts val="600"/>
              </a:spcAft>
              <a:buClr>
                <a:srgbClr val="FF3300"/>
              </a:buClr>
            </a:pPr>
            <a:r>
              <a:rPr lang="en-US" altLang="en-US" sz="2200" b="1" dirty="0">
                <a:latin typeface="Trebuchet MS" panose="020B0603020202020204" pitchFamily="34" charset="0"/>
                <a:cs typeface="Vrinda"/>
              </a:rPr>
              <a:t>GD 6 with Gender Wage Equal</a:t>
            </a:r>
          </a:p>
        </p:txBody>
      </p:sp>
    </p:spTree>
    <p:extLst>
      <p:ext uri="{BB962C8B-B14F-4D97-AF65-F5344CB8AC3E}">
        <p14:creationId xmlns:p14="http://schemas.microsoft.com/office/powerpoint/2010/main" val="946707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500" fill="hold"/>
                                        <p:tgtEl>
                                          <p:spTgt spid="24"/>
                                        </p:tgtEl>
                                        <p:attrNameLst>
                                          <p:attrName>ppt_x</p:attrName>
                                        </p:attrNameLst>
                                      </p:cBhvr>
                                      <p:tavLst>
                                        <p:tav tm="0">
                                          <p:val>
                                            <p:strVal val="#ppt_x"/>
                                          </p:val>
                                        </p:tav>
                                        <p:tav tm="100000">
                                          <p:val>
                                            <p:strVal val="#ppt_x"/>
                                          </p:val>
                                        </p:tav>
                                      </p:tavLst>
                                    </p:anim>
                                    <p:anim calcmode="lin" valueType="num">
                                      <p:cBhvr additive="base">
                                        <p:cTn id="1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anim calcmode="lin" valueType="num">
                                      <p:cBhvr additive="base">
                                        <p:cTn id="23" dur="500" fill="hold"/>
                                        <p:tgtEl>
                                          <p:spTgt spid="23"/>
                                        </p:tgtEl>
                                        <p:attrNameLst>
                                          <p:attrName>ppt_x</p:attrName>
                                        </p:attrNameLst>
                                      </p:cBhvr>
                                      <p:tavLst>
                                        <p:tav tm="0">
                                          <p:val>
                                            <p:strVal val="#ppt_x"/>
                                          </p:val>
                                        </p:tav>
                                        <p:tav tm="100000">
                                          <p:val>
                                            <p:strVal val="#ppt_x"/>
                                          </p:val>
                                        </p:tav>
                                      </p:tavLst>
                                    </p:anim>
                                    <p:anim calcmode="lin" valueType="num">
                                      <p:cBhvr additive="base">
                                        <p:cTn id="2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additive="base">
                                        <p:cTn id="29" dur="500" fill="hold"/>
                                        <p:tgtEl>
                                          <p:spTgt spid="15"/>
                                        </p:tgtEl>
                                        <p:attrNameLst>
                                          <p:attrName>ppt_x</p:attrName>
                                        </p:attrNameLst>
                                      </p:cBhvr>
                                      <p:tavLst>
                                        <p:tav tm="0">
                                          <p:val>
                                            <p:strVal val="#ppt_x"/>
                                          </p:val>
                                        </p:tav>
                                        <p:tav tm="100000">
                                          <p:val>
                                            <p:strVal val="#ppt_x"/>
                                          </p:val>
                                        </p:tav>
                                      </p:tavLst>
                                    </p:anim>
                                    <p:anim calcmode="lin" valueType="num">
                                      <p:cBhvr additive="base">
                                        <p:cTn id="3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6"/>
                                        </p:tgtEl>
                                        <p:attrNameLst>
                                          <p:attrName>style.visibility</p:attrName>
                                        </p:attrNameLst>
                                      </p:cBhvr>
                                      <p:to>
                                        <p:strVal val="visible"/>
                                      </p:to>
                                    </p:set>
                                    <p:anim calcmode="lin" valueType="num">
                                      <p:cBhvr additive="base">
                                        <p:cTn id="39" dur="500" fill="hold"/>
                                        <p:tgtEl>
                                          <p:spTgt spid="26"/>
                                        </p:tgtEl>
                                        <p:attrNameLst>
                                          <p:attrName>ppt_x</p:attrName>
                                        </p:attrNameLst>
                                      </p:cBhvr>
                                      <p:tavLst>
                                        <p:tav tm="0">
                                          <p:val>
                                            <p:strVal val="#ppt_x"/>
                                          </p:val>
                                        </p:tav>
                                        <p:tav tm="100000">
                                          <p:val>
                                            <p:strVal val="#ppt_x"/>
                                          </p:val>
                                        </p:tav>
                                      </p:tavLst>
                                    </p:anim>
                                    <p:anim calcmode="lin" valueType="num">
                                      <p:cBhvr additive="base">
                                        <p:cTn id="4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5"/>
                                        </p:tgtEl>
                                        <p:attrNameLst>
                                          <p:attrName>style.visibility</p:attrName>
                                        </p:attrNameLst>
                                      </p:cBhvr>
                                      <p:to>
                                        <p:strVal val="visible"/>
                                      </p:to>
                                    </p:set>
                                    <p:anim calcmode="lin" valueType="num">
                                      <p:cBhvr additive="base">
                                        <p:cTn id="45" dur="500" fill="hold"/>
                                        <p:tgtEl>
                                          <p:spTgt spid="25"/>
                                        </p:tgtEl>
                                        <p:attrNameLst>
                                          <p:attrName>ppt_x</p:attrName>
                                        </p:attrNameLst>
                                      </p:cBhvr>
                                      <p:tavLst>
                                        <p:tav tm="0">
                                          <p:val>
                                            <p:strVal val="#ppt_x"/>
                                          </p:val>
                                        </p:tav>
                                        <p:tav tm="100000">
                                          <p:val>
                                            <p:strVal val="#ppt_x"/>
                                          </p:val>
                                        </p:tav>
                                      </p:tavLst>
                                    </p:anim>
                                    <p:anim calcmode="lin" valueType="num">
                                      <p:cBhvr additive="base">
                                        <p:cTn id="46"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6" grpId="0" animBg="1"/>
      <p:bldP spid="4" grpId="0"/>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ECBB3C-21A5-9F9A-D9A9-698F5A2759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8952B1-3994-1FE3-3BBF-9A53994B6B09}"/>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Insights</a:t>
            </a:r>
          </a:p>
        </p:txBody>
      </p:sp>
      <p:pic>
        <p:nvPicPr>
          <p:cNvPr id="6" name="Picture 5">
            <a:extLst>
              <a:ext uri="{FF2B5EF4-FFF2-40B4-BE49-F238E27FC236}">
                <a16:creationId xmlns:a16="http://schemas.microsoft.com/office/drawing/2014/main" id="{B260CF42-27BC-719D-2B61-49DE2CDE4400}"/>
              </a:ext>
            </a:extLst>
          </p:cNvPr>
          <p:cNvPicPr>
            <a:picLocks noChangeAspect="1"/>
          </p:cNvPicPr>
          <p:nvPr/>
        </p:nvPicPr>
        <p:blipFill>
          <a:blip r:embed="rId3"/>
          <a:stretch>
            <a:fillRect/>
          </a:stretch>
        </p:blipFill>
        <p:spPr>
          <a:xfrm>
            <a:off x="218140" y="81280"/>
            <a:ext cx="1011220" cy="938377"/>
          </a:xfrm>
          <a:prstGeom prst="rect">
            <a:avLst/>
          </a:prstGeom>
        </p:spPr>
      </p:pic>
      <p:pic>
        <p:nvPicPr>
          <p:cNvPr id="21" name="Picture 20">
            <a:extLst>
              <a:ext uri="{FF2B5EF4-FFF2-40B4-BE49-F238E27FC236}">
                <a16:creationId xmlns:a16="http://schemas.microsoft.com/office/drawing/2014/main" id="{64B0455D-B435-1402-777E-C4825425054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5719" y="1116121"/>
            <a:ext cx="9189531" cy="256032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2" name="Chart 21">
            <a:extLst>
              <a:ext uri="{FF2B5EF4-FFF2-40B4-BE49-F238E27FC236}">
                <a16:creationId xmlns:a16="http://schemas.microsoft.com/office/drawing/2014/main" id="{B70B527A-D479-41DD-ECFC-71AE11A0712B}"/>
              </a:ext>
            </a:extLst>
          </p:cNvPr>
          <p:cNvGraphicFramePr>
            <a:graphicFrameLocks/>
          </p:cNvGraphicFramePr>
          <p:nvPr>
            <p:extLst>
              <p:ext uri="{D42A27DB-BD31-4B8C-83A1-F6EECF244321}">
                <p14:modId xmlns:p14="http://schemas.microsoft.com/office/powerpoint/2010/main" val="64238256"/>
              </p:ext>
            </p:extLst>
          </p:nvPr>
        </p:nvGraphicFramePr>
        <p:xfrm>
          <a:off x="7283918" y="3864081"/>
          <a:ext cx="3631332" cy="256032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a:extLst>
              <a:ext uri="{FF2B5EF4-FFF2-40B4-BE49-F238E27FC236}">
                <a16:creationId xmlns:a16="http://schemas.microsoft.com/office/drawing/2014/main" id="{2335BD40-F208-9996-FFA6-7702E3F408E9}"/>
              </a:ext>
            </a:extLst>
          </p:cNvPr>
          <p:cNvSpPr txBox="1"/>
          <p:nvPr/>
        </p:nvSpPr>
        <p:spPr>
          <a:xfrm>
            <a:off x="1762308" y="4024242"/>
            <a:ext cx="5257924" cy="1364476"/>
          </a:xfrm>
          <a:prstGeom prst="rect">
            <a:avLst/>
          </a:prstGeom>
          <a:noFill/>
        </p:spPr>
        <p:txBody>
          <a:bodyPr wrap="square">
            <a:spAutoFit/>
          </a:bodyPr>
          <a:lstStyle/>
          <a:p>
            <a:pPr marL="342900" indent="-342900" algn="just">
              <a:spcBef>
                <a:spcPts val="400"/>
              </a:spcBef>
              <a:spcAft>
                <a:spcPts val="600"/>
              </a:spcAft>
              <a:buClr>
                <a:srgbClr val="FF3300"/>
              </a:buClr>
              <a:buFont typeface="Arial" panose="020B0604020202020204" pitchFamily="34" charset="0"/>
              <a:buChar char="•"/>
            </a:pPr>
            <a:r>
              <a:rPr lang="en-US" altLang="en-US" sz="2200" b="1" dirty="0">
                <a:latin typeface="Trebuchet MS" panose="020B0603020202020204" pitchFamily="34" charset="0"/>
                <a:cs typeface="Vrinda"/>
              </a:rPr>
              <a:t>GD sizes are not small</a:t>
            </a:r>
          </a:p>
          <a:p>
            <a:pPr marL="342900" indent="-342900" algn="just">
              <a:spcBef>
                <a:spcPts val="400"/>
              </a:spcBef>
              <a:spcAft>
                <a:spcPts val="600"/>
              </a:spcAft>
              <a:buClr>
                <a:srgbClr val="FF3300"/>
              </a:buClr>
              <a:buFont typeface="Arial" panose="020B0604020202020204" pitchFamily="34" charset="0"/>
              <a:buChar char="•"/>
            </a:pPr>
            <a:r>
              <a:rPr lang="en-US" altLang="en-US" sz="2200" b="1" dirty="0">
                <a:latin typeface="Trebuchet MS" panose="020B0603020202020204" pitchFamily="34" charset="0"/>
                <a:cs typeface="Vrinda"/>
              </a:rPr>
              <a:t>Almost similar across years</a:t>
            </a:r>
          </a:p>
          <a:p>
            <a:pPr marL="342900" indent="-342900" algn="just">
              <a:spcBef>
                <a:spcPts val="400"/>
              </a:spcBef>
              <a:spcAft>
                <a:spcPts val="600"/>
              </a:spcAft>
              <a:buClr>
                <a:srgbClr val="FF3300"/>
              </a:buClr>
              <a:buFont typeface="Arial" panose="020B0604020202020204" pitchFamily="34" charset="0"/>
              <a:buChar char="•"/>
            </a:pPr>
            <a:r>
              <a:rPr lang="en-US" altLang="en-US" sz="2200" b="1" dirty="0">
                <a:latin typeface="Trebuchet MS" panose="020B0603020202020204" pitchFamily="34" charset="0"/>
                <a:cs typeface="Vrinda"/>
              </a:rPr>
              <a:t>But falling as % of GDP</a:t>
            </a:r>
          </a:p>
        </p:txBody>
      </p:sp>
    </p:spTree>
    <p:extLst>
      <p:ext uri="{BB962C8B-B14F-4D97-AF65-F5344CB8AC3E}">
        <p14:creationId xmlns:p14="http://schemas.microsoft.com/office/powerpoint/2010/main" val="8479846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1+#ppt_w/2"/>
                                          </p:val>
                                        </p:tav>
                                        <p:tav tm="100000">
                                          <p:val>
                                            <p:strVal val="#ppt_x"/>
                                          </p:val>
                                        </p:tav>
                                      </p:tavLst>
                                    </p:anim>
                                    <p:anim calcmode="lin" valueType="num">
                                      <p:cBhvr additive="base">
                                        <p:cTn id="16" dur="500" fill="hold"/>
                                        <p:tgtEl>
                                          <p:spTgt spid="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2" grpId="0">
        <p:bldAsOne/>
      </p:bldGraphic>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A7E33E-99E3-5631-7005-89203D650D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A9079-3780-0B41-159C-A4B63B6E2918}"/>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Insights</a:t>
            </a:r>
          </a:p>
        </p:txBody>
      </p:sp>
      <p:pic>
        <p:nvPicPr>
          <p:cNvPr id="6" name="Picture 5">
            <a:extLst>
              <a:ext uri="{FF2B5EF4-FFF2-40B4-BE49-F238E27FC236}">
                <a16:creationId xmlns:a16="http://schemas.microsoft.com/office/drawing/2014/main" id="{3EB16F7F-643D-84E9-AFF0-5E844A9DF332}"/>
              </a:ext>
            </a:extLst>
          </p:cNvPr>
          <p:cNvPicPr>
            <a:picLocks noChangeAspect="1"/>
          </p:cNvPicPr>
          <p:nvPr/>
        </p:nvPicPr>
        <p:blipFill>
          <a:blip r:embed="rId3"/>
          <a:stretch>
            <a:fillRect/>
          </a:stretch>
        </p:blipFill>
        <p:spPr>
          <a:xfrm>
            <a:off x="218140" y="81280"/>
            <a:ext cx="1011220" cy="938377"/>
          </a:xfrm>
          <a:prstGeom prst="rect">
            <a:avLst/>
          </a:prstGeom>
        </p:spPr>
      </p:pic>
      <p:graphicFrame>
        <p:nvGraphicFramePr>
          <p:cNvPr id="5" name="Chart 4">
            <a:extLst>
              <a:ext uri="{FF2B5EF4-FFF2-40B4-BE49-F238E27FC236}">
                <a16:creationId xmlns:a16="http://schemas.microsoft.com/office/drawing/2014/main" id="{84F67D85-35A9-0E79-9D5C-157EC6B0B0FA}"/>
              </a:ext>
            </a:extLst>
          </p:cNvPr>
          <p:cNvGraphicFramePr>
            <a:graphicFrameLocks/>
          </p:cNvGraphicFramePr>
          <p:nvPr>
            <p:extLst>
              <p:ext uri="{D42A27DB-BD31-4B8C-83A1-F6EECF244321}">
                <p14:modId xmlns:p14="http://schemas.microsoft.com/office/powerpoint/2010/main" val="3292159989"/>
              </p:ext>
            </p:extLst>
          </p:nvPr>
        </p:nvGraphicFramePr>
        <p:xfrm>
          <a:off x="632799" y="2196031"/>
          <a:ext cx="3291840" cy="347472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7" name="Chart 6">
            <a:extLst>
              <a:ext uri="{FF2B5EF4-FFF2-40B4-BE49-F238E27FC236}">
                <a16:creationId xmlns:a16="http://schemas.microsoft.com/office/drawing/2014/main" id="{A7AAD4BC-33A8-69F9-CA5B-C9951E46384F}"/>
              </a:ext>
            </a:extLst>
          </p:cNvPr>
          <p:cNvGraphicFramePr>
            <a:graphicFrameLocks/>
          </p:cNvGraphicFramePr>
          <p:nvPr>
            <p:extLst>
              <p:ext uri="{D42A27DB-BD31-4B8C-83A1-F6EECF244321}">
                <p14:modId xmlns:p14="http://schemas.microsoft.com/office/powerpoint/2010/main" val="2696241292"/>
              </p:ext>
            </p:extLst>
          </p:nvPr>
        </p:nvGraphicFramePr>
        <p:xfrm>
          <a:off x="7975345" y="2151787"/>
          <a:ext cx="3291840" cy="347472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8" name="Chart 7">
            <a:extLst>
              <a:ext uri="{FF2B5EF4-FFF2-40B4-BE49-F238E27FC236}">
                <a16:creationId xmlns:a16="http://schemas.microsoft.com/office/drawing/2014/main" id="{9479DD46-0FB8-7ED1-07FE-B7154AEDB1C3}"/>
              </a:ext>
            </a:extLst>
          </p:cNvPr>
          <p:cNvGraphicFramePr>
            <a:graphicFrameLocks/>
          </p:cNvGraphicFramePr>
          <p:nvPr>
            <p:extLst>
              <p:ext uri="{D42A27DB-BD31-4B8C-83A1-F6EECF244321}">
                <p14:modId xmlns:p14="http://schemas.microsoft.com/office/powerpoint/2010/main" val="4133826297"/>
              </p:ext>
            </p:extLst>
          </p:nvPr>
        </p:nvGraphicFramePr>
        <p:xfrm>
          <a:off x="4169645" y="2181281"/>
          <a:ext cx="3291840" cy="3474720"/>
        </p:xfrm>
        <a:graphic>
          <a:graphicData uri="http://schemas.openxmlformats.org/drawingml/2006/chart">
            <c:chart xmlns:c="http://schemas.openxmlformats.org/drawingml/2006/chart" xmlns:r="http://schemas.openxmlformats.org/officeDocument/2006/relationships" r:id="rId6"/>
          </a:graphicData>
        </a:graphic>
      </p:graphicFrame>
      <p:sp>
        <p:nvSpPr>
          <p:cNvPr id="10" name="Rectangle: Rounded Corners 9">
            <a:extLst>
              <a:ext uri="{FF2B5EF4-FFF2-40B4-BE49-F238E27FC236}">
                <a16:creationId xmlns:a16="http://schemas.microsoft.com/office/drawing/2014/main" id="{E5315840-D37B-A25F-D7F3-2742EB085E20}"/>
              </a:ext>
            </a:extLst>
          </p:cNvPr>
          <p:cNvSpPr/>
          <p:nvPr/>
        </p:nvSpPr>
        <p:spPr>
          <a:xfrm>
            <a:off x="663676" y="1460092"/>
            <a:ext cx="6489292"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Slow Convergence</a:t>
            </a:r>
          </a:p>
        </p:txBody>
      </p:sp>
      <p:sp>
        <p:nvSpPr>
          <p:cNvPr id="11" name="Rectangle: Rounded Corners 10">
            <a:extLst>
              <a:ext uri="{FF2B5EF4-FFF2-40B4-BE49-F238E27FC236}">
                <a16:creationId xmlns:a16="http://schemas.microsoft.com/office/drawing/2014/main" id="{FCB002D9-25CF-8206-305C-79535AF2BB8E}"/>
              </a:ext>
            </a:extLst>
          </p:cNvPr>
          <p:cNvSpPr/>
          <p:nvPr/>
        </p:nvSpPr>
        <p:spPr>
          <a:xfrm>
            <a:off x="8028031" y="1465015"/>
            <a:ext cx="3239153"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 Fast Divergence</a:t>
            </a:r>
          </a:p>
        </p:txBody>
      </p:sp>
      <p:sp>
        <p:nvSpPr>
          <p:cNvPr id="14" name="Rectangle: Rounded Corners 13">
            <a:extLst>
              <a:ext uri="{FF2B5EF4-FFF2-40B4-BE49-F238E27FC236}">
                <a16:creationId xmlns:a16="http://schemas.microsoft.com/office/drawing/2014/main" id="{66678EA2-A5DB-B337-E9E4-BD7320296322}"/>
              </a:ext>
            </a:extLst>
          </p:cNvPr>
          <p:cNvSpPr/>
          <p:nvPr/>
        </p:nvSpPr>
        <p:spPr>
          <a:xfrm>
            <a:off x="727588" y="5845279"/>
            <a:ext cx="10761406"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Labour Market</a:t>
            </a:r>
          </a:p>
        </p:txBody>
      </p:sp>
      <p:cxnSp>
        <p:nvCxnSpPr>
          <p:cNvPr id="9" name="Straight Arrow Connector 8">
            <a:extLst>
              <a:ext uri="{FF2B5EF4-FFF2-40B4-BE49-F238E27FC236}">
                <a16:creationId xmlns:a16="http://schemas.microsoft.com/office/drawing/2014/main" id="{ECEC5512-FCB3-D80D-F905-1487AAF3443D}"/>
              </a:ext>
            </a:extLst>
          </p:cNvPr>
          <p:cNvCxnSpPr>
            <a:cxnSpLocks/>
          </p:cNvCxnSpPr>
          <p:nvPr/>
        </p:nvCxnSpPr>
        <p:spPr>
          <a:xfrm flipH="1">
            <a:off x="1430599" y="2507225"/>
            <a:ext cx="1737360" cy="557491"/>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DA5318F2-F40E-B473-0068-5A6EB38A83DD}"/>
              </a:ext>
            </a:extLst>
          </p:cNvPr>
          <p:cNvCxnSpPr>
            <a:cxnSpLocks/>
          </p:cNvCxnSpPr>
          <p:nvPr/>
        </p:nvCxnSpPr>
        <p:spPr>
          <a:xfrm flipH="1">
            <a:off x="5073445" y="2762864"/>
            <a:ext cx="1509250" cy="1071717"/>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B4917C5E-ECB9-537D-CC56-A98790821E8F}"/>
              </a:ext>
            </a:extLst>
          </p:cNvPr>
          <p:cNvCxnSpPr>
            <a:cxnSpLocks/>
          </p:cNvCxnSpPr>
          <p:nvPr/>
        </p:nvCxnSpPr>
        <p:spPr>
          <a:xfrm flipH="1" flipV="1">
            <a:off x="9365228" y="2890681"/>
            <a:ext cx="1366677" cy="1386351"/>
          </a:xfrm>
          <a:prstGeom prst="straightConnector1">
            <a:avLst/>
          </a:prstGeom>
          <a:ln w="19050">
            <a:solidFill>
              <a:srgbClr val="0070C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4230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Graphic spid="7" grpId="0">
        <p:bldAsOne/>
      </p:bldGraphic>
      <p:bldGraphic spid="8" grpId="0">
        <p:bldAsOne/>
      </p:bldGraphic>
      <p:bldP spid="10" grpId="0" animBg="1"/>
      <p:bldP spid="11" grpId="0" animBg="1"/>
      <p:bldP spid="1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5A6B2-8F2D-4AB0-5ECA-5201A30DF0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EB250A-4338-0D6C-C9A7-B002B9FE2EBF}"/>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Gender Dividend in Bangladesh: Insights</a:t>
            </a:r>
          </a:p>
        </p:txBody>
      </p:sp>
      <p:pic>
        <p:nvPicPr>
          <p:cNvPr id="6" name="Picture 5">
            <a:extLst>
              <a:ext uri="{FF2B5EF4-FFF2-40B4-BE49-F238E27FC236}">
                <a16:creationId xmlns:a16="http://schemas.microsoft.com/office/drawing/2014/main" id="{E9FC5EAA-DCDF-0EA4-8626-3B87BFB665DD}"/>
              </a:ext>
            </a:extLst>
          </p:cNvPr>
          <p:cNvPicPr>
            <a:picLocks noChangeAspect="1"/>
          </p:cNvPicPr>
          <p:nvPr/>
        </p:nvPicPr>
        <p:blipFill>
          <a:blip r:embed="rId3"/>
          <a:stretch>
            <a:fillRect/>
          </a:stretch>
        </p:blipFill>
        <p:spPr>
          <a:xfrm>
            <a:off x="218140" y="81280"/>
            <a:ext cx="1011220" cy="938377"/>
          </a:xfrm>
          <a:prstGeom prst="rect">
            <a:avLst/>
          </a:prstGeom>
        </p:spPr>
      </p:pic>
      <p:graphicFrame>
        <p:nvGraphicFramePr>
          <p:cNvPr id="12" name="Chart 11">
            <a:extLst>
              <a:ext uri="{FF2B5EF4-FFF2-40B4-BE49-F238E27FC236}">
                <a16:creationId xmlns:a16="http://schemas.microsoft.com/office/drawing/2014/main" id="{8DA3CA9F-ED19-0FA3-0C6E-8B0F94019409}"/>
              </a:ext>
            </a:extLst>
          </p:cNvPr>
          <p:cNvGraphicFramePr>
            <a:graphicFrameLocks/>
          </p:cNvGraphicFramePr>
          <p:nvPr>
            <p:extLst>
              <p:ext uri="{D42A27DB-BD31-4B8C-83A1-F6EECF244321}">
                <p14:modId xmlns:p14="http://schemas.microsoft.com/office/powerpoint/2010/main" val="2623495116"/>
              </p:ext>
            </p:extLst>
          </p:nvPr>
        </p:nvGraphicFramePr>
        <p:xfrm>
          <a:off x="827874" y="2181280"/>
          <a:ext cx="3200400" cy="3474720"/>
        </p:xfrm>
        <a:graphic>
          <a:graphicData uri="http://schemas.openxmlformats.org/drawingml/2006/chart">
            <c:chart xmlns:c="http://schemas.openxmlformats.org/drawingml/2006/chart" xmlns:r="http://schemas.openxmlformats.org/officeDocument/2006/relationships" r:id="rId4"/>
          </a:graphicData>
        </a:graphic>
      </p:graphicFrame>
      <p:sp>
        <p:nvSpPr>
          <p:cNvPr id="13" name="Rectangle: Rounded Corners 12">
            <a:extLst>
              <a:ext uri="{FF2B5EF4-FFF2-40B4-BE49-F238E27FC236}">
                <a16:creationId xmlns:a16="http://schemas.microsoft.com/office/drawing/2014/main" id="{E950C0D5-F3D2-38D3-5D78-88B5C0C84658}"/>
              </a:ext>
            </a:extLst>
          </p:cNvPr>
          <p:cNvSpPr/>
          <p:nvPr/>
        </p:nvSpPr>
        <p:spPr>
          <a:xfrm>
            <a:off x="776739" y="1528924"/>
            <a:ext cx="3200399"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 Fast Divergence</a:t>
            </a:r>
          </a:p>
        </p:txBody>
      </p:sp>
      <p:sp>
        <p:nvSpPr>
          <p:cNvPr id="15" name="Rectangle: Rounded Corners 14">
            <a:extLst>
              <a:ext uri="{FF2B5EF4-FFF2-40B4-BE49-F238E27FC236}">
                <a16:creationId xmlns:a16="http://schemas.microsoft.com/office/drawing/2014/main" id="{56D9CA91-15CD-BB47-7220-8F1316A0CC6B}"/>
              </a:ext>
            </a:extLst>
          </p:cNvPr>
          <p:cNvSpPr/>
          <p:nvPr/>
        </p:nvSpPr>
        <p:spPr>
          <a:xfrm>
            <a:off x="830824" y="5801031"/>
            <a:ext cx="3146313"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Time Use</a:t>
            </a:r>
          </a:p>
        </p:txBody>
      </p:sp>
      <p:sp>
        <p:nvSpPr>
          <p:cNvPr id="16" name="Rectangle: Rounded Corners 15">
            <a:extLst>
              <a:ext uri="{FF2B5EF4-FFF2-40B4-BE49-F238E27FC236}">
                <a16:creationId xmlns:a16="http://schemas.microsoft.com/office/drawing/2014/main" id="{C7E060B4-76AC-9E98-BE01-B8CD19F46A41}"/>
              </a:ext>
            </a:extLst>
          </p:cNvPr>
          <p:cNvSpPr/>
          <p:nvPr/>
        </p:nvSpPr>
        <p:spPr>
          <a:xfrm>
            <a:off x="8150939" y="5746955"/>
            <a:ext cx="3018508"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Education</a:t>
            </a:r>
          </a:p>
        </p:txBody>
      </p:sp>
      <p:sp>
        <p:nvSpPr>
          <p:cNvPr id="17" name="Rectangle: Rounded Corners 16">
            <a:extLst>
              <a:ext uri="{FF2B5EF4-FFF2-40B4-BE49-F238E27FC236}">
                <a16:creationId xmlns:a16="http://schemas.microsoft.com/office/drawing/2014/main" id="{6B177C72-4B48-5CEA-CB96-EC0F991C4A72}"/>
              </a:ext>
            </a:extLst>
          </p:cNvPr>
          <p:cNvSpPr/>
          <p:nvPr/>
        </p:nvSpPr>
        <p:spPr>
          <a:xfrm>
            <a:off x="7969047" y="1863208"/>
            <a:ext cx="3200400" cy="3474720"/>
          </a:xfrm>
          <a:prstGeom prst="round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Progress in educational attainment noted with scopes for improvement</a:t>
            </a:r>
          </a:p>
          <a:p>
            <a:pPr algn="ctr"/>
            <a:endParaRPr lang="en-US" sz="2400" b="1" dirty="0">
              <a:solidFill>
                <a:schemeClr val="tx1"/>
              </a:solidFill>
            </a:endParaRPr>
          </a:p>
        </p:txBody>
      </p:sp>
      <p:sp>
        <p:nvSpPr>
          <p:cNvPr id="19" name="Rectangle: Rounded Corners 18">
            <a:extLst>
              <a:ext uri="{FF2B5EF4-FFF2-40B4-BE49-F238E27FC236}">
                <a16:creationId xmlns:a16="http://schemas.microsoft.com/office/drawing/2014/main" id="{E14A8AF5-4789-A49B-AD67-A508C0FDDB3F}"/>
              </a:ext>
            </a:extLst>
          </p:cNvPr>
          <p:cNvSpPr/>
          <p:nvPr/>
        </p:nvSpPr>
        <p:spPr>
          <a:xfrm>
            <a:off x="7919872" y="1386355"/>
            <a:ext cx="3200399" cy="365760"/>
          </a:xfrm>
          <a:prstGeom prst="roundRect">
            <a:avLst/>
          </a:prstGeom>
          <a:no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 Convergence ?</a:t>
            </a:r>
          </a:p>
        </p:txBody>
      </p:sp>
      <p:cxnSp>
        <p:nvCxnSpPr>
          <p:cNvPr id="4" name="Straight Arrow Connector 3">
            <a:extLst>
              <a:ext uri="{FF2B5EF4-FFF2-40B4-BE49-F238E27FC236}">
                <a16:creationId xmlns:a16="http://schemas.microsoft.com/office/drawing/2014/main" id="{44C1C68A-E7E9-F701-DEAD-089F6D31C757}"/>
              </a:ext>
            </a:extLst>
          </p:cNvPr>
          <p:cNvCxnSpPr>
            <a:cxnSpLocks/>
          </p:cNvCxnSpPr>
          <p:nvPr/>
        </p:nvCxnSpPr>
        <p:spPr>
          <a:xfrm flipH="1" flipV="1">
            <a:off x="2389241" y="3016044"/>
            <a:ext cx="619432" cy="36133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C4D050DB-A178-D82F-4C61-BF8B15400F3D}"/>
              </a:ext>
            </a:extLst>
          </p:cNvPr>
          <p:cNvSpPr txBox="1"/>
          <p:nvPr/>
        </p:nvSpPr>
        <p:spPr>
          <a:xfrm>
            <a:off x="2739509" y="2831371"/>
            <a:ext cx="548640" cy="338554"/>
          </a:xfrm>
          <a:prstGeom prst="rect">
            <a:avLst/>
          </a:prstGeom>
          <a:noFill/>
        </p:spPr>
        <p:txBody>
          <a:bodyPr wrap="square">
            <a:spAutoFit/>
          </a:bodyPr>
          <a:lstStyle/>
          <a:p>
            <a:r>
              <a:rPr lang="en-US" sz="1600" b="1" i="0" u="none" strike="noStrike" dirty="0">
                <a:solidFill>
                  <a:srgbClr val="000000"/>
                </a:solidFill>
                <a:effectLst/>
                <a:latin typeface="Calibri" panose="020F0502020204030204" pitchFamily="34" charset="0"/>
              </a:rPr>
              <a:t>38%</a:t>
            </a:r>
            <a:r>
              <a:rPr lang="en-US" sz="1600" dirty="0"/>
              <a:t> </a:t>
            </a:r>
          </a:p>
        </p:txBody>
      </p:sp>
    </p:spTree>
    <p:extLst>
      <p:ext uri="{BB962C8B-B14F-4D97-AF65-F5344CB8AC3E}">
        <p14:creationId xmlns:p14="http://schemas.microsoft.com/office/powerpoint/2010/main" val="1696282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P spid="13" grpId="0" animBg="1"/>
      <p:bldP spid="15" grpId="0" animBg="1"/>
      <p:bldP spid="16" grpId="0" animBg="1"/>
      <p:bldP spid="17" grpId="0" animBg="1"/>
      <p:bldP spid="19" grpId="0" animBg="1"/>
      <p:bldP spid="2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37AAA-9D9F-948E-3445-E1901C019A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956E56-E450-95BA-F377-F0B30CBE508E}"/>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Recommendations</a:t>
            </a:r>
          </a:p>
        </p:txBody>
      </p:sp>
      <p:pic>
        <p:nvPicPr>
          <p:cNvPr id="6" name="Picture 5">
            <a:extLst>
              <a:ext uri="{FF2B5EF4-FFF2-40B4-BE49-F238E27FC236}">
                <a16:creationId xmlns:a16="http://schemas.microsoft.com/office/drawing/2014/main" id="{66864C5F-0034-47AE-6322-E954D3D80C4D}"/>
              </a:ext>
            </a:extLst>
          </p:cNvPr>
          <p:cNvPicPr>
            <a:picLocks noChangeAspect="1"/>
          </p:cNvPicPr>
          <p:nvPr/>
        </p:nvPicPr>
        <p:blipFill>
          <a:blip r:embed="rId2"/>
          <a:stretch>
            <a:fillRect/>
          </a:stretch>
        </p:blipFill>
        <p:spPr>
          <a:xfrm>
            <a:off x="218140" y="81280"/>
            <a:ext cx="1011220" cy="938377"/>
          </a:xfrm>
          <a:prstGeom prst="rect">
            <a:avLst/>
          </a:prstGeom>
        </p:spPr>
      </p:pic>
      <p:sp>
        <p:nvSpPr>
          <p:cNvPr id="7" name="TextBox 6">
            <a:extLst>
              <a:ext uri="{FF2B5EF4-FFF2-40B4-BE49-F238E27FC236}">
                <a16:creationId xmlns:a16="http://schemas.microsoft.com/office/drawing/2014/main" id="{B28C8C0F-496E-E019-B1B6-EA9B6AE613B6}"/>
              </a:ext>
            </a:extLst>
          </p:cNvPr>
          <p:cNvSpPr txBox="1"/>
          <p:nvPr/>
        </p:nvSpPr>
        <p:spPr>
          <a:xfrm>
            <a:off x="692727" y="924027"/>
            <a:ext cx="10640291" cy="5262979"/>
          </a:xfrm>
          <a:prstGeom prst="rect">
            <a:avLst/>
          </a:prstGeom>
          <a:noFill/>
        </p:spPr>
        <p:txBody>
          <a:bodyPr wrap="square">
            <a:spAutoFit/>
          </a:bodyPr>
          <a:lstStyle/>
          <a:p>
            <a:pPr marL="342900" indent="-342900" algn="l">
              <a:buFont typeface="Wingdings" pitchFamily="2" charset="2"/>
              <a:buChar char="Ø"/>
            </a:pPr>
            <a:r>
              <a:rPr lang="en-US" sz="2400" b="0" i="0" u="none" strike="noStrike" dirty="0">
                <a:solidFill>
                  <a:srgbClr val="000000"/>
                </a:solidFill>
                <a:effectLst/>
              </a:rPr>
              <a:t>Bangladesh should </a:t>
            </a:r>
            <a:r>
              <a:rPr lang="en-US" sz="2400" b="1" i="0" u="none" strike="noStrike" dirty="0">
                <a:solidFill>
                  <a:srgbClr val="000000"/>
                </a:solidFill>
                <a:effectLst/>
              </a:rPr>
              <a:t>prioritize investments in women-intensive sectors</a:t>
            </a:r>
            <a:r>
              <a:rPr lang="en-US" sz="2400" b="0" i="0" u="none" strike="noStrike" dirty="0">
                <a:solidFill>
                  <a:srgbClr val="000000"/>
                </a:solidFill>
                <a:effectLst/>
              </a:rPr>
              <a:t> through </a:t>
            </a:r>
            <a:r>
              <a:rPr lang="en-US" sz="2400" b="1" i="0" u="none" strike="noStrike" dirty="0">
                <a:solidFill>
                  <a:srgbClr val="000000"/>
                </a:solidFill>
                <a:effectLst/>
              </a:rPr>
              <a:t>strategic planning and financial incentives</a:t>
            </a:r>
            <a:r>
              <a:rPr lang="en-US" sz="2400" b="0" i="0" u="none" strike="noStrike" dirty="0">
                <a:solidFill>
                  <a:srgbClr val="000000"/>
                </a:solidFill>
                <a:effectLst/>
              </a:rPr>
              <a:t>.</a:t>
            </a:r>
          </a:p>
          <a:p>
            <a:pPr marL="342900" indent="-342900" algn="l">
              <a:buFont typeface="Wingdings" pitchFamily="2" charset="2"/>
              <a:buChar char="Ø"/>
            </a:pPr>
            <a:endParaRPr lang="en-US" sz="2400" b="0" i="0" u="none" strike="noStrike" dirty="0">
              <a:solidFill>
                <a:srgbClr val="000000"/>
              </a:solidFill>
              <a:effectLst/>
            </a:endParaRPr>
          </a:p>
          <a:p>
            <a:pPr marL="342900" indent="-342900" algn="l">
              <a:buFont typeface="Wingdings" pitchFamily="2" charset="2"/>
              <a:buChar char="Ø"/>
            </a:pPr>
            <a:r>
              <a:rPr lang="en-US" sz="2400" b="0" i="0" u="none" strike="noStrike" dirty="0">
                <a:solidFill>
                  <a:srgbClr val="000000"/>
                </a:solidFill>
                <a:effectLst/>
              </a:rPr>
              <a:t>A </a:t>
            </a:r>
            <a:r>
              <a:rPr lang="en-US" sz="2400" b="1" i="0" u="none" strike="noStrike" dirty="0">
                <a:solidFill>
                  <a:srgbClr val="000000"/>
                </a:solidFill>
                <a:effectLst/>
              </a:rPr>
              <a:t>community-based care services model</a:t>
            </a:r>
            <a:r>
              <a:rPr lang="en-US" sz="2400" b="0" i="0" u="none" strike="noStrike" dirty="0">
                <a:solidFill>
                  <a:srgbClr val="000000"/>
                </a:solidFill>
                <a:effectLst/>
              </a:rPr>
              <a:t>, backed by </a:t>
            </a:r>
            <a:r>
              <a:rPr lang="en-US" sz="2400" b="1" i="0" u="none" strike="noStrike" dirty="0">
                <a:solidFill>
                  <a:srgbClr val="000000"/>
                </a:solidFill>
                <a:effectLst/>
              </a:rPr>
              <a:t>public-private financing</a:t>
            </a:r>
            <a:r>
              <a:rPr lang="en-US" sz="2400" b="0" i="0" u="none" strike="noStrike" dirty="0">
                <a:solidFill>
                  <a:srgbClr val="000000"/>
                </a:solidFill>
                <a:effectLst/>
              </a:rPr>
              <a:t>, can support women by creating jobs and freeing up time for paid work.</a:t>
            </a:r>
          </a:p>
          <a:p>
            <a:pPr marL="342900" indent="-342900" algn="l">
              <a:buFont typeface="Wingdings" pitchFamily="2" charset="2"/>
              <a:buChar char="Ø"/>
            </a:pPr>
            <a:endParaRPr lang="en-US" sz="2400" b="0" i="0" u="none" strike="noStrike" dirty="0">
              <a:solidFill>
                <a:srgbClr val="000000"/>
              </a:solidFill>
              <a:effectLst/>
            </a:endParaRPr>
          </a:p>
          <a:p>
            <a:pPr marL="342900" indent="-342900" algn="l">
              <a:buFont typeface="Wingdings" pitchFamily="2" charset="2"/>
              <a:buChar char="Ø"/>
            </a:pPr>
            <a:r>
              <a:rPr lang="en-US" sz="2400" b="1" i="0" u="none" strike="noStrike" dirty="0">
                <a:solidFill>
                  <a:srgbClr val="000000"/>
                </a:solidFill>
                <a:effectLst/>
              </a:rPr>
              <a:t>Digital platforms</a:t>
            </a:r>
            <a:r>
              <a:rPr lang="en-US" sz="2400" b="0" i="0" u="none" strike="noStrike" dirty="0">
                <a:solidFill>
                  <a:srgbClr val="000000"/>
                </a:solidFill>
                <a:effectLst/>
              </a:rPr>
              <a:t> can integrate </a:t>
            </a:r>
            <a:r>
              <a:rPr lang="en-US" sz="2400" b="1" i="0" u="none" strike="noStrike" dirty="0">
                <a:solidFill>
                  <a:srgbClr val="000000"/>
                </a:solidFill>
                <a:effectLst/>
              </a:rPr>
              <a:t>women entrepreneurs</a:t>
            </a:r>
            <a:r>
              <a:rPr lang="en-US" sz="2400" b="0" i="0" u="none" strike="noStrike" dirty="0">
                <a:solidFill>
                  <a:srgbClr val="000000"/>
                </a:solidFill>
                <a:effectLst/>
              </a:rPr>
              <a:t> into value chains, supported by </a:t>
            </a:r>
            <a:r>
              <a:rPr lang="en-US" sz="2400" b="1" i="0" u="none" strike="noStrike" dirty="0">
                <a:solidFill>
                  <a:srgbClr val="000000"/>
                </a:solidFill>
                <a:effectLst/>
              </a:rPr>
              <a:t>affordable internet, financial literacy, and easier access to credit</a:t>
            </a:r>
            <a:r>
              <a:rPr lang="en-US" sz="2400" b="0" i="0" u="none" strike="noStrike" dirty="0">
                <a:solidFill>
                  <a:srgbClr val="000000"/>
                </a:solidFill>
                <a:effectLst/>
              </a:rPr>
              <a:t>.</a:t>
            </a:r>
          </a:p>
          <a:p>
            <a:pPr algn="l"/>
            <a:endParaRPr lang="en-US" sz="2400" b="0" i="0" u="none" strike="noStrike" dirty="0">
              <a:solidFill>
                <a:srgbClr val="000000"/>
              </a:solidFill>
              <a:effectLst/>
            </a:endParaRPr>
          </a:p>
          <a:p>
            <a:pPr marL="342900" indent="-342900">
              <a:buFont typeface="Wingdings" pitchFamily="2" charset="2"/>
              <a:buChar char="Ø"/>
            </a:pPr>
            <a:r>
              <a:rPr lang="en-US" sz="2400" b="1" dirty="0">
                <a:solidFill>
                  <a:srgbClr val="000000"/>
                </a:solidFill>
              </a:rPr>
              <a:t>E</a:t>
            </a:r>
            <a:r>
              <a:rPr lang="en-US" sz="2400" b="1" i="0" u="none" strike="noStrike" dirty="0">
                <a:solidFill>
                  <a:srgbClr val="000000"/>
                </a:solidFill>
                <a:effectLst/>
              </a:rPr>
              <a:t>xpanded skill training, STEM education.</a:t>
            </a:r>
            <a:endParaRPr lang="en-US" sz="2400" b="0" i="0" u="none" strike="noStrike" dirty="0">
              <a:solidFill>
                <a:srgbClr val="000000"/>
              </a:solidFill>
              <a:effectLst/>
            </a:endParaRPr>
          </a:p>
          <a:p>
            <a:pPr marL="342900" indent="-342900" algn="l">
              <a:buFont typeface="Wingdings" pitchFamily="2" charset="2"/>
              <a:buChar char="Ø"/>
            </a:pPr>
            <a:endParaRPr lang="en-US" sz="2400" b="0" i="0" u="none" strike="noStrike" dirty="0">
              <a:solidFill>
                <a:srgbClr val="000000"/>
              </a:solidFill>
              <a:effectLst/>
            </a:endParaRPr>
          </a:p>
          <a:p>
            <a:pPr marL="342900" indent="-342900" algn="l">
              <a:buFont typeface="Wingdings" pitchFamily="2" charset="2"/>
              <a:buChar char="Ø"/>
            </a:pPr>
            <a:r>
              <a:rPr lang="en-US" sz="2400" b="1" i="0" u="none" strike="noStrike" dirty="0">
                <a:solidFill>
                  <a:srgbClr val="000000"/>
                </a:solidFill>
                <a:effectLst/>
              </a:rPr>
              <a:t>Safe transportation and workplaces</a:t>
            </a:r>
            <a:r>
              <a:rPr lang="en-US" sz="2400" b="0" i="0" u="none" strike="noStrike" dirty="0">
                <a:solidFill>
                  <a:srgbClr val="000000"/>
                </a:solidFill>
                <a:effectLst/>
              </a:rPr>
              <a:t> are essential for higher female participation.</a:t>
            </a:r>
          </a:p>
          <a:p>
            <a:pPr marL="342900" indent="-342900" algn="l">
              <a:buFont typeface="Wingdings" pitchFamily="2" charset="2"/>
              <a:buChar char="Ø"/>
            </a:pPr>
            <a:endParaRPr lang="en-US" sz="2400" b="0" i="0" u="none" strike="noStrike" dirty="0">
              <a:solidFill>
                <a:srgbClr val="000000"/>
              </a:solidFill>
              <a:effectLst/>
            </a:endParaRPr>
          </a:p>
          <a:p>
            <a:pPr marL="342900" indent="-342900" algn="l">
              <a:buFont typeface="Wingdings" pitchFamily="2" charset="2"/>
              <a:buChar char="Ø"/>
            </a:pPr>
            <a:r>
              <a:rPr lang="en-US" sz="2400" b="1" i="0" u="none" strike="noStrike" dirty="0">
                <a:solidFill>
                  <a:srgbClr val="000000"/>
                </a:solidFill>
                <a:effectLst/>
              </a:rPr>
              <a:t>Address wage equality</a:t>
            </a:r>
            <a:r>
              <a:rPr lang="en-US" sz="2400" b="0" i="0" u="none" strike="noStrike" dirty="0">
                <a:solidFill>
                  <a:srgbClr val="000000"/>
                </a:solidFill>
                <a:effectLst/>
              </a:rPr>
              <a:t>.</a:t>
            </a:r>
          </a:p>
        </p:txBody>
      </p:sp>
    </p:spTree>
    <p:extLst>
      <p:ext uri="{BB962C8B-B14F-4D97-AF65-F5344CB8AC3E}">
        <p14:creationId xmlns:p14="http://schemas.microsoft.com/office/powerpoint/2010/main" val="2478814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
            <a:ext cx="10156874" cy="1012874"/>
          </a:xfrm>
        </p:spPr>
        <p:txBody>
          <a:bodyPr vert="horz" lIns="91440" tIns="45720" rIns="91440" bIns="45720" rtlCol="0" anchor="ctr">
            <a:normAutofit/>
          </a:bodyPr>
          <a:lstStyle/>
          <a:p>
            <a:pPr algn="ctr"/>
            <a:r>
              <a:rPr lang="en-US" b="1" dirty="0">
                <a:solidFill>
                  <a:schemeClr val="accent2">
                    <a:lumMod val="75000"/>
                  </a:schemeClr>
                </a:solidFill>
                <a:latin typeface="Trebuchet MS" panose="020B0603020202020204" pitchFamily="34" charset="0"/>
              </a:rPr>
              <a:t>Content</a:t>
            </a:r>
          </a:p>
        </p:txBody>
      </p:sp>
      <p:sp>
        <p:nvSpPr>
          <p:cNvPr id="4" name="Rectangle 3"/>
          <p:cNvSpPr/>
          <p:nvPr/>
        </p:nvSpPr>
        <p:spPr>
          <a:xfrm>
            <a:off x="636495" y="1795195"/>
            <a:ext cx="10599542" cy="2308324"/>
          </a:xfrm>
          <a:prstGeom prst="rect">
            <a:avLst/>
          </a:prstGeom>
        </p:spPr>
        <p:txBody>
          <a:bodyPr wrap="square">
            <a:spAutoFit/>
          </a:bodyPr>
          <a:lstStyle/>
          <a:p>
            <a:pPr>
              <a:spcBef>
                <a:spcPts val="1200"/>
              </a:spcBef>
              <a:spcAft>
                <a:spcPts val="1200"/>
              </a:spcAft>
              <a:buClr>
                <a:srgbClr val="FF0000"/>
              </a:buClr>
            </a:pPr>
            <a:r>
              <a:rPr lang="en-US" sz="2800" b="1" dirty="0">
                <a:latin typeface="Trebuchet MS" panose="020B0603020202020204" pitchFamily="34" charset="0"/>
              </a:rPr>
              <a:t>Gender Dividend in Bangladesh: Application of NTTA and Beyond</a:t>
            </a:r>
          </a:p>
          <a:p>
            <a:pPr marL="742950" lvl="1" indent="-285750">
              <a:buClr>
                <a:srgbClr val="FF0000"/>
              </a:buClr>
              <a:buFont typeface="Arial" panose="020B0604020202020204" pitchFamily="34" charset="0"/>
              <a:buChar char="•"/>
            </a:pPr>
            <a:r>
              <a:rPr lang="en-US" sz="2600" b="1" i="1" dirty="0">
                <a:solidFill>
                  <a:srgbClr val="002060"/>
                </a:solidFill>
                <a:latin typeface="Trebuchet MS" panose="020B0603020202020204" pitchFamily="34" charset="0"/>
              </a:rPr>
              <a:t>NTTA</a:t>
            </a:r>
          </a:p>
          <a:p>
            <a:pPr marL="742950" lvl="1" indent="-285750">
              <a:buClr>
                <a:srgbClr val="FF0000"/>
              </a:buClr>
              <a:buFont typeface="Arial" panose="020B0604020202020204" pitchFamily="34" charset="0"/>
              <a:buChar char="•"/>
            </a:pPr>
            <a:r>
              <a:rPr lang="en-US" sz="2600" b="1" i="1" dirty="0">
                <a:solidFill>
                  <a:srgbClr val="002060"/>
                </a:solidFill>
                <a:latin typeface="Trebuchet MS" panose="020B0603020202020204" pitchFamily="34" charset="0"/>
              </a:rPr>
              <a:t>Micro-simulation</a:t>
            </a:r>
          </a:p>
          <a:p>
            <a:pPr marL="742950" lvl="1" indent="-285750">
              <a:buClr>
                <a:srgbClr val="FF0000"/>
              </a:buClr>
              <a:buFont typeface="Arial" panose="020B0604020202020204" pitchFamily="34" charset="0"/>
              <a:buChar char="•"/>
            </a:pPr>
            <a:r>
              <a:rPr lang="en-US" sz="2600" b="1" i="1" dirty="0">
                <a:solidFill>
                  <a:srgbClr val="002060"/>
                </a:solidFill>
                <a:latin typeface="Trebuchet MS" panose="020B0603020202020204" pitchFamily="34" charset="0"/>
              </a:rPr>
              <a:t>Policy Recommendation </a:t>
            </a:r>
          </a:p>
        </p:txBody>
      </p:sp>
      <p:pic>
        <p:nvPicPr>
          <p:cNvPr id="3" name="Picture 2"/>
          <p:cNvPicPr>
            <a:picLocks noChangeAspect="1"/>
          </p:cNvPicPr>
          <p:nvPr/>
        </p:nvPicPr>
        <p:blipFill>
          <a:blip r:embed="rId2"/>
          <a:stretch>
            <a:fillRect/>
          </a:stretch>
        </p:blipFill>
        <p:spPr>
          <a:xfrm>
            <a:off x="493700" y="26346"/>
            <a:ext cx="1426540" cy="1355413"/>
          </a:xfrm>
          <a:prstGeom prst="rect">
            <a:avLst/>
          </a:prstGeom>
        </p:spPr>
      </p:pic>
    </p:spTree>
    <p:extLst>
      <p:ext uri="{BB962C8B-B14F-4D97-AF65-F5344CB8AC3E}">
        <p14:creationId xmlns:p14="http://schemas.microsoft.com/office/powerpoint/2010/main" val="1550257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DA377F-76EC-0D4A-A611-2FFF77AFA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DBA046-B024-967C-A19B-22899F7BBDBF}"/>
              </a:ext>
            </a:extLst>
          </p:cNvPr>
          <p:cNvSpPr>
            <a:spLocks noGrp="1"/>
          </p:cNvSpPr>
          <p:nvPr>
            <p:ph type="title" idx="4294967295"/>
          </p:nvPr>
        </p:nvSpPr>
        <p:spPr>
          <a:xfrm>
            <a:off x="2701636" y="1019657"/>
            <a:ext cx="5611092" cy="3358379"/>
          </a:xfrm>
        </p:spPr>
        <p:txBody>
          <a:bodyPr vert="horz" lIns="91440" tIns="45720" rIns="91440" bIns="45720" rtlCol="0" anchor="ctr">
            <a:normAutofit/>
          </a:bodyPr>
          <a:lstStyle/>
          <a:p>
            <a:pPr algn="ctr"/>
            <a:r>
              <a:rPr lang="en-US" sz="5400" b="1" dirty="0">
                <a:solidFill>
                  <a:schemeClr val="accent2">
                    <a:lumMod val="75000"/>
                  </a:schemeClr>
                </a:solidFill>
                <a:latin typeface="Trebuchet MS" panose="020B0603020202020204" pitchFamily="34" charset="0"/>
              </a:rPr>
              <a:t>Thank you!</a:t>
            </a:r>
          </a:p>
        </p:txBody>
      </p:sp>
      <p:pic>
        <p:nvPicPr>
          <p:cNvPr id="6" name="Picture 5">
            <a:extLst>
              <a:ext uri="{FF2B5EF4-FFF2-40B4-BE49-F238E27FC236}">
                <a16:creationId xmlns:a16="http://schemas.microsoft.com/office/drawing/2014/main" id="{4AF26414-8261-B52C-72EC-493416EED09E}"/>
              </a:ext>
            </a:extLst>
          </p:cNvPr>
          <p:cNvPicPr>
            <a:picLocks noChangeAspect="1"/>
          </p:cNvPicPr>
          <p:nvPr/>
        </p:nvPicPr>
        <p:blipFill>
          <a:blip r:embed="rId2"/>
          <a:stretch>
            <a:fillRect/>
          </a:stretch>
        </p:blipFill>
        <p:spPr>
          <a:xfrm>
            <a:off x="218140" y="81280"/>
            <a:ext cx="1011220" cy="938377"/>
          </a:xfrm>
          <a:prstGeom prst="rect">
            <a:avLst/>
          </a:prstGeom>
        </p:spPr>
      </p:pic>
    </p:spTree>
    <p:extLst>
      <p:ext uri="{BB962C8B-B14F-4D97-AF65-F5344CB8AC3E}">
        <p14:creationId xmlns:p14="http://schemas.microsoft.com/office/powerpoint/2010/main" val="1232072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B28AEB-4054-BC79-1078-9C014F0114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B89EC0-D762-0357-61AF-659E485A1F8D}"/>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Disparity and Gender Dividend in Bangladesh</a:t>
            </a:r>
          </a:p>
        </p:txBody>
      </p:sp>
      <p:sp>
        <p:nvSpPr>
          <p:cNvPr id="3" name="Rectangle 2">
            <a:extLst>
              <a:ext uri="{FF2B5EF4-FFF2-40B4-BE49-F238E27FC236}">
                <a16:creationId xmlns:a16="http://schemas.microsoft.com/office/drawing/2014/main" id="{B142BED0-1632-6F2F-9A7F-341CDED66819}"/>
              </a:ext>
            </a:extLst>
          </p:cNvPr>
          <p:cNvSpPr/>
          <p:nvPr/>
        </p:nvSpPr>
        <p:spPr>
          <a:xfrm>
            <a:off x="223040" y="886927"/>
            <a:ext cx="11795760" cy="3011081"/>
          </a:xfrm>
          <a:prstGeom prst="rect">
            <a:avLst/>
          </a:prstGeom>
        </p:spPr>
        <p:txBody>
          <a:bodyPr wrap="square">
            <a:spAutoFit/>
          </a:bodyPr>
          <a:lstStyle/>
          <a:p>
            <a:pPr algn="just">
              <a:spcBef>
                <a:spcPts val="600"/>
              </a:spcBef>
              <a:spcAft>
                <a:spcPts val="400"/>
              </a:spcAft>
              <a:buClr>
                <a:srgbClr val="FF3300"/>
              </a:buClr>
            </a:pPr>
            <a:r>
              <a:rPr lang="en-US" sz="2200" b="1" dirty="0">
                <a:solidFill>
                  <a:srgbClr val="002060"/>
                </a:solidFill>
                <a:latin typeface="Trebuchet MS" panose="020B0603020202020204" pitchFamily="34" charset="0"/>
                <a:cs typeface="Vrinda"/>
              </a:rPr>
              <a:t>Gender Divide</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Gender divide in Labour Force Participation in 2022 (80:43)</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Wage divide (male wage 23 % higher in 2022)</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Inactive workers or labour outside labour force (LOLF) [in 2022 74% women vs 26% of 47 million]</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Unpaid work divide (0.8 vs 5.9 hours in 2019)</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Education divide [Average years of Schooling 2016 (15-64 years population): M 8.5| F 6.8 </a:t>
            </a:r>
            <a:endParaRPr lang="en-US" altLang="en-US" sz="2100" b="1" dirty="0">
              <a:latin typeface="Trebuchet MS" panose="020B0603020202020204" pitchFamily="34" charset="0"/>
              <a:cs typeface="Vrinda"/>
            </a:endParaRPr>
          </a:p>
        </p:txBody>
      </p:sp>
      <p:sp>
        <p:nvSpPr>
          <p:cNvPr id="4" name="Rectangle 3">
            <a:extLst>
              <a:ext uri="{FF2B5EF4-FFF2-40B4-BE49-F238E27FC236}">
                <a16:creationId xmlns:a16="http://schemas.microsoft.com/office/drawing/2014/main" id="{25CBBB40-370A-6206-C84E-DBEC45188F4F}"/>
              </a:ext>
            </a:extLst>
          </p:cNvPr>
          <p:cNvSpPr/>
          <p:nvPr/>
        </p:nvSpPr>
        <p:spPr>
          <a:xfrm>
            <a:off x="316448" y="3929995"/>
            <a:ext cx="11648052" cy="2236510"/>
          </a:xfrm>
          <a:prstGeom prst="rect">
            <a:avLst/>
          </a:prstGeom>
        </p:spPr>
        <p:txBody>
          <a:bodyPr wrap="square">
            <a:spAutoFit/>
          </a:bodyPr>
          <a:lstStyle/>
          <a:p>
            <a:pPr algn="just">
              <a:spcBef>
                <a:spcPts val="600"/>
              </a:spcBef>
              <a:spcAft>
                <a:spcPts val="400"/>
              </a:spcAft>
              <a:buClr>
                <a:srgbClr val="FF3300"/>
              </a:buClr>
            </a:pPr>
            <a:r>
              <a:rPr lang="en-US" sz="2200" b="1" dirty="0">
                <a:solidFill>
                  <a:srgbClr val="002060"/>
                </a:solidFill>
                <a:latin typeface="Trebuchet MS" panose="020B0603020202020204" pitchFamily="34" charset="0"/>
                <a:cs typeface="Vrinda"/>
              </a:rPr>
              <a:t>Parity in above areas will likely generate gender dividend</a:t>
            </a:r>
          </a:p>
          <a:p>
            <a:pPr marL="342900" indent="-342900" algn="just">
              <a:spcBef>
                <a:spcPts val="600"/>
              </a:spcBef>
              <a:spcAft>
                <a:spcPts val="400"/>
              </a:spcAft>
              <a:buClr>
                <a:srgbClr val="FF3300"/>
              </a:buClr>
              <a:buFont typeface="Arial" panose="020B0604020202020204" pitchFamily="34" charset="0"/>
              <a:buChar char="•"/>
            </a:pPr>
            <a:r>
              <a:rPr lang="en-US" sz="2100" b="1" dirty="0">
                <a:latin typeface="Trebuchet MS" panose="020B0603020202020204" pitchFamily="34" charset="0"/>
                <a:cs typeface="Vrinda"/>
              </a:rPr>
              <a:t>Requires assessment of size and drivers of GD to design strategies</a:t>
            </a:r>
          </a:p>
          <a:p>
            <a:pPr marL="342900" indent="-342900" algn="just">
              <a:spcBef>
                <a:spcPts val="600"/>
              </a:spcBef>
              <a:spcAft>
                <a:spcPts val="400"/>
              </a:spcAft>
              <a:buClr>
                <a:srgbClr val="FF3300"/>
              </a:buClr>
              <a:buFont typeface="Arial" panose="020B0604020202020204" pitchFamily="34" charset="0"/>
              <a:buChar char="•"/>
            </a:pPr>
            <a:r>
              <a:rPr lang="en-US" sz="2100" b="1" u="sng" dirty="0">
                <a:solidFill>
                  <a:srgbClr val="0070C0"/>
                </a:solidFill>
                <a:latin typeface="Trebuchet MS" panose="020B0603020202020204" pitchFamily="34" charset="0"/>
                <a:cs typeface="Vrinda"/>
              </a:rPr>
              <a:t>Two approaches adopted here</a:t>
            </a:r>
          </a:p>
          <a:p>
            <a:pPr marL="800100" lvl="1" indent="-342900" algn="just">
              <a:spcBef>
                <a:spcPts val="600"/>
              </a:spcBef>
              <a:spcAft>
                <a:spcPts val="400"/>
              </a:spcAft>
              <a:buClr>
                <a:srgbClr val="FF3300"/>
              </a:buClr>
              <a:buFont typeface="Arial" panose="020B0604020202020204" pitchFamily="34" charset="0"/>
              <a:buChar char="•"/>
            </a:pPr>
            <a:r>
              <a:rPr lang="en-US" altLang="en-US" sz="2100" b="1" dirty="0">
                <a:latin typeface="Trebuchet MS" panose="020B0603020202020204" pitchFamily="34" charset="0"/>
                <a:cs typeface="Vrinda"/>
              </a:rPr>
              <a:t>NTTA for Bangladesh based on Time Use Survey 2012 and 2019</a:t>
            </a:r>
          </a:p>
          <a:p>
            <a:pPr marL="800100" lvl="1" indent="-342900" algn="just">
              <a:spcBef>
                <a:spcPts val="600"/>
              </a:spcBef>
              <a:spcAft>
                <a:spcPts val="400"/>
              </a:spcAft>
              <a:buClr>
                <a:srgbClr val="FF3300"/>
              </a:buClr>
              <a:buFont typeface="Arial" panose="020B0604020202020204" pitchFamily="34" charset="0"/>
              <a:buChar char="•"/>
            </a:pPr>
            <a:r>
              <a:rPr lang="en-US" altLang="en-US" sz="2100" b="1" dirty="0">
                <a:latin typeface="Trebuchet MS" panose="020B0603020202020204" pitchFamily="34" charset="0"/>
                <a:cs typeface="Vrinda"/>
              </a:rPr>
              <a:t>Micro-simulation models developed using LFS- 2013, 2017 and 2022 </a:t>
            </a:r>
          </a:p>
        </p:txBody>
      </p:sp>
    </p:spTree>
    <p:extLst>
      <p:ext uri="{BB962C8B-B14F-4D97-AF65-F5344CB8AC3E}">
        <p14:creationId xmlns:p14="http://schemas.microsoft.com/office/powerpoint/2010/main" val="346013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C5DEEB-5D39-7E65-B852-B0D71DC3C0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20EDCE-300E-704E-DBB0-B1BC51CAF792}"/>
              </a:ext>
            </a:extLst>
          </p:cNvPr>
          <p:cNvSpPr>
            <a:spLocks noGrp="1"/>
          </p:cNvSpPr>
          <p:nvPr>
            <p:ph type="title" idx="4294967295"/>
          </p:nvPr>
        </p:nvSpPr>
        <p:spPr>
          <a:xfrm>
            <a:off x="588482" y="71718"/>
            <a:ext cx="10476431" cy="1012874"/>
          </a:xfrm>
        </p:spPr>
        <p:txBody>
          <a:bodyPr vert="horz" lIns="91440" tIns="45720" rIns="91440" bIns="45720" rtlCol="0" anchor="ctr">
            <a:normAutofit/>
          </a:bodyPr>
          <a:lstStyle/>
          <a:p>
            <a:pPr algn="ctr"/>
            <a:r>
              <a:rPr lang="en-US" altLang="en-US" sz="3200" b="1" dirty="0">
                <a:solidFill>
                  <a:schemeClr val="accent2">
                    <a:lumMod val="75000"/>
                  </a:schemeClr>
                </a:solidFill>
                <a:latin typeface="Trebuchet MS" panose="020B0603020202020204" pitchFamily="34" charset="0"/>
              </a:rPr>
              <a:t>SNA, NTA and NTTA (CWW)</a:t>
            </a:r>
            <a:endParaRPr lang="en-US" sz="3200" b="1" dirty="0">
              <a:solidFill>
                <a:schemeClr val="accent2">
                  <a:lumMod val="75000"/>
                </a:schemeClr>
              </a:solidFill>
              <a:latin typeface="Trebuchet MS" panose="020B0603020202020204" pitchFamily="34" charset="0"/>
            </a:endParaRPr>
          </a:p>
        </p:txBody>
      </p:sp>
      <p:pic>
        <p:nvPicPr>
          <p:cNvPr id="5" name="Picture 4">
            <a:extLst>
              <a:ext uri="{FF2B5EF4-FFF2-40B4-BE49-F238E27FC236}">
                <a16:creationId xmlns:a16="http://schemas.microsoft.com/office/drawing/2014/main" id="{98A245ED-426A-9886-5D54-191C4C0B8DEE}"/>
              </a:ext>
            </a:extLst>
          </p:cNvPr>
          <p:cNvPicPr>
            <a:picLocks noChangeAspect="1"/>
          </p:cNvPicPr>
          <p:nvPr/>
        </p:nvPicPr>
        <p:blipFill>
          <a:blip r:embed="rId3"/>
          <a:stretch>
            <a:fillRect/>
          </a:stretch>
        </p:blipFill>
        <p:spPr>
          <a:xfrm>
            <a:off x="218140" y="81280"/>
            <a:ext cx="1011220" cy="938377"/>
          </a:xfrm>
          <a:prstGeom prst="rect">
            <a:avLst/>
          </a:prstGeom>
        </p:spPr>
      </p:pic>
      <p:sp>
        <p:nvSpPr>
          <p:cNvPr id="3" name="Rectangle: Rounded Corners 2">
            <a:extLst>
              <a:ext uri="{FF2B5EF4-FFF2-40B4-BE49-F238E27FC236}">
                <a16:creationId xmlns:a16="http://schemas.microsoft.com/office/drawing/2014/main" id="{A2415D64-5C8B-766E-9AF3-43C07590F4D3}"/>
              </a:ext>
            </a:extLst>
          </p:cNvPr>
          <p:cNvSpPr/>
          <p:nvPr/>
        </p:nvSpPr>
        <p:spPr>
          <a:xfrm>
            <a:off x="117992" y="3982072"/>
            <a:ext cx="3613355" cy="2131142"/>
          </a:xfrm>
          <a:prstGeom prst="roundRect">
            <a:avLst/>
          </a:prstGeom>
          <a:solidFill>
            <a:srgbClr val="0066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GDP by Sector</a:t>
            </a:r>
          </a:p>
          <a:p>
            <a:pPr algn="ctr"/>
            <a:r>
              <a:rPr lang="en-US" sz="2400" b="1" dirty="0"/>
              <a:t>(FY 23: USD 416 billion) </a:t>
            </a:r>
          </a:p>
        </p:txBody>
      </p:sp>
      <p:graphicFrame>
        <p:nvGraphicFramePr>
          <p:cNvPr id="4" name="Table 3">
            <a:extLst>
              <a:ext uri="{FF2B5EF4-FFF2-40B4-BE49-F238E27FC236}">
                <a16:creationId xmlns:a16="http://schemas.microsoft.com/office/drawing/2014/main" id="{3028419D-25CC-1567-58C1-53E680BBDAB6}"/>
              </a:ext>
            </a:extLst>
          </p:cNvPr>
          <p:cNvGraphicFramePr>
            <a:graphicFrameLocks noGrp="1"/>
          </p:cNvGraphicFramePr>
          <p:nvPr>
            <p:extLst>
              <p:ext uri="{D42A27DB-BD31-4B8C-83A1-F6EECF244321}">
                <p14:modId xmlns:p14="http://schemas.microsoft.com/office/powerpoint/2010/main" val="2159937340"/>
              </p:ext>
            </p:extLst>
          </p:nvPr>
        </p:nvGraphicFramePr>
        <p:xfrm>
          <a:off x="132740" y="1364586"/>
          <a:ext cx="3657600" cy="2194560"/>
        </p:xfrm>
        <a:graphic>
          <a:graphicData uri="http://schemas.openxmlformats.org/drawingml/2006/table">
            <a:tbl>
              <a:tblPr>
                <a:tableStyleId>{5C22544A-7EE6-4342-B048-85BDC9FD1C3A}</a:tableStyleId>
              </a:tblPr>
              <a:tblGrid>
                <a:gridCol w="731520">
                  <a:extLst>
                    <a:ext uri="{9D8B030D-6E8A-4147-A177-3AD203B41FA5}">
                      <a16:colId xmlns:a16="http://schemas.microsoft.com/office/drawing/2014/main" val="1807721752"/>
                    </a:ext>
                  </a:extLst>
                </a:gridCol>
                <a:gridCol w="2926080">
                  <a:extLst>
                    <a:ext uri="{9D8B030D-6E8A-4147-A177-3AD203B41FA5}">
                      <a16:colId xmlns:a16="http://schemas.microsoft.com/office/drawing/2014/main" val="1368132091"/>
                    </a:ext>
                  </a:extLst>
                </a:gridCol>
              </a:tblGrid>
              <a:tr h="595329">
                <a:tc rowSpan="3">
                  <a:txBody>
                    <a:bodyPr/>
                    <a:lstStyle/>
                    <a:p>
                      <a:pPr algn="ctr" fontAlgn="ctr"/>
                      <a:r>
                        <a:rPr lang="en-US" sz="2200" b="1" u="none" strike="noStrike" dirty="0">
                          <a:solidFill>
                            <a:schemeClr val="bg1"/>
                          </a:solidFill>
                          <a:effectLst/>
                        </a:rPr>
                        <a:t>GDP sectors 32</a:t>
                      </a:r>
                      <a:endParaRPr lang="en-US" sz="2200" b="1" i="0" u="none" strike="noStrike" dirty="0">
                        <a:solidFill>
                          <a:schemeClr val="bg1"/>
                        </a:solidFill>
                        <a:effectLst/>
                        <a:latin typeface="Aptos Narrow" panose="020B0004020202020204" pitchFamily="34" charset="0"/>
                      </a:endParaRPr>
                    </a:p>
                  </a:txBody>
                  <a:tcPr marL="9525" marR="9525" marT="9525" marB="0" vert="vert270" anchor="ctr">
                    <a:solidFill>
                      <a:srgbClr val="006666"/>
                    </a:solidFill>
                  </a:tcPr>
                </a:tc>
                <a:tc>
                  <a:txBody>
                    <a:bodyPr/>
                    <a:lstStyle/>
                    <a:p>
                      <a:pPr algn="ctr" fontAlgn="ctr">
                        <a:spcBef>
                          <a:spcPts val="500"/>
                        </a:spcBef>
                        <a:spcAft>
                          <a:spcPts val="500"/>
                        </a:spcAft>
                      </a:pPr>
                      <a:r>
                        <a:rPr lang="en-US" sz="2200" b="1" u="none" strike="noStrike" dirty="0">
                          <a:solidFill>
                            <a:schemeClr val="bg1"/>
                          </a:solidFill>
                          <a:effectLst/>
                        </a:rPr>
                        <a:t>UN SNA 2008</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6666"/>
                    </a:solidFill>
                  </a:tcPr>
                </a:tc>
                <a:extLst>
                  <a:ext uri="{0D108BD9-81ED-4DB2-BD59-A6C34878D82A}">
                    <a16:rowId xmlns:a16="http://schemas.microsoft.com/office/drawing/2014/main" val="2906254365"/>
                  </a:ext>
                </a:extLst>
              </a:tr>
              <a:tr h="616202">
                <a:tc vMerge="1">
                  <a:txBody>
                    <a:bodyPr/>
                    <a:lstStyle/>
                    <a:p>
                      <a:endParaRPr lang="en-US"/>
                    </a:p>
                  </a:txBody>
                  <a:tcPr/>
                </a:tc>
                <a:tc>
                  <a:txBody>
                    <a:bodyPr/>
                    <a:lstStyle/>
                    <a:p>
                      <a:pPr algn="ctr" fontAlgn="ctr">
                        <a:spcBef>
                          <a:spcPts val="500"/>
                        </a:spcBef>
                        <a:spcAft>
                          <a:spcPts val="500"/>
                        </a:spcAft>
                      </a:pPr>
                      <a:r>
                        <a:rPr lang="en-US" sz="2200" b="1" u="none" strike="noStrike" dirty="0">
                          <a:solidFill>
                            <a:schemeClr val="bg1"/>
                          </a:solidFill>
                          <a:effectLst/>
                        </a:rPr>
                        <a:t>SNA Work Time</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6666"/>
                    </a:solidFill>
                  </a:tcPr>
                </a:tc>
                <a:extLst>
                  <a:ext uri="{0D108BD9-81ED-4DB2-BD59-A6C34878D82A}">
                    <a16:rowId xmlns:a16="http://schemas.microsoft.com/office/drawing/2014/main" val="1575644985"/>
                  </a:ext>
                </a:extLst>
              </a:tr>
              <a:tr h="983029">
                <a:tc vMerge="1">
                  <a:txBody>
                    <a:bodyPr/>
                    <a:lstStyle/>
                    <a:p>
                      <a:endParaRPr lang="en-US"/>
                    </a:p>
                  </a:txBody>
                  <a:tcPr/>
                </a:tc>
                <a:tc>
                  <a:txBody>
                    <a:bodyPr/>
                    <a:lstStyle/>
                    <a:p>
                      <a:pPr algn="ctr" fontAlgn="ctr">
                        <a:spcBef>
                          <a:spcPts val="500"/>
                        </a:spcBef>
                        <a:spcAft>
                          <a:spcPts val="500"/>
                        </a:spcAft>
                      </a:pPr>
                      <a:r>
                        <a:rPr lang="en-US" sz="2200" b="1" u="none" strike="noStrike" dirty="0">
                          <a:solidFill>
                            <a:schemeClr val="bg1"/>
                          </a:solidFill>
                          <a:effectLst/>
                        </a:rPr>
                        <a:t>GDP growth &amp; structure</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6666"/>
                    </a:solidFill>
                  </a:tcPr>
                </a:tc>
                <a:extLst>
                  <a:ext uri="{0D108BD9-81ED-4DB2-BD59-A6C34878D82A}">
                    <a16:rowId xmlns:a16="http://schemas.microsoft.com/office/drawing/2014/main" val="1598636442"/>
                  </a:ext>
                </a:extLst>
              </a:tr>
            </a:tbl>
          </a:graphicData>
        </a:graphic>
      </p:graphicFrame>
      <p:graphicFrame>
        <p:nvGraphicFramePr>
          <p:cNvPr id="7" name="Table 6">
            <a:extLst>
              <a:ext uri="{FF2B5EF4-FFF2-40B4-BE49-F238E27FC236}">
                <a16:creationId xmlns:a16="http://schemas.microsoft.com/office/drawing/2014/main" id="{E986EC45-C47C-DD15-2B73-FEFEFD2E6BC1}"/>
              </a:ext>
            </a:extLst>
          </p:cNvPr>
          <p:cNvGraphicFramePr>
            <a:graphicFrameLocks noGrp="1"/>
          </p:cNvGraphicFramePr>
          <p:nvPr>
            <p:extLst>
              <p:ext uri="{D42A27DB-BD31-4B8C-83A1-F6EECF244321}">
                <p14:modId xmlns:p14="http://schemas.microsoft.com/office/powerpoint/2010/main" val="1626315053"/>
              </p:ext>
            </p:extLst>
          </p:nvPr>
        </p:nvGraphicFramePr>
        <p:xfrm>
          <a:off x="4252458" y="1413749"/>
          <a:ext cx="3657600" cy="2194560"/>
        </p:xfrm>
        <a:graphic>
          <a:graphicData uri="http://schemas.openxmlformats.org/drawingml/2006/table">
            <a:tbl>
              <a:tblPr>
                <a:tableStyleId>{5C22544A-7EE6-4342-B048-85BDC9FD1C3A}</a:tableStyleId>
              </a:tblPr>
              <a:tblGrid>
                <a:gridCol w="731520">
                  <a:extLst>
                    <a:ext uri="{9D8B030D-6E8A-4147-A177-3AD203B41FA5}">
                      <a16:colId xmlns:a16="http://schemas.microsoft.com/office/drawing/2014/main" val="1807721752"/>
                    </a:ext>
                  </a:extLst>
                </a:gridCol>
                <a:gridCol w="2926080">
                  <a:extLst>
                    <a:ext uri="{9D8B030D-6E8A-4147-A177-3AD203B41FA5}">
                      <a16:colId xmlns:a16="http://schemas.microsoft.com/office/drawing/2014/main" val="1368132091"/>
                    </a:ext>
                  </a:extLst>
                </a:gridCol>
              </a:tblGrid>
              <a:tr h="552144">
                <a:tc rowSpan="3">
                  <a:txBody>
                    <a:bodyPr/>
                    <a:lstStyle/>
                    <a:p>
                      <a:pPr algn="ctr" fontAlgn="ctr"/>
                      <a:r>
                        <a:rPr lang="en-US" sz="2200" b="1" u="none" strike="noStrike" dirty="0">
                          <a:solidFill>
                            <a:schemeClr val="bg1"/>
                          </a:solidFill>
                          <a:effectLst/>
                        </a:rPr>
                        <a:t>Age cohort (0-100)</a:t>
                      </a:r>
                      <a:endParaRPr lang="en-US" sz="2200" b="1" i="0" u="none" strike="noStrike" dirty="0">
                        <a:solidFill>
                          <a:schemeClr val="bg1"/>
                        </a:solidFill>
                        <a:effectLst/>
                        <a:latin typeface="Aptos Narrow" panose="020B0004020202020204" pitchFamily="34" charset="0"/>
                      </a:endParaRPr>
                    </a:p>
                  </a:txBody>
                  <a:tcPr marL="9525" marR="9525" marT="9525" marB="0" vert="vert270" anchor="ctr">
                    <a:solidFill>
                      <a:srgbClr val="009999"/>
                    </a:solidFill>
                  </a:tcPr>
                </a:tc>
                <a:tc>
                  <a:txBody>
                    <a:bodyPr/>
                    <a:lstStyle/>
                    <a:p>
                      <a:pPr algn="ctr" fontAlgn="ctr"/>
                      <a:r>
                        <a:rPr lang="en-US" sz="2200" b="1" u="none" strike="noStrike" dirty="0">
                          <a:solidFill>
                            <a:schemeClr val="bg1"/>
                          </a:solidFill>
                          <a:effectLst/>
                        </a:rPr>
                        <a:t>UN NTA MANUAL 2013</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9999"/>
                    </a:solidFill>
                  </a:tcPr>
                </a:tc>
                <a:extLst>
                  <a:ext uri="{0D108BD9-81ED-4DB2-BD59-A6C34878D82A}">
                    <a16:rowId xmlns:a16="http://schemas.microsoft.com/office/drawing/2014/main" val="2906254365"/>
                  </a:ext>
                </a:extLst>
              </a:tr>
              <a:tr h="552144">
                <a:tc vMerge="1">
                  <a:txBody>
                    <a:bodyPr/>
                    <a:lstStyle/>
                    <a:p>
                      <a:endParaRPr lang="en-US"/>
                    </a:p>
                  </a:txBody>
                  <a:tcPr/>
                </a:tc>
                <a:tc>
                  <a:txBody>
                    <a:bodyPr/>
                    <a:lstStyle/>
                    <a:p>
                      <a:pPr algn="ctr" fontAlgn="ctr"/>
                      <a:r>
                        <a:rPr lang="en-US" sz="2200" b="1" u="none" strike="noStrike" dirty="0">
                          <a:solidFill>
                            <a:schemeClr val="bg1"/>
                          </a:solidFill>
                          <a:effectLst/>
                        </a:rPr>
                        <a:t>NTA Work Time</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9999"/>
                    </a:solidFill>
                  </a:tcPr>
                </a:tc>
                <a:extLst>
                  <a:ext uri="{0D108BD9-81ED-4DB2-BD59-A6C34878D82A}">
                    <a16:rowId xmlns:a16="http://schemas.microsoft.com/office/drawing/2014/main" val="1575644985"/>
                  </a:ext>
                </a:extLst>
              </a:tr>
              <a:tr h="1090272">
                <a:tc vMerge="1">
                  <a:txBody>
                    <a:bodyPr/>
                    <a:lstStyle/>
                    <a:p>
                      <a:endParaRPr lang="en-US"/>
                    </a:p>
                  </a:txBody>
                  <a:tcPr/>
                </a:tc>
                <a:tc>
                  <a:txBody>
                    <a:bodyPr/>
                    <a:lstStyle/>
                    <a:p>
                      <a:pPr algn="ctr" fontAlgn="ctr"/>
                      <a:r>
                        <a:rPr lang="en-US" sz="2200" b="1" u="none" strike="noStrike" dirty="0">
                          <a:solidFill>
                            <a:schemeClr val="bg1"/>
                          </a:solidFill>
                          <a:effectLst/>
                        </a:rPr>
                        <a:t>GDP age distribution</a:t>
                      </a:r>
                      <a:endParaRPr lang="en-US" sz="2200" b="1" i="0" u="none" strike="noStrike" dirty="0">
                        <a:solidFill>
                          <a:schemeClr val="bg1"/>
                        </a:solidFill>
                        <a:effectLst/>
                        <a:latin typeface="Aptos Narrow" panose="020B0004020202020204" pitchFamily="34" charset="0"/>
                      </a:endParaRPr>
                    </a:p>
                  </a:txBody>
                  <a:tcPr marL="9525" marR="9525" marT="9525" marB="0" anchor="ctr">
                    <a:solidFill>
                      <a:srgbClr val="009999"/>
                    </a:solidFill>
                  </a:tcPr>
                </a:tc>
                <a:extLst>
                  <a:ext uri="{0D108BD9-81ED-4DB2-BD59-A6C34878D82A}">
                    <a16:rowId xmlns:a16="http://schemas.microsoft.com/office/drawing/2014/main" val="1598636442"/>
                  </a:ext>
                </a:extLst>
              </a:tr>
            </a:tbl>
          </a:graphicData>
        </a:graphic>
      </p:graphicFrame>
      <p:sp>
        <p:nvSpPr>
          <p:cNvPr id="8" name="Rectangle: Rounded Corners 7">
            <a:extLst>
              <a:ext uri="{FF2B5EF4-FFF2-40B4-BE49-F238E27FC236}">
                <a16:creationId xmlns:a16="http://schemas.microsoft.com/office/drawing/2014/main" id="{B529B05F-34AD-2637-7028-64D7B4C765F4}"/>
              </a:ext>
            </a:extLst>
          </p:cNvPr>
          <p:cNvSpPr/>
          <p:nvPr/>
        </p:nvSpPr>
        <p:spPr>
          <a:xfrm>
            <a:off x="4237701" y="4016488"/>
            <a:ext cx="3613355" cy="2131142"/>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t>GDP by People</a:t>
            </a:r>
          </a:p>
          <a:p>
            <a:pPr algn="ctr"/>
            <a:r>
              <a:rPr lang="en-US" sz="2400" b="1" dirty="0"/>
              <a:t>(FY 23: USD 416 billion) </a:t>
            </a:r>
          </a:p>
        </p:txBody>
      </p:sp>
      <p:graphicFrame>
        <p:nvGraphicFramePr>
          <p:cNvPr id="10" name="Table 9">
            <a:extLst>
              <a:ext uri="{FF2B5EF4-FFF2-40B4-BE49-F238E27FC236}">
                <a16:creationId xmlns:a16="http://schemas.microsoft.com/office/drawing/2014/main" id="{53457B9E-5CB5-512C-897E-1FB0BE3FAC4B}"/>
              </a:ext>
            </a:extLst>
          </p:cNvPr>
          <p:cNvGraphicFramePr>
            <a:graphicFrameLocks noGrp="1"/>
          </p:cNvGraphicFramePr>
          <p:nvPr>
            <p:extLst>
              <p:ext uri="{D42A27DB-BD31-4B8C-83A1-F6EECF244321}">
                <p14:modId xmlns:p14="http://schemas.microsoft.com/office/powerpoint/2010/main" val="2852848214"/>
              </p:ext>
            </p:extLst>
          </p:nvPr>
        </p:nvGraphicFramePr>
        <p:xfrm>
          <a:off x="8367242" y="1394083"/>
          <a:ext cx="3657600" cy="2184729"/>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2871759109"/>
                    </a:ext>
                  </a:extLst>
                </a:gridCol>
                <a:gridCol w="609600">
                  <a:extLst>
                    <a:ext uri="{9D8B030D-6E8A-4147-A177-3AD203B41FA5}">
                      <a16:colId xmlns:a16="http://schemas.microsoft.com/office/drawing/2014/main" val="1016673044"/>
                    </a:ext>
                  </a:extLst>
                </a:gridCol>
                <a:gridCol w="2438400">
                  <a:extLst>
                    <a:ext uri="{9D8B030D-6E8A-4147-A177-3AD203B41FA5}">
                      <a16:colId xmlns:a16="http://schemas.microsoft.com/office/drawing/2014/main" val="4031352297"/>
                    </a:ext>
                  </a:extLst>
                </a:gridCol>
              </a:tblGrid>
              <a:tr h="728243">
                <a:tc rowSpan="3">
                  <a:txBody>
                    <a:bodyPr/>
                    <a:lstStyle/>
                    <a:p>
                      <a:pPr algn="ctr" fontAlgn="ctr"/>
                      <a:r>
                        <a:rPr lang="en-US" sz="2000" b="1" u="none" strike="noStrike">
                          <a:effectLst/>
                        </a:rPr>
                        <a:t>Age Cohort (0-100)</a:t>
                      </a:r>
                      <a:endParaRPr lang="en-US" sz="2000" b="1" i="0" u="none" strike="noStrike">
                        <a:solidFill>
                          <a:srgbClr val="000000"/>
                        </a:solidFill>
                        <a:effectLst/>
                        <a:latin typeface="Aptos Narrow" panose="020B0004020202020204" pitchFamily="34" charset="0"/>
                      </a:endParaRPr>
                    </a:p>
                  </a:txBody>
                  <a:tcPr marL="9525" marR="9525" marT="9525" marB="0" vert="vert270" anchor="ctr">
                    <a:solidFill>
                      <a:srgbClr val="00CC99"/>
                    </a:solidFill>
                  </a:tcPr>
                </a:tc>
                <a:tc rowSpan="3">
                  <a:txBody>
                    <a:bodyPr/>
                    <a:lstStyle/>
                    <a:p>
                      <a:pPr algn="ctr" fontAlgn="ctr"/>
                      <a:r>
                        <a:rPr lang="en-US" sz="2000" b="1" u="none" strike="noStrike">
                          <a:effectLst/>
                        </a:rPr>
                        <a:t>Gender (M-W)</a:t>
                      </a:r>
                      <a:endParaRPr lang="en-US" sz="2000" b="1" i="0" u="none" strike="noStrike">
                        <a:solidFill>
                          <a:srgbClr val="000000"/>
                        </a:solidFill>
                        <a:effectLst/>
                        <a:latin typeface="Aptos Narrow" panose="020B0004020202020204" pitchFamily="34" charset="0"/>
                      </a:endParaRPr>
                    </a:p>
                  </a:txBody>
                  <a:tcPr marL="9525" marR="9525" marT="9525" marB="0" vert="vert270" anchor="ctr">
                    <a:solidFill>
                      <a:srgbClr val="00CC99"/>
                    </a:solidFill>
                  </a:tcPr>
                </a:tc>
                <a:tc>
                  <a:txBody>
                    <a:bodyPr/>
                    <a:lstStyle/>
                    <a:p>
                      <a:pPr algn="ctr" fontAlgn="ctr"/>
                      <a:r>
                        <a:rPr lang="en-US" sz="2000" b="1" u="none" strike="noStrike" dirty="0">
                          <a:effectLst/>
                        </a:rPr>
                        <a:t>COUNTING WOMEN WORK 2016</a:t>
                      </a:r>
                      <a:endParaRPr lang="en-US" sz="2000" b="1" i="0" u="none" strike="noStrike" dirty="0">
                        <a:solidFill>
                          <a:srgbClr val="000000"/>
                        </a:solidFill>
                        <a:effectLst/>
                        <a:latin typeface="Aptos Narrow" panose="020B0004020202020204" pitchFamily="34" charset="0"/>
                      </a:endParaRPr>
                    </a:p>
                  </a:txBody>
                  <a:tcPr marL="9525" marR="9525" marT="9525" marB="0" anchor="ctr">
                    <a:solidFill>
                      <a:srgbClr val="00CC99"/>
                    </a:solidFill>
                  </a:tcPr>
                </a:tc>
                <a:extLst>
                  <a:ext uri="{0D108BD9-81ED-4DB2-BD59-A6C34878D82A}">
                    <a16:rowId xmlns:a16="http://schemas.microsoft.com/office/drawing/2014/main" val="505465287"/>
                  </a:ext>
                </a:extLst>
              </a:tr>
              <a:tr h="728243">
                <a:tc vMerge="1">
                  <a:txBody>
                    <a:bodyPr/>
                    <a:lstStyle/>
                    <a:p>
                      <a:endParaRPr lang="en-US"/>
                    </a:p>
                  </a:txBody>
                  <a:tcPr/>
                </a:tc>
                <a:tc vMerge="1">
                  <a:txBody>
                    <a:bodyPr/>
                    <a:lstStyle/>
                    <a:p>
                      <a:endParaRPr lang="en-US"/>
                    </a:p>
                  </a:txBody>
                  <a:tcPr/>
                </a:tc>
                <a:tc>
                  <a:txBody>
                    <a:bodyPr/>
                    <a:lstStyle/>
                    <a:p>
                      <a:pPr algn="ctr" fontAlgn="ctr"/>
                      <a:r>
                        <a:rPr lang="en-US" sz="2000" b="1" u="none" strike="noStrike" dirty="0">
                          <a:effectLst/>
                        </a:rPr>
                        <a:t>UNPAID WORK TIME (NTTA Time)</a:t>
                      </a:r>
                      <a:endParaRPr lang="en-US" sz="2000" b="1" i="0" u="none" strike="noStrike" dirty="0">
                        <a:solidFill>
                          <a:srgbClr val="000000"/>
                        </a:solidFill>
                        <a:effectLst/>
                        <a:latin typeface="Aptos Narrow" panose="020B0004020202020204" pitchFamily="34" charset="0"/>
                      </a:endParaRPr>
                    </a:p>
                  </a:txBody>
                  <a:tcPr marL="9525" marR="9525" marT="9525" marB="0" anchor="ctr">
                    <a:solidFill>
                      <a:srgbClr val="00CC99"/>
                    </a:solidFill>
                  </a:tcPr>
                </a:tc>
                <a:extLst>
                  <a:ext uri="{0D108BD9-81ED-4DB2-BD59-A6C34878D82A}">
                    <a16:rowId xmlns:a16="http://schemas.microsoft.com/office/drawing/2014/main" val="1585500656"/>
                  </a:ext>
                </a:extLst>
              </a:tr>
              <a:tr h="728243">
                <a:tc vMerge="1">
                  <a:txBody>
                    <a:bodyPr/>
                    <a:lstStyle/>
                    <a:p>
                      <a:endParaRPr lang="en-US"/>
                    </a:p>
                  </a:txBody>
                  <a:tcPr/>
                </a:tc>
                <a:tc vMerge="1">
                  <a:txBody>
                    <a:bodyPr/>
                    <a:lstStyle/>
                    <a:p>
                      <a:endParaRPr lang="en-US"/>
                    </a:p>
                  </a:txBody>
                  <a:tcPr/>
                </a:tc>
                <a:tc>
                  <a:txBody>
                    <a:bodyPr/>
                    <a:lstStyle/>
                    <a:p>
                      <a:pPr algn="ctr" fontAlgn="ctr"/>
                      <a:r>
                        <a:rPr lang="en-US" sz="2000" b="1" u="none" strike="noStrike" dirty="0">
                          <a:effectLst/>
                        </a:rPr>
                        <a:t>Share of Household production &amp; care</a:t>
                      </a:r>
                      <a:endParaRPr lang="en-US" sz="2000" b="1" i="0" u="none" strike="noStrike" dirty="0">
                        <a:solidFill>
                          <a:srgbClr val="000000"/>
                        </a:solidFill>
                        <a:effectLst/>
                        <a:latin typeface="Aptos Narrow" panose="020B0004020202020204" pitchFamily="34" charset="0"/>
                      </a:endParaRPr>
                    </a:p>
                  </a:txBody>
                  <a:tcPr marL="9525" marR="9525" marT="9525" marB="0" anchor="ctr">
                    <a:solidFill>
                      <a:srgbClr val="00CC99"/>
                    </a:solidFill>
                  </a:tcPr>
                </a:tc>
                <a:extLst>
                  <a:ext uri="{0D108BD9-81ED-4DB2-BD59-A6C34878D82A}">
                    <a16:rowId xmlns:a16="http://schemas.microsoft.com/office/drawing/2014/main" val="736120847"/>
                  </a:ext>
                </a:extLst>
              </a:tr>
            </a:tbl>
          </a:graphicData>
        </a:graphic>
      </p:graphicFrame>
      <p:sp>
        <p:nvSpPr>
          <p:cNvPr id="11" name="Arrow: Right 10">
            <a:extLst>
              <a:ext uri="{FF2B5EF4-FFF2-40B4-BE49-F238E27FC236}">
                <a16:creationId xmlns:a16="http://schemas.microsoft.com/office/drawing/2014/main" id="{4E39240E-2341-1C71-B3B8-51E71D635804}"/>
              </a:ext>
            </a:extLst>
          </p:cNvPr>
          <p:cNvSpPr/>
          <p:nvPr/>
        </p:nvSpPr>
        <p:spPr>
          <a:xfrm>
            <a:off x="3790339" y="2433485"/>
            <a:ext cx="457200" cy="274320"/>
          </a:xfrm>
          <a:prstGeom prst="rightArrow">
            <a:avLst/>
          </a:prstGeom>
          <a:solidFill>
            <a:srgbClr val="0066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lus Sign 12">
            <a:extLst>
              <a:ext uri="{FF2B5EF4-FFF2-40B4-BE49-F238E27FC236}">
                <a16:creationId xmlns:a16="http://schemas.microsoft.com/office/drawing/2014/main" id="{534791F8-34AD-8D18-A8F9-E6FD6114510D}"/>
              </a:ext>
            </a:extLst>
          </p:cNvPr>
          <p:cNvSpPr/>
          <p:nvPr/>
        </p:nvSpPr>
        <p:spPr>
          <a:xfrm>
            <a:off x="7860895" y="2256504"/>
            <a:ext cx="548640" cy="548640"/>
          </a:xfrm>
          <a:prstGeom prst="mathPlus">
            <a:avLst/>
          </a:prstGeom>
          <a:solidFill>
            <a:srgbClr val="0066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1CC121BE-A7DE-9D3D-38E5-1F7C07708F82}"/>
              </a:ext>
            </a:extLst>
          </p:cNvPr>
          <p:cNvSpPr/>
          <p:nvPr/>
        </p:nvSpPr>
        <p:spPr>
          <a:xfrm>
            <a:off x="8386916" y="4006657"/>
            <a:ext cx="3613355" cy="2131142"/>
          </a:xfrm>
          <a:prstGeom prst="round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Value of household work by Gender</a:t>
            </a:r>
          </a:p>
          <a:p>
            <a:pPr algn="ctr"/>
            <a:r>
              <a:rPr lang="en-US" sz="2400" b="1" dirty="0">
                <a:solidFill>
                  <a:schemeClr val="tx1"/>
                </a:solidFill>
              </a:rPr>
              <a:t>(USD 200 billion)</a:t>
            </a:r>
          </a:p>
        </p:txBody>
      </p:sp>
    </p:spTree>
    <p:extLst>
      <p:ext uri="{BB962C8B-B14F-4D97-AF65-F5344CB8AC3E}">
        <p14:creationId xmlns:p14="http://schemas.microsoft.com/office/powerpoint/2010/main" val="226488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 calcmode="lin" valueType="num">
                                      <p:cBhvr additive="base">
                                        <p:cTn id="23" dur="500" fill="hold"/>
                                        <p:tgtEl>
                                          <p:spTgt spid="8"/>
                                        </p:tgtEl>
                                        <p:attrNameLst>
                                          <p:attrName>ppt_x</p:attrName>
                                        </p:attrNameLst>
                                      </p:cBhvr>
                                      <p:tavLst>
                                        <p:tav tm="0">
                                          <p:val>
                                            <p:strVal val="#ppt_x"/>
                                          </p:val>
                                        </p:tav>
                                        <p:tav tm="100000">
                                          <p:val>
                                            <p:strVal val="#ppt_x"/>
                                          </p:val>
                                        </p:tav>
                                      </p:tavLst>
                                    </p:anim>
                                    <p:anim calcmode="lin" valueType="num">
                                      <p:cBhvr additive="base">
                                        <p:cTn id="2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anim calcmode="lin" valueType="num">
                                      <p:cBhvr additive="base">
                                        <p:cTn id="35" dur="500" fill="hold"/>
                                        <p:tgtEl>
                                          <p:spTgt spid="14"/>
                                        </p:tgtEl>
                                        <p:attrNameLst>
                                          <p:attrName>ppt_x</p:attrName>
                                        </p:attrNameLst>
                                      </p:cBhvr>
                                      <p:tavLst>
                                        <p:tav tm="0">
                                          <p:val>
                                            <p:strVal val="#ppt_x"/>
                                          </p:val>
                                        </p:tav>
                                        <p:tav tm="100000">
                                          <p:val>
                                            <p:strVal val="#ppt_x"/>
                                          </p:val>
                                        </p:tav>
                                      </p:tavLst>
                                    </p:anim>
                                    <p:anim calcmode="lin" valueType="num">
                                      <p:cBhvr additive="base">
                                        <p:cTn id="3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11" grpId="0" animBg="1"/>
      <p:bldP spid="13"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7DDC13-46A7-62C8-7CA7-FA5F083651B7}"/>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8A975F36-A5DF-6FB1-4188-B129F46DF93D}"/>
              </a:ext>
            </a:extLst>
          </p:cNvPr>
          <p:cNvSpPr/>
          <p:nvPr/>
        </p:nvSpPr>
        <p:spPr>
          <a:xfrm>
            <a:off x="400493" y="1653703"/>
            <a:ext cx="11791507" cy="1660884"/>
          </a:xfrm>
          <a:prstGeom prst="rect">
            <a:avLst/>
          </a:prstGeom>
        </p:spPr>
        <p:txBody>
          <a:bodyPr vert="horz" lIns="91440" tIns="45720" rIns="91440" bIns="45720" rtlCol="0" anchor="b">
            <a:noAutofit/>
          </a:bodyPr>
          <a:lstStyle/>
          <a:p>
            <a:pPr algn="ctr"/>
            <a:r>
              <a:rPr lang="en-US" sz="3600" b="1" dirty="0">
                <a:solidFill>
                  <a:schemeClr val="accent2">
                    <a:lumMod val="75000"/>
                  </a:schemeClr>
                </a:solidFill>
                <a:latin typeface="Trebuchet MS" panose="020B0603020202020204" pitchFamily="34" charset="0"/>
                <a:ea typeface="+mj-ea"/>
                <a:cs typeface="+mj-cs"/>
              </a:rPr>
              <a:t>Counting Women Work and Gender Dividend in Bangladesh</a:t>
            </a:r>
          </a:p>
          <a:p>
            <a:pPr algn="ctr"/>
            <a:r>
              <a:rPr lang="en-US" sz="2800" b="1" dirty="0">
                <a:solidFill>
                  <a:schemeClr val="accent2">
                    <a:lumMod val="75000"/>
                  </a:schemeClr>
                </a:solidFill>
                <a:latin typeface="Trebuchet MS" panose="020B0603020202020204" pitchFamily="34" charset="0"/>
                <a:ea typeface="+mj-ea"/>
                <a:cs typeface="+mj-cs"/>
              </a:rPr>
              <a:t>Results from NTTA and Micro-simulation model</a:t>
            </a:r>
            <a:endParaRPr lang="en-US" sz="2000" b="1" dirty="0">
              <a:solidFill>
                <a:schemeClr val="accent2">
                  <a:lumMod val="75000"/>
                </a:schemeClr>
              </a:solidFill>
              <a:latin typeface="Trebuchet MS" panose="020B0603020202020204" pitchFamily="34" charset="0"/>
              <a:ea typeface="+mj-ea"/>
              <a:cs typeface="+mj-cs"/>
            </a:endParaRPr>
          </a:p>
        </p:txBody>
      </p:sp>
    </p:spTree>
    <p:extLst>
      <p:ext uri="{BB962C8B-B14F-4D97-AF65-F5344CB8AC3E}">
        <p14:creationId xmlns:p14="http://schemas.microsoft.com/office/powerpoint/2010/main" val="3988352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A4748-CD49-83F0-7642-240E0576C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8F329B-C01E-D58A-2B62-51C7BBBBDCF9}"/>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Bangladesh NTTA and CWW (2012)</a:t>
            </a:r>
          </a:p>
        </p:txBody>
      </p:sp>
      <p:pic>
        <p:nvPicPr>
          <p:cNvPr id="5" name="Picture 4">
            <a:extLst>
              <a:ext uri="{FF2B5EF4-FFF2-40B4-BE49-F238E27FC236}">
                <a16:creationId xmlns:a16="http://schemas.microsoft.com/office/drawing/2014/main" id="{936C107D-05F7-E153-1E83-F5DF48A93F7D}"/>
              </a:ext>
            </a:extLst>
          </p:cNvPr>
          <p:cNvPicPr>
            <a:picLocks noChangeAspect="1"/>
          </p:cNvPicPr>
          <p:nvPr/>
        </p:nvPicPr>
        <p:blipFill>
          <a:blip r:embed="rId3"/>
          <a:srcRect l="13547" t="23074" b="6203"/>
          <a:stretch/>
        </p:blipFill>
        <p:spPr>
          <a:xfrm>
            <a:off x="315884" y="1130505"/>
            <a:ext cx="5940760" cy="2910554"/>
          </a:xfrm>
          <a:prstGeom prst="rect">
            <a:avLst/>
          </a:prstGeom>
        </p:spPr>
      </p:pic>
      <p:sp>
        <p:nvSpPr>
          <p:cNvPr id="7" name="TextBox 6">
            <a:extLst>
              <a:ext uri="{FF2B5EF4-FFF2-40B4-BE49-F238E27FC236}">
                <a16:creationId xmlns:a16="http://schemas.microsoft.com/office/drawing/2014/main" id="{9C51DA00-3639-882A-FD9D-BBD36B99737C}"/>
              </a:ext>
            </a:extLst>
          </p:cNvPr>
          <p:cNvSpPr txBox="1"/>
          <p:nvPr/>
        </p:nvSpPr>
        <p:spPr>
          <a:xfrm>
            <a:off x="315884" y="820165"/>
            <a:ext cx="5940760" cy="369332"/>
          </a:xfrm>
          <a:prstGeom prst="rect">
            <a:avLst/>
          </a:prstGeom>
          <a:noFill/>
        </p:spPr>
        <p:txBody>
          <a:bodyPr wrap="square">
            <a:spAutoFit/>
          </a:bodyPr>
          <a:lstStyle/>
          <a:p>
            <a:pPr marL="0" marR="0" algn="ctr">
              <a:spcAft>
                <a:spcPts val="1000"/>
              </a:spcAft>
            </a:pPr>
            <a:r>
              <a:rPr lang="en-US" sz="1800" b="1" i="0" dirty="0">
                <a:effectLst/>
                <a:latin typeface="Trebuchet MS" panose="020B0603020202020204" pitchFamily="34" charset="0"/>
                <a:ea typeface="Calibri" panose="020F0502020204030204" pitchFamily="34" charset="0"/>
                <a:cs typeface="Times New Roman" panose="02020603050405020304" pitchFamily="18" charset="0"/>
              </a:rPr>
              <a:t>Daily Hours spent of by type of work and sex </a:t>
            </a:r>
            <a:endParaRPr lang="en-US" sz="1200" b="1" i="1" dirty="0">
              <a:effectLst/>
              <a:latin typeface="Trebuchet MS" panose="020B060302020202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73323D8A-B313-9443-F3E2-3CCA9DE77F08}"/>
              </a:ext>
            </a:extLst>
          </p:cNvPr>
          <p:cNvPicPr>
            <a:picLocks noChangeAspect="1"/>
          </p:cNvPicPr>
          <p:nvPr/>
        </p:nvPicPr>
        <p:blipFill>
          <a:blip r:embed="rId4"/>
          <a:stretch>
            <a:fillRect/>
          </a:stretch>
        </p:blipFill>
        <p:spPr>
          <a:xfrm>
            <a:off x="6405689" y="1414154"/>
            <a:ext cx="5470428" cy="2567909"/>
          </a:xfrm>
          <a:prstGeom prst="rect">
            <a:avLst/>
          </a:prstGeom>
        </p:spPr>
      </p:pic>
      <p:sp>
        <p:nvSpPr>
          <p:cNvPr id="10" name="TextBox 9">
            <a:extLst>
              <a:ext uri="{FF2B5EF4-FFF2-40B4-BE49-F238E27FC236}">
                <a16:creationId xmlns:a16="http://schemas.microsoft.com/office/drawing/2014/main" id="{9320D5B1-14D0-A2A1-4388-5B5A81C77C37}"/>
              </a:ext>
            </a:extLst>
          </p:cNvPr>
          <p:cNvSpPr txBox="1"/>
          <p:nvPr/>
        </p:nvSpPr>
        <p:spPr>
          <a:xfrm>
            <a:off x="6371061" y="754111"/>
            <a:ext cx="5674901" cy="646331"/>
          </a:xfrm>
          <a:prstGeom prst="rect">
            <a:avLst/>
          </a:prstGeom>
          <a:noFill/>
        </p:spPr>
        <p:txBody>
          <a:bodyPr wrap="square">
            <a:spAutoFit/>
          </a:bodyPr>
          <a:lstStyle/>
          <a:p>
            <a:r>
              <a:rPr lang="en-US" b="1" dirty="0">
                <a:effectLst/>
                <a:latin typeface="Trebuchet MS" panose="020B0603020202020204" pitchFamily="34" charset="0"/>
                <a:ea typeface="Calibri" panose="020F0502020204030204" pitchFamily="34" charset="0"/>
              </a:rPr>
              <a:t>Percent distribution of employed by type of work and sex</a:t>
            </a:r>
            <a:endParaRPr lang="en-US" b="1" dirty="0">
              <a:latin typeface="Trebuchet MS" panose="020B0603020202020204" pitchFamily="34" charset="0"/>
            </a:endParaRPr>
          </a:p>
        </p:txBody>
      </p:sp>
      <p:pic>
        <p:nvPicPr>
          <p:cNvPr id="11" name="Picture 10">
            <a:extLst>
              <a:ext uri="{FF2B5EF4-FFF2-40B4-BE49-F238E27FC236}">
                <a16:creationId xmlns:a16="http://schemas.microsoft.com/office/drawing/2014/main" id="{4244E223-0217-447E-2274-8354D98EE7DC}"/>
              </a:ext>
            </a:extLst>
          </p:cNvPr>
          <p:cNvPicPr>
            <a:picLocks noChangeAspect="1"/>
          </p:cNvPicPr>
          <p:nvPr/>
        </p:nvPicPr>
        <p:blipFill>
          <a:blip r:embed="rId5"/>
          <a:stretch>
            <a:fillRect/>
          </a:stretch>
        </p:blipFill>
        <p:spPr>
          <a:xfrm>
            <a:off x="395595" y="4645741"/>
            <a:ext cx="5861049" cy="2074299"/>
          </a:xfrm>
          <a:prstGeom prst="rect">
            <a:avLst/>
          </a:prstGeom>
        </p:spPr>
      </p:pic>
      <p:sp>
        <p:nvSpPr>
          <p:cNvPr id="13" name="TextBox 12">
            <a:extLst>
              <a:ext uri="{FF2B5EF4-FFF2-40B4-BE49-F238E27FC236}">
                <a16:creationId xmlns:a16="http://schemas.microsoft.com/office/drawing/2014/main" id="{0D8BBB4C-406A-3B0A-8755-AE8649BD4E92}"/>
              </a:ext>
            </a:extLst>
          </p:cNvPr>
          <p:cNvSpPr txBox="1"/>
          <p:nvPr/>
        </p:nvSpPr>
        <p:spPr>
          <a:xfrm>
            <a:off x="306030" y="4005478"/>
            <a:ext cx="5950614" cy="584775"/>
          </a:xfrm>
          <a:prstGeom prst="rect">
            <a:avLst/>
          </a:prstGeom>
          <a:noFill/>
        </p:spPr>
        <p:txBody>
          <a:bodyPr wrap="square">
            <a:spAutoFit/>
          </a:bodyPr>
          <a:lstStyle/>
          <a:p>
            <a:r>
              <a:rPr lang="en-US" sz="1600" b="1" dirty="0">
                <a:effectLst/>
                <a:latin typeface="Trebuchet MS" panose="020B0603020202020204" pitchFamily="34" charset="0"/>
                <a:ea typeface="Calibri" panose="020F0502020204030204" pitchFamily="34" charset="0"/>
              </a:rPr>
              <a:t>Hourly distribution of time per NTTA Activity (Time Use, Average Person) in Bangladesh-2012</a:t>
            </a:r>
            <a:endParaRPr lang="en-US" sz="1600" b="1" dirty="0">
              <a:latin typeface="Trebuchet MS" panose="020B0603020202020204" pitchFamily="34" charset="0"/>
            </a:endParaRPr>
          </a:p>
        </p:txBody>
      </p:sp>
      <p:pic>
        <p:nvPicPr>
          <p:cNvPr id="14" name="Picture 13">
            <a:extLst>
              <a:ext uri="{FF2B5EF4-FFF2-40B4-BE49-F238E27FC236}">
                <a16:creationId xmlns:a16="http://schemas.microsoft.com/office/drawing/2014/main" id="{458B1F45-5BFE-5F8C-030F-E4826035A268}"/>
              </a:ext>
            </a:extLst>
          </p:cNvPr>
          <p:cNvPicPr>
            <a:picLocks noChangeAspect="1"/>
          </p:cNvPicPr>
          <p:nvPr/>
        </p:nvPicPr>
        <p:blipFill>
          <a:blip r:embed="rId6"/>
          <a:stretch>
            <a:fillRect/>
          </a:stretch>
        </p:blipFill>
        <p:spPr>
          <a:xfrm>
            <a:off x="6427687" y="4645740"/>
            <a:ext cx="5448430" cy="2074300"/>
          </a:xfrm>
          <a:prstGeom prst="rect">
            <a:avLst/>
          </a:prstGeom>
        </p:spPr>
      </p:pic>
      <p:sp>
        <p:nvSpPr>
          <p:cNvPr id="16" name="TextBox 15">
            <a:extLst>
              <a:ext uri="{FF2B5EF4-FFF2-40B4-BE49-F238E27FC236}">
                <a16:creationId xmlns:a16="http://schemas.microsoft.com/office/drawing/2014/main" id="{5FC36BAB-8E92-DB94-F610-0CA7490A9085}"/>
              </a:ext>
            </a:extLst>
          </p:cNvPr>
          <p:cNvSpPr txBox="1"/>
          <p:nvPr/>
        </p:nvSpPr>
        <p:spPr>
          <a:xfrm>
            <a:off x="6426602" y="4007441"/>
            <a:ext cx="5470428" cy="600549"/>
          </a:xfrm>
          <a:prstGeom prst="rect">
            <a:avLst/>
          </a:prstGeom>
          <a:noFill/>
        </p:spPr>
        <p:txBody>
          <a:bodyPr wrap="square">
            <a:spAutoFit/>
          </a:bodyPr>
          <a:lstStyle/>
          <a:p>
            <a:pPr marL="0" marR="0" algn="just">
              <a:lnSpc>
                <a:spcPct val="107000"/>
              </a:lnSpc>
              <a:spcAft>
                <a:spcPts val="800"/>
              </a:spcAft>
            </a:pPr>
            <a:r>
              <a:rPr lang="en-US" sz="1600" b="1" dirty="0">
                <a:effectLst/>
                <a:latin typeface="Trebuchet MS" panose="020B0603020202020204" pitchFamily="34" charset="0"/>
                <a:ea typeface="Calibri" panose="020F0502020204030204" pitchFamily="34" charset="0"/>
                <a:cs typeface="Times New Roman" panose="02020603050405020304" pitchFamily="18" charset="0"/>
              </a:rPr>
              <a:t>Hourly distribution of time per NTTA Activity, by gender in Bangladesh-2012</a:t>
            </a:r>
          </a:p>
        </p:txBody>
      </p:sp>
    </p:spTree>
    <p:extLst>
      <p:ext uri="{BB962C8B-B14F-4D97-AF65-F5344CB8AC3E}">
        <p14:creationId xmlns:p14="http://schemas.microsoft.com/office/powerpoint/2010/main" val="2392036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3C8F4-BD7E-3E3E-6F52-BEC427FDE18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0F6B37-21D5-E842-E07D-A4D2236B9BD6}"/>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Bangladesh NTTA and CWW (2012)</a:t>
            </a:r>
          </a:p>
        </p:txBody>
      </p:sp>
      <p:pic>
        <p:nvPicPr>
          <p:cNvPr id="3" name="Picture 2">
            <a:extLst>
              <a:ext uri="{FF2B5EF4-FFF2-40B4-BE49-F238E27FC236}">
                <a16:creationId xmlns:a16="http://schemas.microsoft.com/office/drawing/2014/main" id="{B35B36B3-932F-CECA-DEA3-DD9C903E1382}"/>
              </a:ext>
            </a:extLst>
          </p:cNvPr>
          <p:cNvPicPr>
            <a:picLocks noChangeAspect="1"/>
          </p:cNvPicPr>
          <p:nvPr/>
        </p:nvPicPr>
        <p:blipFill>
          <a:blip r:embed="rId3"/>
          <a:srcRect l="13405" t="23828" b="6518"/>
          <a:stretch/>
        </p:blipFill>
        <p:spPr>
          <a:xfrm>
            <a:off x="71125" y="1342104"/>
            <a:ext cx="5950615" cy="2566218"/>
          </a:xfrm>
          <a:prstGeom prst="rect">
            <a:avLst/>
          </a:prstGeom>
        </p:spPr>
      </p:pic>
      <p:sp>
        <p:nvSpPr>
          <p:cNvPr id="9" name="TextBox 8">
            <a:extLst>
              <a:ext uri="{FF2B5EF4-FFF2-40B4-BE49-F238E27FC236}">
                <a16:creationId xmlns:a16="http://schemas.microsoft.com/office/drawing/2014/main" id="{81965EAD-5AE4-52F8-2EAB-A0178CE5181E}"/>
              </a:ext>
            </a:extLst>
          </p:cNvPr>
          <p:cNvSpPr txBox="1"/>
          <p:nvPr/>
        </p:nvSpPr>
        <p:spPr>
          <a:xfrm>
            <a:off x="55310" y="718552"/>
            <a:ext cx="6098458" cy="671915"/>
          </a:xfrm>
          <a:prstGeom prst="rect">
            <a:avLst/>
          </a:prstGeom>
          <a:noFill/>
        </p:spPr>
        <p:txBody>
          <a:bodyPr wrap="square">
            <a:spAutoFit/>
          </a:bodyPr>
          <a:lstStyle/>
          <a:p>
            <a:pPr marL="0" marR="0" algn="just">
              <a:lnSpc>
                <a:spcPct val="107000"/>
              </a:lnSpc>
              <a:spcAft>
                <a:spcPts val="800"/>
              </a:spcAft>
            </a:pPr>
            <a:r>
              <a:rPr lang="en-US" b="1" dirty="0">
                <a:latin typeface="Trebuchet MS" panose="020B0603020202020204" pitchFamily="34" charset="0"/>
                <a:cs typeface="Times New Roman" panose="02020603050405020304" pitchFamily="18" charset="0"/>
              </a:rPr>
              <a:t>Average weekly time spent by age and sex in Bangladesh, 2012 (hours per week)</a:t>
            </a:r>
          </a:p>
        </p:txBody>
      </p:sp>
      <p:sp>
        <p:nvSpPr>
          <p:cNvPr id="15" name="TextBox 14">
            <a:extLst>
              <a:ext uri="{FF2B5EF4-FFF2-40B4-BE49-F238E27FC236}">
                <a16:creationId xmlns:a16="http://schemas.microsoft.com/office/drawing/2014/main" id="{71BBB1DB-9E09-68D2-0902-7A9456307F52}"/>
              </a:ext>
            </a:extLst>
          </p:cNvPr>
          <p:cNvSpPr txBox="1"/>
          <p:nvPr/>
        </p:nvSpPr>
        <p:spPr>
          <a:xfrm>
            <a:off x="6234880" y="840348"/>
            <a:ext cx="5840579" cy="369332"/>
          </a:xfrm>
          <a:prstGeom prst="rect">
            <a:avLst/>
          </a:prstGeom>
          <a:noFill/>
        </p:spPr>
        <p:txBody>
          <a:bodyPr wrap="square">
            <a:spAutoFit/>
          </a:bodyPr>
          <a:lstStyle/>
          <a:p>
            <a:r>
              <a:rPr lang="en-US" b="1" dirty="0">
                <a:latin typeface="Trebuchet MS" panose="020B0603020202020204" pitchFamily="34" charset="0"/>
              </a:rPr>
              <a:t>Value of time Household Production, by gender </a:t>
            </a:r>
          </a:p>
        </p:txBody>
      </p:sp>
      <p:pic>
        <p:nvPicPr>
          <p:cNvPr id="17" name="Picture 16">
            <a:extLst>
              <a:ext uri="{FF2B5EF4-FFF2-40B4-BE49-F238E27FC236}">
                <a16:creationId xmlns:a16="http://schemas.microsoft.com/office/drawing/2014/main" id="{B8553DEF-F75F-B314-156D-8ED88F539111}"/>
              </a:ext>
            </a:extLst>
          </p:cNvPr>
          <p:cNvPicPr>
            <a:picLocks noChangeAspect="1"/>
          </p:cNvPicPr>
          <p:nvPr/>
        </p:nvPicPr>
        <p:blipFill>
          <a:blip r:embed="rId4"/>
          <a:stretch>
            <a:fillRect/>
          </a:stretch>
        </p:blipFill>
        <p:spPr>
          <a:xfrm>
            <a:off x="174371" y="3990733"/>
            <a:ext cx="5710235" cy="2716866"/>
          </a:xfrm>
          <a:prstGeom prst="rect">
            <a:avLst/>
          </a:prstGeom>
        </p:spPr>
      </p:pic>
      <p:pic>
        <p:nvPicPr>
          <p:cNvPr id="18" name="Picture 17">
            <a:extLst>
              <a:ext uri="{FF2B5EF4-FFF2-40B4-BE49-F238E27FC236}">
                <a16:creationId xmlns:a16="http://schemas.microsoft.com/office/drawing/2014/main" id="{287058C3-5469-CDB3-5810-6DE3AEBC7BA8}"/>
              </a:ext>
            </a:extLst>
          </p:cNvPr>
          <p:cNvPicPr>
            <a:picLocks noChangeAspect="1"/>
          </p:cNvPicPr>
          <p:nvPr/>
        </p:nvPicPr>
        <p:blipFill>
          <a:blip r:embed="rId5"/>
          <a:srcRect l="12964" t="24075" r="43467" b="7242"/>
          <a:stretch/>
        </p:blipFill>
        <p:spPr>
          <a:xfrm>
            <a:off x="6430300" y="1336029"/>
            <a:ext cx="5014447" cy="2457748"/>
          </a:xfrm>
          <a:prstGeom prst="rect">
            <a:avLst/>
          </a:prstGeom>
        </p:spPr>
      </p:pic>
      <p:pic>
        <p:nvPicPr>
          <p:cNvPr id="19" name="Picture 18">
            <a:extLst>
              <a:ext uri="{FF2B5EF4-FFF2-40B4-BE49-F238E27FC236}">
                <a16:creationId xmlns:a16="http://schemas.microsoft.com/office/drawing/2014/main" id="{DD280FE3-63CB-CDEE-B806-1F0A230AB39D}"/>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12981" t="25470" r="43269" b="7631"/>
          <a:stretch/>
        </p:blipFill>
        <p:spPr bwMode="auto">
          <a:xfrm>
            <a:off x="6422112" y="3990732"/>
            <a:ext cx="5014447" cy="2457747"/>
          </a:xfrm>
          <a:prstGeom prst="rect">
            <a:avLst/>
          </a:prstGeom>
          <a:noFill/>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079716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B784C-D235-778C-ECE0-B31CC9E25F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DF2CF4-BFA5-BF9D-3D94-C726458AFD8A}"/>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Bangladesh NTTA and CWW (2012)</a:t>
            </a:r>
          </a:p>
        </p:txBody>
      </p:sp>
      <p:graphicFrame>
        <p:nvGraphicFramePr>
          <p:cNvPr id="4" name="Table 3">
            <a:extLst>
              <a:ext uri="{FF2B5EF4-FFF2-40B4-BE49-F238E27FC236}">
                <a16:creationId xmlns:a16="http://schemas.microsoft.com/office/drawing/2014/main" id="{50E7162E-4410-C0C4-D87D-8FC66BC6B7ED}"/>
              </a:ext>
            </a:extLst>
          </p:cNvPr>
          <p:cNvGraphicFramePr>
            <a:graphicFrameLocks noGrp="1"/>
          </p:cNvGraphicFramePr>
          <p:nvPr>
            <p:extLst>
              <p:ext uri="{D42A27DB-BD31-4B8C-83A1-F6EECF244321}">
                <p14:modId xmlns:p14="http://schemas.microsoft.com/office/powerpoint/2010/main" val="2102625914"/>
              </p:ext>
            </p:extLst>
          </p:nvPr>
        </p:nvGraphicFramePr>
        <p:xfrm>
          <a:off x="136475" y="1882595"/>
          <a:ext cx="11485255" cy="2748399"/>
        </p:xfrm>
        <a:graphic>
          <a:graphicData uri="http://schemas.openxmlformats.org/drawingml/2006/table">
            <a:tbl>
              <a:tblPr firstRow="1" firstCol="1" bandRow="1">
                <a:tableStyleId>{5C22544A-7EE6-4342-B048-85BDC9FD1C3A}</a:tableStyleId>
              </a:tblPr>
              <a:tblGrid>
                <a:gridCol w="1997181">
                  <a:extLst>
                    <a:ext uri="{9D8B030D-6E8A-4147-A177-3AD203B41FA5}">
                      <a16:colId xmlns:a16="http://schemas.microsoft.com/office/drawing/2014/main" val="2048442059"/>
                    </a:ext>
                  </a:extLst>
                </a:gridCol>
                <a:gridCol w="1475922">
                  <a:extLst>
                    <a:ext uri="{9D8B030D-6E8A-4147-A177-3AD203B41FA5}">
                      <a16:colId xmlns:a16="http://schemas.microsoft.com/office/drawing/2014/main" val="1063409656"/>
                    </a:ext>
                  </a:extLst>
                </a:gridCol>
                <a:gridCol w="1475922">
                  <a:extLst>
                    <a:ext uri="{9D8B030D-6E8A-4147-A177-3AD203B41FA5}">
                      <a16:colId xmlns:a16="http://schemas.microsoft.com/office/drawing/2014/main" val="4179132945"/>
                    </a:ext>
                  </a:extLst>
                </a:gridCol>
                <a:gridCol w="1686769">
                  <a:extLst>
                    <a:ext uri="{9D8B030D-6E8A-4147-A177-3AD203B41FA5}">
                      <a16:colId xmlns:a16="http://schemas.microsoft.com/office/drawing/2014/main" val="4159055175"/>
                    </a:ext>
                  </a:extLst>
                </a:gridCol>
                <a:gridCol w="1581346">
                  <a:extLst>
                    <a:ext uri="{9D8B030D-6E8A-4147-A177-3AD203B41FA5}">
                      <a16:colId xmlns:a16="http://schemas.microsoft.com/office/drawing/2014/main" val="2564548371"/>
                    </a:ext>
                  </a:extLst>
                </a:gridCol>
                <a:gridCol w="1581346">
                  <a:extLst>
                    <a:ext uri="{9D8B030D-6E8A-4147-A177-3AD203B41FA5}">
                      <a16:colId xmlns:a16="http://schemas.microsoft.com/office/drawing/2014/main" val="1568495500"/>
                    </a:ext>
                  </a:extLst>
                </a:gridCol>
                <a:gridCol w="1686769">
                  <a:extLst>
                    <a:ext uri="{9D8B030D-6E8A-4147-A177-3AD203B41FA5}">
                      <a16:colId xmlns:a16="http://schemas.microsoft.com/office/drawing/2014/main" val="1492783476"/>
                    </a:ext>
                  </a:extLst>
                </a:gridCol>
              </a:tblGrid>
              <a:tr h="618348">
                <a:tc>
                  <a:txBody>
                    <a:bodyPr/>
                    <a:lstStyle/>
                    <a:p>
                      <a:pPr marL="0" marR="0">
                        <a:lnSpc>
                          <a:spcPct val="107000"/>
                        </a:lnSpc>
                        <a:spcAft>
                          <a:spcPts val="800"/>
                        </a:spcAft>
                      </a:pPr>
                      <a:r>
                        <a:rPr lang="en-US" sz="1600" b="1" dirty="0">
                          <a:effectLst/>
                          <a:latin typeface="Trebuchet MS" panose="020B0603020202020204" pitchFamily="34" charset="0"/>
                        </a:rPr>
                        <a:t>Profile</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Production - Care</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Production - Care</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Consumption - Care</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Production - Housework</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Production - Housework</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Consumption - Housework</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extLst>
                  <a:ext uri="{0D108BD9-81ED-4DB2-BD59-A6C34878D82A}">
                    <a16:rowId xmlns:a16="http://schemas.microsoft.com/office/drawing/2014/main" val="3443168898"/>
                  </a:ext>
                </a:extLst>
              </a:tr>
              <a:tr h="297785">
                <a:tc>
                  <a:txBody>
                    <a:bodyPr/>
                    <a:lstStyle/>
                    <a:p>
                      <a:pPr marL="0" marR="0">
                        <a:lnSpc>
                          <a:spcPct val="107000"/>
                        </a:lnSpc>
                        <a:spcAft>
                          <a:spcPts val="800"/>
                        </a:spcAft>
                      </a:pPr>
                      <a:r>
                        <a:rPr lang="en-US" sz="1600" b="1" dirty="0">
                          <a:effectLst/>
                          <a:latin typeface="Trebuchet MS" panose="020B0603020202020204" pitchFamily="34" charset="0"/>
                        </a:rPr>
                        <a:t>Sex</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Female</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Aft>
                          <a:spcPts val="800"/>
                        </a:spcAft>
                      </a:pPr>
                      <a:r>
                        <a:rPr lang="en-US" sz="1600" b="1">
                          <a:effectLst/>
                          <a:latin typeface="Trebuchet MS" panose="020B0603020202020204" pitchFamily="34" charset="0"/>
                        </a:rPr>
                        <a:t>Male</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Aft>
                          <a:spcPts val="800"/>
                        </a:spcAft>
                      </a:pPr>
                      <a:r>
                        <a:rPr lang="en-US" sz="1600" b="1">
                          <a:effectLst/>
                          <a:latin typeface="Trebuchet MS" panose="020B0603020202020204" pitchFamily="34" charset="0"/>
                        </a:rPr>
                        <a:t>BOTH SEXES</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Aft>
                          <a:spcPts val="800"/>
                        </a:spcAft>
                      </a:pPr>
                      <a:r>
                        <a:rPr lang="en-US" sz="1600" b="1">
                          <a:effectLst/>
                          <a:latin typeface="Trebuchet MS" panose="020B0603020202020204" pitchFamily="34" charset="0"/>
                        </a:rPr>
                        <a:t>Female</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Aft>
                          <a:spcPts val="800"/>
                        </a:spcAft>
                      </a:pPr>
                      <a:r>
                        <a:rPr lang="en-US" sz="1600" b="1">
                          <a:effectLst/>
                          <a:latin typeface="Trebuchet MS" panose="020B0603020202020204" pitchFamily="34" charset="0"/>
                        </a:rPr>
                        <a:t>Male</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ctr">
                        <a:lnSpc>
                          <a:spcPct val="107000"/>
                        </a:lnSpc>
                        <a:spcAft>
                          <a:spcPts val="800"/>
                        </a:spcAft>
                      </a:pPr>
                      <a:r>
                        <a:rPr lang="en-US" sz="1600" b="1">
                          <a:effectLst/>
                          <a:latin typeface="Trebuchet MS" panose="020B0603020202020204" pitchFamily="34" charset="0"/>
                        </a:rPr>
                        <a:t>BOTH SEXES</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23543185"/>
                  </a:ext>
                </a:extLst>
              </a:tr>
              <a:tr h="297785">
                <a:tc>
                  <a:txBody>
                    <a:bodyPr/>
                    <a:lstStyle/>
                    <a:p>
                      <a:pPr>
                        <a:lnSpc>
                          <a:spcPct val="107000"/>
                        </a:lnSpc>
                      </a:pPr>
                      <a:endParaRPr lang="en-US" sz="1600" b="1" dirty="0">
                        <a:effectLst/>
                        <a:latin typeface="Trebuchet MS" panose="020B0603020202020204" pitchFamily="34" charset="0"/>
                        <a:cs typeface="Times New Roman" panose="02020603050405020304" pitchFamily="18" charset="0"/>
                      </a:endParaRPr>
                    </a:p>
                  </a:txBody>
                  <a:tcPr marL="68580" marR="68580" marT="0" marB="0" anchor="b">
                    <a:solidFill>
                      <a:srgbClr val="009999"/>
                    </a:solidFill>
                  </a:tcPr>
                </a:tc>
                <a:tc>
                  <a:txBody>
                    <a:bodyPr/>
                    <a:lstStyle/>
                    <a:p>
                      <a:pPr algn="ctr">
                        <a:lnSpc>
                          <a:spcPct val="107000"/>
                        </a:lnSpc>
                      </a:pPr>
                      <a:endParaRPr lang="en-US" sz="1600" b="1" dirty="0">
                        <a:effectLst/>
                        <a:latin typeface="Trebuchet MS" panose="020B0603020202020204" pitchFamily="34" charset="0"/>
                        <a:cs typeface="Times New Roman" panose="02020603050405020304" pitchFamily="18" charset="0"/>
                      </a:endParaRPr>
                    </a:p>
                  </a:txBody>
                  <a:tcPr marL="68580" marR="68580" marT="0" marB="0" anchor="b"/>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nchor="b"/>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nchor="b"/>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nchor="b"/>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nchor="b"/>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34981826"/>
                  </a:ext>
                </a:extLst>
              </a:tr>
              <a:tr h="618348">
                <a:tc>
                  <a:txBody>
                    <a:bodyPr/>
                    <a:lstStyle/>
                    <a:p>
                      <a:pPr marL="0" marR="0">
                        <a:lnSpc>
                          <a:spcPct val="107000"/>
                        </a:lnSpc>
                        <a:spcAft>
                          <a:spcPts val="800"/>
                        </a:spcAft>
                      </a:pPr>
                      <a:r>
                        <a:rPr lang="en-US" sz="1600" b="1" dirty="0">
                          <a:effectLst/>
                          <a:latin typeface="Trebuchet MS" panose="020B0603020202020204" pitchFamily="34" charset="0"/>
                        </a:rPr>
                        <a:t>Aggregate single sex (Million BDT)</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632,333 </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a:effectLst/>
                          <a:latin typeface="Trebuchet MS" panose="020B0603020202020204" pitchFamily="34" charset="0"/>
                        </a:rPr>
                        <a:t>   125,042 </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3,924,194 </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a:effectLst/>
                          <a:latin typeface="Trebuchet MS" panose="020B0603020202020204" pitchFamily="34" charset="0"/>
                        </a:rPr>
                        <a:t>     1,075,866 </a:t>
                      </a:r>
                      <a:endParaRPr lang="en-US" sz="1600" b="1">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endParaRPr lang="en-US" sz="1600" b="1">
                        <a:effectLst/>
                        <a:latin typeface="Trebuchet MS" panose="020B0603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23560220"/>
                  </a:ext>
                </a:extLst>
              </a:tr>
              <a:tr h="618348">
                <a:tc>
                  <a:txBody>
                    <a:bodyPr/>
                    <a:lstStyle/>
                    <a:p>
                      <a:pPr marL="0" marR="0">
                        <a:lnSpc>
                          <a:spcPct val="107000"/>
                        </a:lnSpc>
                        <a:spcAft>
                          <a:spcPts val="800"/>
                        </a:spcAft>
                      </a:pPr>
                      <a:r>
                        <a:rPr lang="en-US" sz="1600" b="1" dirty="0">
                          <a:effectLst/>
                          <a:latin typeface="Trebuchet MS" panose="020B0603020202020204" pitchFamily="34" charset="0"/>
                        </a:rPr>
                        <a:t>Aggregate both sexes (Million BDT)</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 </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    </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solidFill>
                            <a:srgbClr val="0070C0"/>
                          </a:solidFill>
                          <a:effectLst/>
                          <a:latin typeface="Trebuchet MS" panose="020B0603020202020204" pitchFamily="34" charset="0"/>
                        </a:rPr>
                        <a:t>757,375 </a:t>
                      </a:r>
                      <a:endParaRPr lang="en-US" sz="16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pPr>
                      <a:endParaRPr lang="en-US" sz="1600" b="1" dirty="0">
                        <a:effectLst/>
                        <a:latin typeface="Trebuchet MS" panose="020B060302020202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     </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solidFill>
                            <a:srgbClr val="0070C0"/>
                          </a:solidFill>
                          <a:effectLst/>
                          <a:latin typeface="Trebuchet MS" panose="020B0603020202020204" pitchFamily="34" charset="0"/>
                        </a:rPr>
                        <a:t>5,000,060 </a:t>
                      </a:r>
                      <a:endParaRPr lang="en-US" sz="16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51420304"/>
                  </a:ext>
                </a:extLst>
              </a:tr>
              <a:tr h="297785">
                <a:tc>
                  <a:txBody>
                    <a:bodyPr/>
                    <a:lstStyle/>
                    <a:p>
                      <a:pPr marL="0" marR="0">
                        <a:lnSpc>
                          <a:spcPct val="107000"/>
                        </a:lnSpc>
                        <a:spcAft>
                          <a:spcPts val="800"/>
                        </a:spcAft>
                      </a:pPr>
                      <a:r>
                        <a:rPr lang="en-US" sz="1600" b="1" dirty="0">
                          <a:effectLst/>
                          <a:latin typeface="Trebuchet MS" panose="020B0603020202020204" pitchFamily="34" charset="0"/>
                        </a:rPr>
                        <a:t>% of GDP (2012)</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nchor="b">
                    <a:solidFill>
                      <a:srgbClr val="009999"/>
                    </a:solidFill>
                  </a:tcPr>
                </a:tc>
                <a:tc>
                  <a:txBody>
                    <a:bodyPr/>
                    <a:lstStyle/>
                    <a:p>
                      <a:pPr marL="0" marR="0" algn="ctr">
                        <a:lnSpc>
                          <a:spcPct val="107000"/>
                        </a:lnSpc>
                        <a:spcAft>
                          <a:spcPts val="800"/>
                        </a:spcAft>
                      </a:pPr>
                      <a:r>
                        <a:rPr lang="en-US" sz="1600" b="1" dirty="0">
                          <a:effectLst/>
                          <a:latin typeface="Trebuchet MS" panose="020B0603020202020204" pitchFamily="34" charset="0"/>
                        </a:rPr>
                        <a:t>6.3%</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1.3%</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solidFill>
                            <a:srgbClr val="0070C0"/>
                          </a:solidFill>
                          <a:effectLst/>
                          <a:latin typeface="Trebuchet MS" panose="020B0603020202020204" pitchFamily="34" charset="0"/>
                        </a:rPr>
                        <a:t>7.6%</a:t>
                      </a:r>
                      <a:endParaRPr lang="en-US" sz="16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39.3%</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effectLst/>
                          <a:latin typeface="Trebuchet MS" panose="020B0603020202020204" pitchFamily="34" charset="0"/>
                        </a:rPr>
                        <a:t>10.8%</a:t>
                      </a:r>
                      <a:endParaRPr lang="en-US" sz="1600" b="1" dirty="0">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lnSpc>
                          <a:spcPct val="107000"/>
                        </a:lnSpc>
                        <a:spcAft>
                          <a:spcPts val="800"/>
                        </a:spcAft>
                      </a:pPr>
                      <a:r>
                        <a:rPr lang="en-US" sz="1600" b="1" dirty="0">
                          <a:solidFill>
                            <a:srgbClr val="0070C0"/>
                          </a:solidFill>
                          <a:effectLst/>
                          <a:latin typeface="Trebuchet MS" panose="020B0603020202020204" pitchFamily="34" charset="0"/>
                        </a:rPr>
                        <a:t>50%</a:t>
                      </a:r>
                      <a:endParaRPr lang="en-US" sz="1600" b="1" dirty="0">
                        <a:solidFill>
                          <a:srgbClr val="0070C0"/>
                        </a:solidFill>
                        <a:effectLst/>
                        <a:latin typeface="Trebuchet MS" panose="020B0603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9376654"/>
                  </a:ext>
                </a:extLst>
              </a:tr>
            </a:tbl>
          </a:graphicData>
        </a:graphic>
      </p:graphicFrame>
      <p:sp>
        <p:nvSpPr>
          <p:cNvPr id="6" name="TextBox 5">
            <a:extLst>
              <a:ext uri="{FF2B5EF4-FFF2-40B4-BE49-F238E27FC236}">
                <a16:creationId xmlns:a16="http://schemas.microsoft.com/office/drawing/2014/main" id="{87D44C42-AA04-D02A-738C-997A97C48115}"/>
              </a:ext>
            </a:extLst>
          </p:cNvPr>
          <p:cNvSpPr txBox="1"/>
          <p:nvPr/>
        </p:nvSpPr>
        <p:spPr>
          <a:xfrm>
            <a:off x="1504335" y="1105820"/>
            <a:ext cx="7643352" cy="400110"/>
          </a:xfrm>
          <a:prstGeom prst="rect">
            <a:avLst/>
          </a:prstGeom>
          <a:noFill/>
        </p:spPr>
        <p:txBody>
          <a:bodyPr wrap="square">
            <a:spAutoFit/>
          </a:bodyPr>
          <a:lstStyle/>
          <a:p>
            <a:pPr marL="0" marR="0" algn="just">
              <a:spcAft>
                <a:spcPts val="1000"/>
              </a:spcAft>
            </a:pPr>
            <a:r>
              <a:rPr lang="en-US" sz="2000" b="1" dirty="0">
                <a:latin typeface="Trebuchet MS" panose="020B0603020202020204" pitchFamily="34" charset="0"/>
                <a:cs typeface="Times New Roman" panose="02020603050405020304" pitchFamily="18" charset="0"/>
              </a:rPr>
              <a:t>Monetary Value of Unpaid work as a percentage of GDP 2012</a:t>
            </a:r>
          </a:p>
        </p:txBody>
      </p:sp>
      <p:sp>
        <p:nvSpPr>
          <p:cNvPr id="5" name="Rectangle: Rounded Corners 4">
            <a:extLst>
              <a:ext uri="{FF2B5EF4-FFF2-40B4-BE49-F238E27FC236}">
                <a16:creationId xmlns:a16="http://schemas.microsoft.com/office/drawing/2014/main" id="{CABB4680-47DD-AA34-A7DA-7BDA58E36812}"/>
              </a:ext>
            </a:extLst>
          </p:cNvPr>
          <p:cNvSpPr/>
          <p:nvPr/>
        </p:nvSpPr>
        <p:spPr>
          <a:xfrm>
            <a:off x="2212257" y="3008670"/>
            <a:ext cx="2834640" cy="548640"/>
          </a:xfrm>
          <a:prstGeom prst="roundRect">
            <a:avLst/>
          </a:prstGeom>
          <a:noFill/>
          <a:ln w="22225">
            <a:solidFill>
              <a:srgbClr val="00206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Rounded Corners 6">
            <a:extLst>
              <a:ext uri="{FF2B5EF4-FFF2-40B4-BE49-F238E27FC236}">
                <a16:creationId xmlns:a16="http://schemas.microsoft.com/office/drawing/2014/main" id="{0C44A403-BE46-9F3E-4BCA-AEFBAB3A1400}"/>
              </a:ext>
            </a:extLst>
          </p:cNvPr>
          <p:cNvSpPr/>
          <p:nvPr/>
        </p:nvSpPr>
        <p:spPr>
          <a:xfrm>
            <a:off x="5166846" y="3633014"/>
            <a:ext cx="1554480" cy="548640"/>
          </a:xfrm>
          <a:prstGeom prst="roundRect">
            <a:avLst/>
          </a:prstGeom>
          <a:noFill/>
          <a:ln w="22225">
            <a:solidFill>
              <a:srgbClr val="002060"/>
            </a:solidFill>
            <a:prstDash val="lg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Rounded Corners 7">
            <a:extLst>
              <a:ext uri="{FF2B5EF4-FFF2-40B4-BE49-F238E27FC236}">
                <a16:creationId xmlns:a16="http://schemas.microsoft.com/office/drawing/2014/main" id="{2D925F35-381A-3F74-B43A-5157F3C582EF}"/>
              </a:ext>
            </a:extLst>
          </p:cNvPr>
          <p:cNvSpPr/>
          <p:nvPr/>
        </p:nvSpPr>
        <p:spPr>
          <a:xfrm>
            <a:off x="147483" y="4866970"/>
            <a:ext cx="8229600" cy="548640"/>
          </a:xfrm>
          <a:prstGeom prst="roundRect">
            <a:avLst/>
          </a:prstGeom>
          <a:solidFill>
            <a:srgbClr val="006666"/>
          </a:solidFill>
          <a:ln>
            <a:solidFill>
              <a:srgbClr val="00666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Value of Women unpaid work = BDT 3,999 Billion or 46 % of GDP</a:t>
            </a:r>
          </a:p>
        </p:txBody>
      </p:sp>
      <p:sp>
        <p:nvSpPr>
          <p:cNvPr id="9" name="Rectangle: Rounded Corners 8">
            <a:extLst>
              <a:ext uri="{FF2B5EF4-FFF2-40B4-BE49-F238E27FC236}">
                <a16:creationId xmlns:a16="http://schemas.microsoft.com/office/drawing/2014/main" id="{FCC9309B-C915-FB6F-8C3B-F6B640040377}"/>
              </a:ext>
            </a:extLst>
          </p:cNvPr>
          <p:cNvSpPr/>
          <p:nvPr/>
        </p:nvSpPr>
        <p:spPr>
          <a:xfrm>
            <a:off x="181898" y="5579810"/>
            <a:ext cx="3383280" cy="548640"/>
          </a:xfrm>
          <a:prstGeom prst="roundRect">
            <a:avLst/>
          </a:prstGeom>
          <a:solidFill>
            <a:srgbClr val="0099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Value of Men unpaid work = BDT 1,002 Billion or 12.1 % of GDP</a:t>
            </a:r>
          </a:p>
        </p:txBody>
      </p:sp>
      <p:sp>
        <p:nvSpPr>
          <p:cNvPr id="3" name="Rectangle: Rounded Corners 2">
            <a:extLst>
              <a:ext uri="{FF2B5EF4-FFF2-40B4-BE49-F238E27FC236}">
                <a16:creationId xmlns:a16="http://schemas.microsoft.com/office/drawing/2014/main" id="{8EFBEBC2-4A16-5CD5-37AC-5CD6466BBBB3}"/>
              </a:ext>
            </a:extLst>
          </p:cNvPr>
          <p:cNvSpPr/>
          <p:nvPr/>
        </p:nvSpPr>
        <p:spPr>
          <a:xfrm>
            <a:off x="6277900" y="5599475"/>
            <a:ext cx="5394960" cy="781938"/>
          </a:xfrm>
          <a:prstGeom prst="roundRect">
            <a:avLst/>
          </a:prstGeom>
          <a:solidFill>
            <a:srgbClr val="0070C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t>Value of unpaid work will be higher by women as they devoted more time in unpaid work than men in 2019</a:t>
            </a:r>
          </a:p>
        </p:txBody>
      </p:sp>
    </p:spTree>
    <p:extLst>
      <p:ext uri="{BB962C8B-B14F-4D97-AF65-F5344CB8AC3E}">
        <p14:creationId xmlns:p14="http://schemas.microsoft.com/office/powerpoint/2010/main" val="727328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 calcmode="lin" valueType="num">
                                      <p:cBhvr additive="base">
                                        <p:cTn id="15" dur="500" fill="hold"/>
                                        <p:tgtEl>
                                          <p:spTgt spid="8"/>
                                        </p:tgtEl>
                                        <p:attrNameLst>
                                          <p:attrName>ppt_x</p:attrName>
                                        </p:attrNameLst>
                                      </p:cBhvr>
                                      <p:tavLst>
                                        <p:tav tm="0">
                                          <p:val>
                                            <p:strVal val="#ppt_x"/>
                                          </p:val>
                                        </p:tav>
                                        <p:tav tm="100000">
                                          <p:val>
                                            <p:strVal val="#ppt_x"/>
                                          </p:val>
                                        </p:tav>
                                      </p:tavLst>
                                    </p:anim>
                                    <p:anim calcmode="lin" valueType="num">
                                      <p:cBhvr additive="base">
                                        <p:cTn id="1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 calcmode="lin" valueType="num">
                                      <p:cBhvr additive="base">
                                        <p:cTn id="27" dur="500" fill="hold"/>
                                        <p:tgtEl>
                                          <p:spTgt spid="3"/>
                                        </p:tgtEl>
                                        <p:attrNameLst>
                                          <p:attrName>ppt_x</p:attrName>
                                        </p:attrNameLst>
                                      </p:cBhvr>
                                      <p:tavLst>
                                        <p:tav tm="0">
                                          <p:val>
                                            <p:strVal val="#ppt_x"/>
                                          </p:val>
                                        </p:tav>
                                        <p:tav tm="100000">
                                          <p:val>
                                            <p:strVal val="#ppt_x"/>
                                          </p:val>
                                        </p:tav>
                                      </p:tavLst>
                                    </p:anim>
                                    <p:anim calcmode="lin" valueType="num">
                                      <p:cBhvr additive="base">
                                        <p:cTn id="2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1F8E7-D8D4-C971-1744-618416C6A5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EC13FE-FF0C-3486-9746-725C315815D5}"/>
              </a:ext>
            </a:extLst>
          </p:cNvPr>
          <p:cNvSpPr>
            <a:spLocks noGrp="1"/>
          </p:cNvSpPr>
          <p:nvPr>
            <p:ph type="title" idx="4294967295"/>
          </p:nvPr>
        </p:nvSpPr>
        <p:spPr>
          <a:xfrm>
            <a:off x="116541" y="71718"/>
            <a:ext cx="10156874" cy="852309"/>
          </a:xfrm>
        </p:spPr>
        <p:txBody>
          <a:bodyPr vert="horz" lIns="91440" tIns="45720" rIns="91440" bIns="45720" rtlCol="0" anchor="ctr">
            <a:normAutofit/>
          </a:bodyPr>
          <a:lstStyle/>
          <a:p>
            <a:pPr algn="ctr"/>
            <a:r>
              <a:rPr lang="en-US" sz="3200" b="1" dirty="0">
                <a:solidFill>
                  <a:schemeClr val="accent2">
                    <a:lumMod val="75000"/>
                  </a:schemeClr>
                </a:solidFill>
                <a:latin typeface="Trebuchet MS" panose="020B0603020202020204" pitchFamily="34" charset="0"/>
              </a:rPr>
              <a:t>Microsimulation Specification</a:t>
            </a:r>
          </a:p>
        </p:txBody>
      </p:sp>
      <p:pic>
        <p:nvPicPr>
          <p:cNvPr id="6" name="Picture 5">
            <a:extLst>
              <a:ext uri="{FF2B5EF4-FFF2-40B4-BE49-F238E27FC236}">
                <a16:creationId xmlns:a16="http://schemas.microsoft.com/office/drawing/2014/main" id="{A90F3596-35DE-9031-B537-1BBFC8C2494B}"/>
              </a:ext>
            </a:extLst>
          </p:cNvPr>
          <p:cNvPicPr>
            <a:picLocks noChangeAspect="1"/>
          </p:cNvPicPr>
          <p:nvPr/>
        </p:nvPicPr>
        <p:blipFill>
          <a:blip r:embed="rId3"/>
          <a:stretch>
            <a:fillRect/>
          </a:stretch>
        </p:blipFill>
        <p:spPr>
          <a:xfrm>
            <a:off x="218140" y="81280"/>
            <a:ext cx="1011220" cy="938377"/>
          </a:xfrm>
          <a:prstGeom prst="rect">
            <a:avLst/>
          </a:prstGeom>
        </p:spPr>
      </p:pic>
      <p:graphicFrame>
        <p:nvGraphicFramePr>
          <p:cNvPr id="3" name="Table 2">
            <a:extLst>
              <a:ext uri="{FF2B5EF4-FFF2-40B4-BE49-F238E27FC236}">
                <a16:creationId xmlns:a16="http://schemas.microsoft.com/office/drawing/2014/main" id="{996E97E6-7883-2B4F-EDE8-4F928C65F6D9}"/>
              </a:ext>
            </a:extLst>
          </p:cNvPr>
          <p:cNvGraphicFramePr>
            <a:graphicFrameLocks noGrp="1"/>
          </p:cNvGraphicFramePr>
          <p:nvPr>
            <p:extLst>
              <p:ext uri="{D42A27DB-BD31-4B8C-83A1-F6EECF244321}">
                <p14:modId xmlns:p14="http://schemas.microsoft.com/office/powerpoint/2010/main" val="332168138"/>
              </p:ext>
            </p:extLst>
          </p:nvPr>
        </p:nvGraphicFramePr>
        <p:xfrm>
          <a:off x="147484" y="1294994"/>
          <a:ext cx="11665974" cy="5165060"/>
        </p:xfrm>
        <a:graphic>
          <a:graphicData uri="http://schemas.openxmlformats.org/drawingml/2006/table">
            <a:tbl>
              <a:tblPr firstRow="1" firstCol="1" bandRow="1">
                <a:tableStyleId>{5C22544A-7EE6-4342-B048-85BDC9FD1C3A}</a:tableStyleId>
              </a:tblPr>
              <a:tblGrid>
                <a:gridCol w="2150199">
                  <a:extLst>
                    <a:ext uri="{9D8B030D-6E8A-4147-A177-3AD203B41FA5}">
                      <a16:colId xmlns:a16="http://schemas.microsoft.com/office/drawing/2014/main" val="2436811320"/>
                    </a:ext>
                  </a:extLst>
                </a:gridCol>
                <a:gridCol w="6526846">
                  <a:extLst>
                    <a:ext uri="{9D8B030D-6E8A-4147-A177-3AD203B41FA5}">
                      <a16:colId xmlns:a16="http://schemas.microsoft.com/office/drawing/2014/main" val="1500915584"/>
                    </a:ext>
                  </a:extLst>
                </a:gridCol>
                <a:gridCol w="2988929">
                  <a:extLst>
                    <a:ext uri="{9D8B030D-6E8A-4147-A177-3AD203B41FA5}">
                      <a16:colId xmlns:a16="http://schemas.microsoft.com/office/drawing/2014/main" val="3033827243"/>
                    </a:ext>
                  </a:extLst>
                </a:gridCol>
              </a:tblGrid>
              <a:tr h="165940">
                <a:tc>
                  <a:txBody>
                    <a:bodyPr/>
                    <a:lstStyle/>
                    <a:p>
                      <a:pPr marL="0" marR="0" algn="just">
                        <a:lnSpc>
                          <a:spcPct val="120000"/>
                        </a:lnSpc>
                        <a:spcAft>
                          <a:spcPts val="800"/>
                        </a:spcAft>
                        <a:tabLst>
                          <a:tab pos="457200" algn="l"/>
                        </a:tabLst>
                      </a:pPr>
                      <a:r>
                        <a:rPr lang="en-US" sz="1800" b="1" kern="100" dirty="0">
                          <a:effectLst/>
                        </a:rPr>
                        <a:t>Gender Dividend (GD)</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20000"/>
                        </a:lnSpc>
                        <a:spcAft>
                          <a:spcPts val="800"/>
                        </a:spcAft>
                        <a:tabLst>
                          <a:tab pos="457200" algn="l"/>
                        </a:tabLst>
                      </a:pPr>
                      <a:r>
                        <a:rPr lang="en-US" sz="1800" b="1" kern="100" dirty="0">
                          <a:effectLst/>
                        </a:rPr>
                        <a:t>Description</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ctr">
                        <a:lnSpc>
                          <a:spcPct val="120000"/>
                        </a:lnSpc>
                        <a:spcAft>
                          <a:spcPts val="800"/>
                        </a:spcAft>
                        <a:tabLst>
                          <a:tab pos="457200" algn="l"/>
                        </a:tabLst>
                      </a:pPr>
                      <a:r>
                        <a:rPr lang="en-US" sz="1800" b="1" kern="100" dirty="0">
                          <a:effectLst/>
                        </a:rPr>
                        <a:t>Key Drivers</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extLst>
                  <a:ext uri="{0D108BD9-81ED-4DB2-BD59-A6C34878D82A}">
                    <a16:rowId xmlns:a16="http://schemas.microsoft.com/office/drawing/2014/main" val="3547094470"/>
                  </a:ext>
                </a:extLst>
              </a:tr>
              <a:tr h="557916">
                <a:tc>
                  <a:txBody>
                    <a:bodyPr/>
                    <a:lstStyle/>
                    <a:p>
                      <a:pPr marL="0" marR="0" algn="just">
                        <a:lnSpc>
                          <a:spcPct val="120000"/>
                        </a:lnSpc>
                        <a:spcAft>
                          <a:spcPts val="800"/>
                        </a:spcAft>
                        <a:tabLst>
                          <a:tab pos="457200" algn="l"/>
                        </a:tabLst>
                      </a:pPr>
                      <a:r>
                        <a:rPr lang="en-US" sz="1800" b="1" kern="100" dirty="0">
                          <a:effectLst/>
                        </a:rPr>
                        <a:t>GD 1</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Under this measurement, potential additional female workers have been calculated assuming that the FLFP rate is equal to the MLFP.</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rPr>
                        <a:t>Parity in labour force participation</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3348874323"/>
                  </a:ext>
                </a:extLst>
              </a:tr>
              <a:tr h="669910">
                <a:tc>
                  <a:txBody>
                    <a:bodyPr/>
                    <a:lstStyle/>
                    <a:p>
                      <a:pPr marL="0" marR="0" algn="just">
                        <a:lnSpc>
                          <a:spcPct val="120000"/>
                        </a:lnSpc>
                        <a:spcAft>
                          <a:spcPts val="800"/>
                        </a:spcAft>
                        <a:tabLst>
                          <a:tab pos="457200" algn="l"/>
                        </a:tabLst>
                      </a:pPr>
                      <a:r>
                        <a:rPr lang="en-US" sz="1800" b="1" kern="100" dirty="0">
                          <a:effectLst/>
                        </a:rPr>
                        <a:t>GD 2</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a:effectLst/>
                        </a:rPr>
                        <a:t>Assess the extent of GD if there is parity between inactivity rate of male workers and women workers.</a:t>
                      </a:r>
                      <a:endParaRPr lang="en-US" sz="1800" b="1" kern="10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rPr>
                        <a:t>Parity in inactivity rate (outside labour force)</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609217484"/>
                  </a:ext>
                </a:extLst>
              </a:tr>
              <a:tr h="277933">
                <a:tc>
                  <a:txBody>
                    <a:bodyPr/>
                    <a:lstStyle/>
                    <a:p>
                      <a:pPr marL="0" marR="0" algn="just">
                        <a:lnSpc>
                          <a:spcPct val="120000"/>
                        </a:lnSpc>
                        <a:spcAft>
                          <a:spcPts val="800"/>
                        </a:spcAft>
                        <a:tabLst>
                          <a:tab pos="457200" algn="l"/>
                        </a:tabLst>
                      </a:pPr>
                      <a:r>
                        <a:rPr lang="en-US" sz="1800" b="1" kern="100" dirty="0">
                          <a:effectLst/>
                        </a:rPr>
                        <a:t>GD 3</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Measure the extent of GD under wage parity between  the male workers and women workers.</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rPr>
                        <a:t>Parity in wage rate</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1816960255"/>
                  </a:ext>
                </a:extLst>
              </a:tr>
              <a:tr h="49487">
                <a:tc>
                  <a:txBody>
                    <a:bodyPr/>
                    <a:lstStyle/>
                    <a:p>
                      <a:pPr marL="0" marR="0" lvl="0" indent="0" algn="just" defTabSz="914400" rtl="0" eaLnBrk="1" fontAlgn="auto" latinLnBrk="0" hangingPunct="1">
                        <a:lnSpc>
                          <a:spcPct val="120000"/>
                        </a:lnSpc>
                        <a:spcBef>
                          <a:spcPts val="0"/>
                        </a:spcBef>
                        <a:spcAft>
                          <a:spcPts val="800"/>
                        </a:spcAft>
                        <a:buClrTx/>
                        <a:buSzTx/>
                        <a:buFontTx/>
                        <a:buNone/>
                        <a:tabLst>
                          <a:tab pos="457200" algn="l"/>
                        </a:tabLst>
                        <a:defRPr/>
                      </a:pPr>
                      <a:r>
                        <a:rPr lang="en-US" sz="1800" b="1" kern="100" dirty="0">
                          <a:effectLst/>
                        </a:rPr>
                        <a:t>GD 4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Value of household unpaid works by gender</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latin typeface="+mn-lt"/>
                          <a:ea typeface="Aptos" panose="020B0004020202020204" pitchFamily="34" charset="0"/>
                          <a:cs typeface="Times New Roman" panose="02020603050405020304" pitchFamily="18" charset="0"/>
                        </a:rPr>
                        <a:t>Closing Gender gap in household work</a:t>
                      </a: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2286206613"/>
                  </a:ext>
                </a:extLst>
              </a:tr>
              <a:tr h="445923">
                <a:tc>
                  <a:txBody>
                    <a:bodyPr/>
                    <a:lstStyle/>
                    <a:p>
                      <a:pPr marL="0" marR="0" lvl="0" indent="0" algn="just" defTabSz="914400" rtl="0" eaLnBrk="1" fontAlgn="auto" latinLnBrk="0" hangingPunct="1">
                        <a:lnSpc>
                          <a:spcPct val="120000"/>
                        </a:lnSpc>
                        <a:spcBef>
                          <a:spcPts val="0"/>
                        </a:spcBef>
                        <a:spcAft>
                          <a:spcPts val="800"/>
                        </a:spcAft>
                        <a:buClrTx/>
                        <a:buSzTx/>
                        <a:buFontTx/>
                        <a:buNone/>
                        <a:tabLst>
                          <a:tab pos="457200" algn="l"/>
                        </a:tabLst>
                        <a:defRPr/>
                      </a:pPr>
                      <a:r>
                        <a:rPr lang="en-US" sz="1800" b="1" kern="100" dirty="0">
                          <a:effectLst/>
                        </a:rPr>
                        <a:t>GD 5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Value of household unpaid works by gender with wage parity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latin typeface="+mn-lt"/>
                          <a:ea typeface="Aptos" panose="020B0004020202020204" pitchFamily="34" charset="0"/>
                          <a:cs typeface="Times New Roman" panose="02020603050405020304" pitchFamily="18" charset="0"/>
                        </a:rPr>
                        <a:t>Closing Gender gap in household work and equal wage</a:t>
                      </a: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1845365471"/>
                  </a:ext>
                </a:extLst>
              </a:tr>
              <a:tr h="445923">
                <a:tc>
                  <a:txBody>
                    <a:bodyPr/>
                    <a:lstStyle/>
                    <a:p>
                      <a:pPr marL="0" marR="0" algn="just">
                        <a:lnSpc>
                          <a:spcPct val="120000"/>
                        </a:lnSpc>
                        <a:spcAft>
                          <a:spcPts val="800"/>
                        </a:spcAft>
                        <a:tabLst>
                          <a:tab pos="457200" algn="l"/>
                        </a:tabLst>
                      </a:pPr>
                      <a:r>
                        <a:rPr lang="en-US" sz="1800" b="1" kern="100" dirty="0">
                          <a:effectLst/>
                        </a:rPr>
                        <a:t>GD 6</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Measure the extent of GD under parity in educational attainment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latin typeface="+mn-lt"/>
                        </a:rPr>
                        <a:t>Parity in educational attainment </a:t>
                      </a:r>
                      <a:endParaRPr lang="en-US" sz="1800" b="1" kern="100" dirty="0">
                        <a:effectLst/>
                        <a:latin typeface="+mn-lt"/>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205847796"/>
                  </a:ext>
                </a:extLst>
              </a:tr>
              <a:tr h="669910">
                <a:tc>
                  <a:txBody>
                    <a:bodyPr/>
                    <a:lstStyle/>
                    <a:p>
                      <a:pPr marL="0" marR="0" algn="just">
                        <a:lnSpc>
                          <a:spcPct val="120000"/>
                        </a:lnSpc>
                        <a:spcAft>
                          <a:spcPts val="800"/>
                        </a:spcAft>
                        <a:tabLst>
                          <a:tab pos="457200" algn="l"/>
                        </a:tabLst>
                      </a:pPr>
                      <a:r>
                        <a:rPr lang="en-US" sz="1800" b="1" kern="100" dirty="0">
                          <a:effectLst/>
                        </a:rPr>
                        <a:t>GD 7 </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solidFill>
                      <a:srgbClr val="009999"/>
                    </a:solidFill>
                  </a:tcPr>
                </a:tc>
                <a:tc>
                  <a:txBody>
                    <a:bodyPr/>
                    <a:lstStyle/>
                    <a:p>
                      <a:pPr marL="0" marR="0" algn="just">
                        <a:lnSpc>
                          <a:spcPct val="120000"/>
                        </a:lnSpc>
                        <a:spcAft>
                          <a:spcPts val="800"/>
                        </a:spcAft>
                        <a:tabLst>
                          <a:tab pos="457200" algn="l"/>
                        </a:tabLst>
                      </a:pPr>
                      <a:r>
                        <a:rPr lang="en-US" sz="1800" b="1" kern="100" dirty="0">
                          <a:effectLst/>
                        </a:rPr>
                        <a:t>Measure the extent of GD under parity in educational attainment and wage equality</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tc>
                  <a:txBody>
                    <a:bodyPr/>
                    <a:lstStyle/>
                    <a:p>
                      <a:pPr marL="0" marR="0" algn="just">
                        <a:lnSpc>
                          <a:spcPct val="120000"/>
                        </a:lnSpc>
                        <a:spcAft>
                          <a:spcPts val="800"/>
                        </a:spcAft>
                        <a:tabLst>
                          <a:tab pos="457200" algn="l"/>
                        </a:tabLst>
                      </a:pPr>
                      <a:r>
                        <a:rPr lang="en-US" sz="1800" b="1" kern="100" dirty="0">
                          <a:effectLst/>
                        </a:rPr>
                        <a:t>Parity in educational attainment and wage rate</a:t>
                      </a: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txBody>
                  <a:tcPr marL="23550" marR="23550" marT="0" marB="0">
                    <a:lnL w="12700" cap="flat" cmpd="sng" algn="ctr">
                      <a:solidFill>
                        <a:srgbClr val="00CC99"/>
                      </a:solidFill>
                      <a:prstDash val="solid"/>
                      <a:round/>
                      <a:headEnd type="none" w="med" len="med"/>
                      <a:tailEnd type="none" w="med" len="med"/>
                    </a:lnL>
                    <a:lnR w="12700" cap="flat" cmpd="sng" algn="ctr">
                      <a:solidFill>
                        <a:srgbClr val="00CC99"/>
                      </a:solidFill>
                      <a:prstDash val="solid"/>
                      <a:round/>
                      <a:headEnd type="none" w="med" len="med"/>
                      <a:tailEnd type="none" w="med" len="med"/>
                    </a:lnR>
                    <a:lnT w="12700" cap="flat" cmpd="sng" algn="ctr">
                      <a:solidFill>
                        <a:srgbClr val="00CC99"/>
                      </a:solidFill>
                      <a:prstDash val="solid"/>
                      <a:round/>
                      <a:headEnd type="none" w="med" len="med"/>
                      <a:tailEnd type="none" w="med" len="med"/>
                    </a:lnT>
                    <a:lnB w="12700" cap="flat" cmpd="sng" algn="ctr">
                      <a:solidFill>
                        <a:srgbClr val="00CC99"/>
                      </a:solidFill>
                      <a:prstDash val="solid"/>
                      <a:round/>
                      <a:headEnd type="none" w="med" len="med"/>
                      <a:tailEnd type="none" w="med" len="med"/>
                    </a:lnB>
                    <a:noFill/>
                  </a:tcPr>
                </a:tc>
                <a:extLst>
                  <a:ext uri="{0D108BD9-81ED-4DB2-BD59-A6C34878D82A}">
                    <a16:rowId xmlns:a16="http://schemas.microsoft.com/office/drawing/2014/main" val="2188753568"/>
                  </a:ext>
                </a:extLst>
              </a:tr>
            </a:tbl>
          </a:graphicData>
        </a:graphic>
      </p:graphicFrame>
    </p:spTree>
    <p:extLst>
      <p:ext uri="{BB962C8B-B14F-4D97-AF65-F5344CB8AC3E}">
        <p14:creationId xmlns:p14="http://schemas.microsoft.com/office/powerpoint/2010/main" val="21302346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8686</TotalTime>
  <Words>2705</Words>
  <Application>Microsoft Macintosh PowerPoint</Application>
  <PresentationFormat>Widescreen</PresentationFormat>
  <Paragraphs>337</Paragraphs>
  <Slides>20</Slides>
  <Notes>13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20</vt:i4>
      </vt:variant>
    </vt:vector>
  </HeadingPairs>
  <TitlesOfParts>
    <vt:vector size="34" baseType="lpstr">
      <vt:lpstr>-webkit-standard</vt:lpstr>
      <vt:lpstr>Apple Color Emoji</vt:lpstr>
      <vt:lpstr>Aptos</vt:lpstr>
      <vt:lpstr>Aptos Narrow</vt:lpstr>
      <vt:lpstr>Arial</vt:lpstr>
      <vt:lpstr>Calibri</vt:lpstr>
      <vt:lpstr>Calibri Light</vt:lpstr>
      <vt:lpstr>Cambria Math</vt:lpstr>
      <vt:lpstr>Courier New</vt:lpstr>
      <vt:lpstr>Symbol</vt:lpstr>
      <vt:lpstr>Times New Roman</vt:lpstr>
      <vt:lpstr>Trebuchet MS</vt:lpstr>
      <vt:lpstr>Wingdings</vt:lpstr>
      <vt:lpstr>Office Theme</vt:lpstr>
      <vt:lpstr>PowerPoint Presentation</vt:lpstr>
      <vt:lpstr>Content</vt:lpstr>
      <vt:lpstr>Disparity and Gender Dividend in Bangladesh</vt:lpstr>
      <vt:lpstr>SNA, NTA and NTTA (CWW)</vt:lpstr>
      <vt:lpstr>PowerPoint Presentation</vt:lpstr>
      <vt:lpstr>Bangladesh NTTA and CWW (2012)</vt:lpstr>
      <vt:lpstr>Bangladesh NTTA and CWW (2012)</vt:lpstr>
      <vt:lpstr>Bangladesh NTTA and CWW (2012)</vt:lpstr>
      <vt:lpstr>Microsimulation Specification</vt:lpstr>
      <vt:lpstr>Micro-simulation Model</vt:lpstr>
      <vt:lpstr>Micro-simulation Model</vt:lpstr>
      <vt:lpstr>Gender Dividend in Bangladesh: Estimation</vt:lpstr>
      <vt:lpstr>Gender Dividend in Bangladesh: Estimation</vt:lpstr>
      <vt:lpstr>Gender Dividend in Bangladesh: Estimation</vt:lpstr>
      <vt:lpstr>Gender Dividend in Bangladesh: Estimation</vt:lpstr>
      <vt:lpstr>Gender Dividend in Bangladesh: Insights</vt:lpstr>
      <vt:lpstr>Gender Dividend in Bangladesh: Insights</vt:lpstr>
      <vt:lpstr>Gender Dividend in Bangladesh: Insights</vt:lpstr>
      <vt:lpstr>Recommendations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Demographic Dividend</dc:title>
  <dc:creator>Mahboob E. Alam</dc:creator>
  <cp:lastModifiedBy>M. Shahidul Islam</cp:lastModifiedBy>
  <cp:revision>679</cp:revision>
  <cp:lastPrinted>2024-11-25T07:13:24Z</cp:lastPrinted>
  <dcterms:created xsi:type="dcterms:W3CDTF">2017-05-12T17:12:02Z</dcterms:created>
  <dcterms:modified xsi:type="dcterms:W3CDTF">2025-03-10T07:29:51Z</dcterms:modified>
</cp:coreProperties>
</file>