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 id="2147483672" r:id="rId5"/>
    <p:sldMasterId id="2147483651" r:id="rId6"/>
    <p:sldMasterId id="2147483675" r:id="rId7"/>
  </p:sldMasterIdLst>
  <p:notesMasterIdLst>
    <p:notesMasterId r:id="rId28"/>
  </p:notesMasterIdLst>
  <p:sldIdLst>
    <p:sldId id="335" r:id="rId8"/>
    <p:sldId id="1113" r:id="rId9"/>
    <p:sldId id="336" r:id="rId10"/>
    <p:sldId id="365" r:id="rId11"/>
    <p:sldId id="546" r:id="rId12"/>
    <p:sldId id="1106" r:id="rId13"/>
    <p:sldId id="1108" r:id="rId14"/>
    <p:sldId id="497" r:id="rId15"/>
    <p:sldId id="570" r:id="rId16"/>
    <p:sldId id="555" r:id="rId17"/>
    <p:sldId id="556" r:id="rId18"/>
    <p:sldId id="557" r:id="rId19"/>
    <p:sldId id="572" r:id="rId20"/>
    <p:sldId id="558" r:id="rId21"/>
    <p:sldId id="559" r:id="rId22"/>
    <p:sldId id="560" r:id="rId23"/>
    <p:sldId id="1109" r:id="rId24"/>
    <p:sldId id="1110" r:id="rId25"/>
    <p:sldId id="1111" r:id="rId26"/>
    <p:sldId id="1112" r:id="rId27"/>
  </p:sldIdLst>
  <p:sldSz cx="9144000" cy="5143500" type="screen16x9"/>
  <p:notesSz cx="6858000" cy="9926638"/>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D87439-4FDC-CC96-EF79-0B8C28DC21CE}" name="Manuel Hernando Pava Guzman" initials="MHPG" userId="S::MHPavaG@DANE.GOV.CO::721ab4e2-b032-4bd3-bccb-b497441a62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04C"/>
    <a:srgbClr val="FF99CC"/>
    <a:srgbClr val="8D143D"/>
    <a:srgbClr val="3E111B"/>
    <a:srgbClr val="BFBFBF"/>
    <a:srgbClr val="595959"/>
    <a:srgbClr val="404040"/>
    <a:srgbClr val="565656"/>
    <a:srgbClr val="404006"/>
    <a:srgbClr val="7D62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78" autoAdjust="0"/>
    <p:restoredTop sz="96327" autoAdjust="0"/>
  </p:normalViewPr>
  <p:slideViewPr>
    <p:cSldViewPr snapToGrid="0" snapToObjects="1">
      <p:cViewPr varScale="1">
        <p:scale>
          <a:sx n="104" d="100"/>
          <a:sy n="104" d="100"/>
        </p:scale>
        <p:origin x="610" y="72"/>
      </p:cViewPr>
      <p:guideLst>
        <p:guide orient="horz" pos="1643"/>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https://danegovco-my.sharepoint.com/personal/mhpavag_dane_gov_co/Documents/Cuentas%20Nacionales%20de%20Transferencias%20(CNT)/NTA%20Conference/20220301%20Cuadros%20CNT%202017%20versio&#769;n%2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anegovco-my.sharepoint.com/personal/mhpavag_dane_gov_co/Documents/Cuentas%20Nacionales%20de%20Transferencias%20(CNT)/NTA%20Conference/20220301%20Cuadros%20CNT%202017%20versio&#769;n%20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anegovco-my.sharepoint.com/personal/mhpavag_dane_gov_co/Documents/Cuentas%20Nacionales%20de%20Transferencias%20(CNT)/NTA%20Conference/20220301%20Cuadros%20CNT%202017%20versio&#769;n%20ingl&#233;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anegovco-my.sharepoint.com/personal/mhpavag_dane_gov_co/Documents/Cuentas%20Nacionales%20de%20Transferencias%20(CNT)/NTA%20Conference/20220301%20Cuadros%20CNT%202017%20versio&#769;n%20ingl&#233;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anegovco-my.sharepoint.com/personal/mhpavag_dane_gov_co/Documents/Cuentas%20Nacionales%20de%20Transferencias%20(CNT)/NTA%20Conference/20220301%20Cuadros%20CNT%202017%20versio&#769;n%20ingl&#233;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https://danegovco-my.sharepoint.com/personal/mhpavag_dane_gov_co/Documents/Cuentas%20Nacionales%20de%20Transferencias%20(CNT)/NTA%20Conference/20220301%20Cuadros%20CNT%202017%20versio&#769;n%20ingl&#233;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anegovco-my.sharepoint.com/personal/mhpavag_dane_gov_co/Documents/Cuentas%20Nacionales%20de%20Transferencias%20(CNT)/NTA%20Conference/20220301%20Cuadros%20CNT%202017%20versio&#769;n%20ingl&#233;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anegovco-my.sharepoint.com/personal/mhpavag_dane_gov_co/Documents/Cuentas%20Nacionales%20de%20Transferencias%20(CNT)/NTA%20Conference/20220301%20Cuadros%20CNT%202017%20versio&#769;n%20ingl&#233;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36840920142268E-2"/>
          <c:y val="3.3520700532252097E-2"/>
          <c:w val="0.90783573432325837"/>
          <c:h val="0.71305608490695072"/>
        </c:manualLayout>
      </c:layout>
      <c:lineChart>
        <c:grouping val="standard"/>
        <c:varyColors val="0"/>
        <c:ser>
          <c:idx val="0"/>
          <c:order val="0"/>
          <c:tx>
            <c:strRef>
              <c:f>'Cuadro 1'!$A$23</c:f>
              <c:strCache>
                <c:ptCount val="1"/>
                <c:pt idx="0">
                  <c:v>Labour Income (YL)</c:v>
                </c:pt>
              </c:strCache>
            </c:strRef>
          </c:tx>
          <c:spPr>
            <a:ln w="38100" cap="rnd">
              <a:solidFill>
                <a:srgbClr val="B6004B"/>
              </a:solidFill>
              <a:round/>
            </a:ln>
            <a:effectLst/>
          </c:spPr>
          <c:marker>
            <c:symbol val="none"/>
          </c:marker>
          <c:dLbls>
            <c:dLbl>
              <c:idx val="40"/>
              <c:layout>
                <c:manualLayout>
                  <c:x val="-2.1625376954159361E-2"/>
                  <c:y val="-3.4528994159524873E-2"/>
                </c:manualLayout>
              </c:layout>
              <c:tx>
                <c:rich>
                  <a:bodyPr/>
                  <a:lstStyle/>
                  <a:p>
                    <a:fld id="{420CD0B5-1C1B-4324-B131-4FF5BCAD6C1C}" type="CATEGORYNAME">
                      <a:rPr lang="en-US"/>
                      <a:pPr/>
                      <a:t>[NOMBRE DE CATEGORÍA]</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12-42FF-AE6E-2CF187AACC6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1'!$B$23:$CN$23</c:f>
              <c:numCache>
                <c:formatCode>_(* #,##0_);_(* \(#,##0\);_(* "-"_);_(@_)</c:formatCode>
                <c:ptCount val="9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531922.7870085102</c:v>
                </c:pt>
                <c:pt idx="17">
                  <c:v>1663376.7649340699</c:v>
                </c:pt>
                <c:pt idx="18">
                  <c:v>2928082.742929291</c:v>
                </c:pt>
                <c:pt idx="19">
                  <c:v>4348555.1401999407</c:v>
                </c:pt>
                <c:pt idx="20">
                  <c:v>5941060.4999222914</c:v>
                </c:pt>
                <c:pt idx="21">
                  <c:v>7689270.3958169622</c:v>
                </c:pt>
                <c:pt idx="22">
                  <c:v>9467199.6626507919</c:v>
                </c:pt>
                <c:pt idx="23">
                  <c:v>11230148.785828698</c:v>
                </c:pt>
                <c:pt idx="24">
                  <c:v>12916002.269804323</c:v>
                </c:pt>
                <c:pt idx="25">
                  <c:v>14505862.641386501</c:v>
                </c:pt>
                <c:pt idx="26">
                  <c:v>15812004.708696978</c:v>
                </c:pt>
                <c:pt idx="27">
                  <c:v>16979225.361260343</c:v>
                </c:pt>
                <c:pt idx="28">
                  <c:v>17902256.961891815</c:v>
                </c:pt>
                <c:pt idx="29">
                  <c:v>18642978.452620357</c:v>
                </c:pt>
                <c:pt idx="30">
                  <c:v>19226773.579387445</c:v>
                </c:pt>
                <c:pt idx="31">
                  <c:v>19823874.701202784</c:v>
                </c:pt>
                <c:pt idx="32">
                  <c:v>20274913.684680123</c:v>
                </c:pt>
                <c:pt idx="33">
                  <c:v>20701604.122609243</c:v>
                </c:pt>
                <c:pt idx="34">
                  <c:v>21030044.816975579</c:v>
                </c:pt>
                <c:pt idx="35">
                  <c:v>21273615.427116066</c:v>
                </c:pt>
                <c:pt idx="36">
                  <c:v>21408575.694723047</c:v>
                </c:pt>
                <c:pt idx="37">
                  <c:v>21518941.080978818</c:v>
                </c:pt>
                <c:pt idx="38">
                  <c:v>21540987.718329359</c:v>
                </c:pt>
                <c:pt idx="39">
                  <c:v>21607359.160385195</c:v>
                </c:pt>
                <c:pt idx="40">
                  <c:v>21620306.711620897</c:v>
                </c:pt>
                <c:pt idx="41">
                  <c:v>21576560.943035632</c:v>
                </c:pt>
                <c:pt idx="42">
                  <c:v>21487264.230623081</c:v>
                </c:pt>
                <c:pt idx="43">
                  <c:v>21389893.56236307</c:v>
                </c:pt>
                <c:pt idx="44">
                  <c:v>21173761.46064917</c:v>
                </c:pt>
                <c:pt idx="45">
                  <c:v>20972274.91707994</c:v>
                </c:pt>
                <c:pt idx="46">
                  <c:v>20716537.007715728</c:v>
                </c:pt>
                <c:pt idx="47">
                  <c:v>20450342.095965698</c:v>
                </c:pt>
                <c:pt idx="48">
                  <c:v>20182401.455493063</c:v>
                </c:pt>
                <c:pt idx="49">
                  <c:v>19936267.191625062</c:v>
                </c:pt>
                <c:pt idx="50">
                  <c:v>19623365.227216423</c:v>
                </c:pt>
                <c:pt idx="51">
                  <c:v>19338648.890523549</c:v>
                </c:pt>
                <c:pt idx="52">
                  <c:v>18942615.155500017</c:v>
                </c:pt>
                <c:pt idx="53">
                  <c:v>18365147.572407551</c:v>
                </c:pt>
                <c:pt idx="54">
                  <c:v>17737056.427760039</c:v>
                </c:pt>
                <c:pt idx="55">
                  <c:v>16965124.369467743</c:v>
                </c:pt>
                <c:pt idx="56">
                  <c:v>16019905.323423566</c:v>
                </c:pt>
                <c:pt idx="57">
                  <c:v>15105819.692373121</c:v>
                </c:pt>
                <c:pt idx="58">
                  <c:v>14148307.96452219</c:v>
                </c:pt>
                <c:pt idx="59">
                  <c:v>12996198.453231793</c:v>
                </c:pt>
                <c:pt idx="60">
                  <c:v>11853191.976750061</c:v>
                </c:pt>
                <c:pt idx="61">
                  <c:v>10671314.771163663</c:v>
                </c:pt>
                <c:pt idx="62">
                  <c:v>9340730.9547714889</c:v>
                </c:pt>
                <c:pt idx="63">
                  <c:v>8071499.2815911556</c:v>
                </c:pt>
                <c:pt idx="64">
                  <c:v>6996582.6047194153</c:v>
                </c:pt>
                <c:pt idx="65">
                  <c:v>6003972.6867009075</c:v>
                </c:pt>
                <c:pt idx="66">
                  <c:v>5351623.9215849424</c:v>
                </c:pt>
                <c:pt idx="67">
                  <c:v>4916444.9907943057</c:v>
                </c:pt>
                <c:pt idx="68">
                  <c:v>4634472.3720319802</c:v>
                </c:pt>
                <c:pt idx="69">
                  <c:v>4353533.3047481487</c:v>
                </c:pt>
                <c:pt idx="70">
                  <c:v>4118738.9180801795</c:v>
                </c:pt>
                <c:pt idx="71">
                  <c:v>3665004.6336136167</c:v>
                </c:pt>
                <c:pt idx="72">
                  <c:v>3213416.980875832</c:v>
                </c:pt>
                <c:pt idx="73">
                  <c:v>2743942.7220046786</c:v>
                </c:pt>
                <c:pt idx="74">
                  <c:v>2372536.4086997234</c:v>
                </c:pt>
                <c:pt idx="75">
                  <c:v>2058726.1284067815</c:v>
                </c:pt>
                <c:pt idx="76">
                  <c:v>1836793.8869801171</c:v>
                </c:pt>
                <c:pt idx="77">
                  <c:v>1613509.3213650316</c:v>
                </c:pt>
                <c:pt idx="78">
                  <c:v>1434652.5790846236</c:v>
                </c:pt>
                <c:pt idx="79">
                  <c:v>1222917.1198749305</c:v>
                </c:pt>
                <c:pt idx="80">
                  <c:v>1015102.6468582337</c:v>
                </c:pt>
                <c:pt idx="81">
                  <c:v>858418.85156854941</c:v>
                </c:pt>
                <c:pt idx="82">
                  <c:v>738880.33009387425</c:v>
                </c:pt>
                <c:pt idx="83">
                  <c:v>614992.68118111719</c:v>
                </c:pt>
                <c:pt idx="84">
                  <c:v>524084.79192787531</c:v>
                </c:pt>
                <c:pt idx="85">
                  <c:v>430009.1756389626</c:v>
                </c:pt>
                <c:pt idx="86">
                  <c:v>348974.95875382016</c:v>
                </c:pt>
                <c:pt idx="87">
                  <c:v>280573.00650449056</c:v>
                </c:pt>
                <c:pt idx="88">
                  <c:v>224575.33618472147</c:v>
                </c:pt>
                <c:pt idx="89">
                  <c:v>168207.27887431206</c:v>
                </c:pt>
                <c:pt idx="90">
                  <c:v>193700.25412056773</c:v>
                </c:pt>
              </c:numCache>
            </c:numRef>
          </c:val>
          <c:smooth val="0"/>
          <c:extLst>
            <c:ext xmlns:c16="http://schemas.microsoft.com/office/drawing/2014/chart" uri="{C3380CC4-5D6E-409C-BE32-E72D297353CC}">
              <c16:uniqueId val="{00000001-5812-42FF-AE6E-2CF187AACC61}"/>
            </c:ext>
          </c:extLst>
        </c:ser>
        <c:ser>
          <c:idx val="1"/>
          <c:order val="1"/>
          <c:tx>
            <c:strRef>
              <c:f>'Cuadro 1'!$A$24</c:f>
              <c:strCache>
                <c:ptCount val="1"/>
                <c:pt idx="0">
                  <c:v>Labour income of employees (YLE)</c:v>
                </c:pt>
              </c:strCache>
            </c:strRef>
          </c:tx>
          <c:spPr>
            <a:ln w="38100" cap="rnd">
              <a:solidFill>
                <a:srgbClr val="DE005A"/>
              </a:solidFill>
              <a:round/>
            </a:ln>
            <a:effectLst/>
          </c:spPr>
          <c:marker>
            <c:symbol val="none"/>
          </c:marker>
          <c:dLbls>
            <c:dLbl>
              <c:idx val="35"/>
              <c:layout>
                <c:manualLayout>
                  <c:x val="-1.2137292407715591E-2"/>
                  <c:y val="-4.1028975349673237E-2"/>
                </c:manualLayout>
              </c:layout>
              <c:tx>
                <c:rich>
                  <a:bodyPr/>
                  <a:lstStyle/>
                  <a:p>
                    <a:fld id="{62428A4D-904F-41C5-8D53-1A7E7FB4D0ED}" type="CATEGORYNAME">
                      <a:rPr lang="en-US"/>
                      <a:pPr/>
                      <a:t>[NOMBRE DE CATEGORÍA]</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812-42FF-AE6E-2CF187AACC6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1'!$B$24:$CN$24</c:f>
              <c:numCache>
                <c:formatCode>_(* #,##0_);_(* \(#,##0\);_(* "-"_);_(@_)</c:formatCode>
                <c:ptCount val="9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418726.769404208</c:v>
                </c:pt>
                <c:pt idx="17">
                  <c:v>1289516.0560203907</c:v>
                </c:pt>
                <c:pt idx="18">
                  <c:v>2252790.8647348857</c:v>
                </c:pt>
                <c:pt idx="19">
                  <c:v>3316695.7534494423</c:v>
                </c:pt>
                <c:pt idx="20">
                  <c:v>4497006.6492315428</c:v>
                </c:pt>
                <c:pt idx="21">
                  <c:v>5777738.7654384216</c:v>
                </c:pt>
                <c:pt idx="22">
                  <c:v>7039572.5860597538</c:v>
                </c:pt>
                <c:pt idx="23">
                  <c:v>8276587.3113376908</c:v>
                </c:pt>
                <c:pt idx="24">
                  <c:v>9454725.1147337873</c:v>
                </c:pt>
                <c:pt idx="25">
                  <c:v>10563918.388328312</c:v>
                </c:pt>
                <c:pt idx="26">
                  <c:v>11433755.024604343</c:v>
                </c:pt>
                <c:pt idx="27">
                  <c:v>12219446.029679796</c:v>
                </c:pt>
                <c:pt idx="28">
                  <c:v>12808824.558480127</c:v>
                </c:pt>
                <c:pt idx="29">
                  <c:v>13248998.628251569</c:v>
                </c:pt>
                <c:pt idx="30">
                  <c:v>13547334.909890022</c:v>
                </c:pt>
                <c:pt idx="31">
                  <c:v>13887460.354206765</c:v>
                </c:pt>
                <c:pt idx="32">
                  <c:v>14105018.904417679</c:v>
                </c:pt>
                <c:pt idx="33">
                  <c:v>14311449.178581508</c:v>
                </c:pt>
                <c:pt idx="34">
                  <c:v>14443799.586336769</c:v>
                </c:pt>
                <c:pt idx="35">
                  <c:v>14524561.4774416</c:v>
                </c:pt>
                <c:pt idx="36">
                  <c:v>14511918.343182297</c:v>
                </c:pt>
                <c:pt idx="37">
                  <c:v>14483462.00564733</c:v>
                </c:pt>
                <c:pt idx="38">
                  <c:v>14389932.509306064</c:v>
                </c:pt>
                <c:pt idx="39">
                  <c:v>14330555.750701953</c:v>
                </c:pt>
                <c:pt idx="40">
                  <c:v>14223788.183418768</c:v>
                </c:pt>
                <c:pt idx="41">
                  <c:v>14071400.189595986</c:v>
                </c:pt>
                <c:pt idx="42">
                  <c:v>13890319.946373731</c:v>
                </c:pt>
                <c:pt idx="43">
                  <c:v>13687492.392039454</c:v>
                </c:pt>
                <c:pt idx="44">
                  <c:v>13433924.681942698</c:v>
                </c:pt>
                <c:pt idx="45">
                  <c:v>13223717.216107918</c:v>
                </c:pt>
                <c:pt idx="46">
                  <c:v>12984620.844945809</c:v>
                </c:pt>
                <c:pt idx="47">
                  <c:v>12726421.018655324</c:v>
                </c:pt>
                <c:pt idx="48">
                  <c:v>12487321.149391284</c:v>
                </c:pt>
                <c:pt idx="49">
                  <c:v>12214432.081208033</c:v>
                </c:pt>
                <c:pt idx="50">
                  <c:v>11845123.659279454</c:v>
                </c:pt>
                <c:pt idx="51">
                  <c:v>11522981.084118944</c:v>
                </c:pt>
                <c:pt idx="52">
                  <c:v>11162464.707328634</c:v>
                </c:pt>
                <c:pt idx="53">
                  <c:v>10763190.096787652</c:v>
                </c:pt>
                <c:pt idx="54">
                  <c:v>10417964.858848726</c:v>
                </c:pt>
                <c:pt idx="55">
                  <c:v>10051646.911442254</c:v>
                </c:pt>
                <c:pt idx="56">
                  <c:v>9537615.3984264899</c:v>
                </c:pt>
                <c:pt idx="57">
                  <c:v>9021905.7052295431</c:v>
                </c:pt>
                <c:pt idx="58">
                  <c:v>8392300.5867608543</c:v>
                </c:pt>
                <c:pt idx="59">
                  <c:v>7573018.907356441</c:v>
                </c:pt>
                <c:pt idx="60">
                  <c:v>6732980.9769913368</c:v>
                </c:pt>
                <c:pt idx="61">
                  <c:v>5894551.0899634911</c:v>
                </c:pt>
                <c:pt idx="62">
                  <c:v>4973375.3505523587</c:v>
                </c:pt>
                <c:pt idx="63">
                  <c:v>4124678.4891344495</c:v>
                </c:pt>
                <c:pt idx="64">
                  <c:v>3438218.9960783701</c:v>
                </c:pt>
                <c:pt idx="65">
                  <c:v>2789237.8321382529</c:v>
                </c:pt>
                <c:pt idx="66">
                  <c:v>2411856.6943494584</c:v>
                </c:pt>
                <c:pt idx="67">
                  <c:v>2209374.4196479716</c:v>
                </c:pt>
                <c:pt idx="68">
                  <c:v>2128207.8696912136</c:v>
                </c:pt>
                <c:pt idx="69">
                  <c:v>2018339.1011195052</c:v>
                </c:pt>
                <c:pt idx="70">
                  <c:v>1969421.5301083452</c:v>
                </c:pt>
                <c:pt idx="71">
                  <c:v>1715700.4800234912</c:v>
                </c:pt>
                <c:pt idx="72">
                  <c:v>1439923.8458182339</c:v>
                </c:pt>
                <c:pt idx="73">
                  <c:v>1129564.0536702336</c:v>
                </c:pt>
                <c:pt idx="74">
                  <c:v>907098.58633919945</c:v>
                </c:pt>
                <c:pt idx="75">
                  <c:v>719383.16661645623</c:v>
                </c:pt>
                <c:pt idx="76">
                  <c:v>614428.02160380641</c:v>
                </c:pt>
                <c:pt idx="77">
                  <c:v>507589.59019612154</c:v>
                </c:pt>
                <c:pt idx="78">
                  <c:v>430259.71739802806</c:v>
                </c:pt>
                <c:pt idx="79">
                  <c:v>328030.78556755732</c:v>
                </c:pt>
                <c:pt idx="80">
                  <c:v>223848.02897759384</c:v>
                </c:pt>
                <c:pt idx="81">
                  <c:v>153000.87162036932</c:v>
                </c:pt>
                <c:pt idx="82">
                  <c:v>114326.20463635199</c:v>
                </c:pt>
                <c:pt idx="83">
                  <c:v>78396.373104585931</c:v>
                </c:pt>
                <c:pt idx="84">
                  <c:v>70725.790922462096</c:v>
                </c:pt>
                <c:pt idx="85">
                  <c:v>64044.383175118543</c:v>
                </c:pt>
                <c:pt idx="86">
                  <c:v>69824.905549196526</c:v>
                </c:pt>
                <c:pt idx="87">
                  <c:v>88101.952856991993</c:v>
                </c:pt>
                <c:pt idx="88">
                  <c:v>118846.59732693543</c:v>
                </c:pt>
                <c:pt idx="89">
                  <c:v>148587.06376186913</c:v>
                </c:pt>
                <c:pt idx="90">
                  <c:v>178327.53019680284</c:v>
                </c:pt>
              </c:numCache>
            </c:numRef>
          </c:val>
          <c:smooth val="0"/>
          <c:extLst>
            <c:ext xmlns:c16="http://schemas.microsoft.com/office/drawing/2014/chart" uri="{C3380CC4-5D6E-409C-BE32-E72D297353CC}">
              <c16:uniqueId val="{00000003-5812-42FF-AE6E-2CF187AACC61}"/>
            </c:ext>
          </c:extLst>
        </c:ser>
        <c:ser>
          <c:idx val="2"/>
          <c:order val="2"/>
          <c:tx>
            <c:strRef>
              <c:f>'Cuadro 1'!$A$25</c:f>
              <c:strCache>
                <c:ptCount val="1"/>
                <c:pt idx="0">
                  <c:v>Labour income of self-employees (YLS)</c:v>
                </c:pt>
              </c:strCache>
            </c:strRef>
          </c:tx>
          <c:spPr>
            <a:ln w="38100" cap="rnd">
              <a:solidFill>
                <a:srgbClr val="FF99CC"/>
              </a:solidFill>
              <a:round/>
            </a:ln>
            <a:effectLst/>
          </c:spPr>
          <c:marker>
            <c:symbol val="none"/>
          </c:marker>
          <c:dLbls>
            <c:dLbl>
              <c:idx val="52"/>
              <c:layout>
                <c:manualLayout>
                  <c:x val="-1.0355231364274365E-2"/>
                  <c:y val="-4.1752596021554851E-2"/>
                </c:manualLayout>
              </c:layout>
              <c:tx>
                <c:rich>
                  <a:bodyPr/>
                  <a:lstStyle/>
                  <a:p>
                    <a:fld id="{8D6F5E79-BEA3-47CB-B4E6-61AB56934534}" type="CATEGORYNAME">
                      <a:rPr lang="en-US"/>
                      <a:pPr/>
                      <a:t>[NOMBRE DE CATEGORÍA]</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812-42FF-AE6E-2CF187AACC6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1'!$B$25:$CN$25</c:f>
              <c:numCache>
                <c:formatCode>_(* #,##0_);_(* \(#,##0\);_(* "-"_);_(@_)</c:formatCode>
                <c:ptCount val="9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86498.410790546055</c:v>
                </c:pt>
                <c:pt idx="17">
                  <c:v>250266.68854485362</c:v>
                </c:pt>
                <c:pt idx="18">
                  <c:v>441980.33357352804</c:v>
                </c:pt>
                <c:pt idx="19">
                  <c:v>667933.76875878335</c:v>
                </c:pt>
                <c:pt idx="20">
                  <c:v>924263.48244137212</c:v>
                </c:pt>
                <c:pt idx="21">
                  <c:v>1211574.778626103</c:v>
                </c:pt>
                <c:pt idx="22">
                  <c:v>1543053.4617343708</c:v>
                </c:pt>
                <c:pt idx="23">
                  <c:v>1875123.8324879769</c:v>
                </c:pt>
                <c:pt idx="24">
                  <c:v>2192014.5949584604</c:v>
                </c:pt>
                <c:pt idx="25">
                  <c:v>2489811.4484692533</c:v>
                </c:pt>
                <c:pt idx="26">
                  <c:v>2780285.909211542</c:v>
                </c:pt>
                <c:pt idx="27">
                  <c:v>3028168.5106800464</c:v>
                </c:pt>
                <c:pt idx="28">
                  <c:v>3259756.5181154492</c:v>
                </c:pt>
                <c:pt idx="29">
                  <c:v>3483213.3745366307</c:v>
                </c:pt>
                <c:pt idx="30">
                  <c:v>3707750.7085877093</c:v>
                </c:pt>
                <c:pt idx="31">
                  <c:v>3903091.1728201592</c:v>
                </c:pt>
                <c:pt idx="32">
                  <c:v>4093770.0981952618</c:v>
                </c:pt>
                <c:pt idx="33">
                  <c:v>4276032.0532397507</c:v>
                </c:pt>
                <c:pt idx="34">
                  <c:v>4447128.5533111282</c:v>
                </c:pt>
                <c:pt idx="35">
                  <c:v>4605905.4866009317</c:v>
                </c:pt>
                <c:pt idx="36">
                  <c:v>4754555.4060831191</c:v>
                </c:pt>
                <c:pt idx="37">
                  <c:v>4897281.1575787421</c:v>
                </c:pt>
                <c:pt idx="38">
                  <c:v>5023685.1426999439</c:v>
                </c:pt>
                <c:pt idx="39">
                  <c:v>5152228.4855064349</c:v>
                </c:pt>
                <c:pt idx="40">
                  <c:v>5275790.9960359</c:v>
                </c:pt>
                <c:pt idx="41">
                  <c:v>5402434.4204158252</c:v>
                </c:pt>
                <c:pt idx="42">
                  <c:v>5513915.8201654013</c:v>
                </c:pt>
                <c:pt idx="43">
                  <c:v>5644520.8444804484</c:v>
                </c:pt>
                <c:pt idx="44">
                  <c:v>5715766.9296737593</c:v>
                </c:pt>
                <c:pt idx="45">
                  <c:v>5746181.0116245421</c:v>
                </c:pt>
                <c:pt idx="46">
                  <c:v>5751017.3089860417</c:v>
                </c:pt>
                <c:pt idx="47">
                  <c:v>5770946.6214950681</c:v>
                </c:pt>
                <c:pt idx="48">
                  <c:v>5769392.9347228315</c:v>
                </c:pt>
                <c:pt idx="49">
                  <c:v>5831216.5346835628</c:v>
                </c:pt>
                <c:pt idx="50">
                  <c:v>5943553.0470602047</c:v>
                </c:pt>
                <c:pt idx="51">
                  <c:v>6024645.6125820354</c:v>
                </c:pt>
                <c:pt idx="52">
                  <c:v>6036445.0833368534</c:v>
                </c:pt>
                <c:pt idx="53">
                  <c:v>5911549.2420176696</c:v>
                </c:pt>
                <c:pt idx="54">
                  <c:v>5677732.5495177237</c:v>
                </c:pt>
                <c:pt idx="55">
                  <c:v>5328474.3340235427</c:v>
                </c:pt>
                <c:pt idx="56">
                  <c:v>4993898.8255781513</c:v>
                </c:pt>
                <c:pt idx="57">
                  <c:v>4695919.3227330418</c:v>
                </c:pt>
                <c:pt idx="58">
                  <c:v>4485682.0793916136</c:v>
                </c:pt>
                <c:pt idx="59">
                  <c:v>4290064.8255355963</c:v>
                </c:pt>
                <c:pt idx="60">
                  <c:v>4125085.0362266935</c:v>
                </c:pt>
                <c:pt idx="61">
                  <c:v>3914242.3334684749</c:v>
                </c:pt>
                <c:pt idx="62">
                  <c:v>3649022.4397857282</c:v>
                </c:pt>
                <c:pt idx="63">
                  <c:v>3361974.2107430333</c:v>
                </c:pt>
                <c:pt idx="64">
                  <c:v>3090390.8722770605</c:v>
                </c:pt>
                <c:pt idx="65">
                  <c:v>2847729.2533787717</c:v>
                </c:pt>
                <c:pt idx="66">
                  <c:v>2637555.9069167827</c:v>
                </c:pt>
                <c:pt idx="67">
                  <c:v>2447976.4771564794</c:v>
                </c:pt>
                <c:pt idx="68">
                  <c:v>2270791.0086288401</c:v>
                </c:pt>
                <c:pt idx="69">
                  <c:v>2118457.0390243153</c:v>
                </c:pt>
                <c:pt idx="70">
                  <c:v>1956228.521594957</c:v>
                </c:pt>
                <c:pt idx="71">
                  <c:v>1799465.827407114</c:v>
                </c:pt>
                <c:pt idx="72">
                  <c:v>1660243.1919849911</c:v>
                </c:pt>
                <c:pt idx="73">
                  <c:v>1538121.9806432959</c:v>
                </c:pt>
                <c:pt idx="74">
                  <c:v>1417747.1958436233</c:v>
                </c:pt>
                <c:pt idx="75">
                  <c:v>1308435.8598979046</c:v>
                </c:pt>
                <c:pt idx="76">
                  <c:v>1191847.4447639016</c:v>
                </c:pt>
                <c:pt idx="77">
                  <c:v>1078048.661982764</c:v>
                </c:pt>
                <c:pt idx="78">
                  <c:v>977914.7374380749</c:v>
                </c:pt>
                <c:pt idx="79">
                  <c:v>870959.23639950936</c:v>
                </c:pt>
                <c:pt idx="80">
                  <c:v>770565.35455761675</c:v>
                </c:pt>
                <c:pt idx="81">
                  <c:v>687869.55299141561</c:v>
                </c:pt>
                <c:pt idx="82">
                  <c:v>607376.99088157481</c:v>
                </c:pt>
                <c:pt idx="83">
                  <c:v>519470.95558550401</c:v>
                </c:pt>
                <c:pt idx="84">
                  <c:v>437133.34617333591</c:v>
                </c:pt>
                <c:pt idx="85">
                  <c:v>350634.28305167623</c:v>
                </c:pt>
                <c:pt idx="86">
                  <c:v>264135.21993001556</c:v>
                </c:pt>
                <c:pt idx="87">
                  <c:v>177636.15680835588</c:v>
                </c:pt>
                <c:pt idx="88">
                  <c:v>91137.0936866962</c:v>
                </c:pt>
                <c:pt idx="89">
                  <c:v>4638.0305650155842</c:v>
                </c:pt>
                <c:pt idx="90">
                  <c:v>0</c:v>
                </c:pt>
              </c:numCache>
            </c:numRef>
          </c:val>
          <c:smooth val="0"/>
          <c:extLst>
            <c:ext xmlns:c16="http://schemas.microsoft.com/office/drawing/2014/chart" uri="{C3380CC4-5D6E-409C-BE32-E72D297353CC}">
              <c16:uniqueId val="{00000005-5812-42FF-AE6E-2CF187AACC61}"/>
            </c:ext>
          </c:extLst>
        </c:ser>
        <c:ser>
          <c:idx val="3"/>
          <c:order val="3"/>
          <c:tx>
            <c:strRef>
              <c:f>'Cuadro 1'!$A$26</c:f>
              <c:strCache>
                <c:ptCount val="1"/>
                <c:pt idx="0">
                  <c:v>Labour benefits (YLF)</c:v>
                </c:pt>
              </c:strCache>
            </c:strRef>
          </c:tx>
          <c:spPr>
            <a:ln w="38100" cap="rnd">
              <a:solidFill>
                <a:schemeClr val="bg1">
                  <a:lumMod val="65000"/>
                </a:schemeClr>
              </a:solidFill>
              <a:round/>
            </a:ln>
            <a:effectLst/>
          </c:spPr>
          <c:marker>
            <c:symbol val="none"/>
          </c:marker>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1'!$B$26:$CN$26</c:f>
              <c:numCache>
                <c:formatCode>_(* #,##0_);_(* \(#,##0\);_(* "-"_);_(@_)</c:formatCode>
                <c:ptCount val="9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26697.60681375616</c:v>
                </c:pt>
                <c:pt idx="17">
                  <c:v>123594.02036882559</c:v>
                </c:pt>
                <c:pt idx="18">
                  <c:v>233311.54462087728</c:v>
                </c:pt>
                <c:pt idx="19">
                  <c:v>363925.61799171503</c:v>
                </c:pt>
                <c:pt idx="20">
                  <c:v>519790.3682493759</c:v>
                </c:pt>
                <c:pt idx="21">
                  <c:v>699956.851752438</c:v>
                </c:pt>
                <c:pt idx="22">
                  <c:v>884573.61485666723</c:v>
                </c:pt>
                <c:pt idx="23">
                  <c:v>1078437.6420030314</c:v>
                </c:pt>
                <c:pt idx="24">
                  <c:v>1269262.5601120763</c:v>
                </c:pt>
                <c:pt idx="25">
                  <c:v>1452132.8045889358</c:v>
                </c:pt>
                <c:pt idx="26">
                  <c:v>1597963.7748810931</c:v>
                </c:pt>
                <c:pt idx="27">
                  <c:v>1731610.8209005005</c:v>
                </c:pt>
                <c:pt idx="28">
                  <c:v>1833675.8852962379</c:v>
                </c:pt>
                <c:pt idx="29">
                  <c:v>1910766.4498321554</c:v>
                </c:pt>
                <c:pt idx="30">
                  <c:v>1971687.9609097126</c:v>
                </c:pt>
                <c:pt idx="31">
                  <c:v>2033323.174175859</c:v>
                </c:pt>
                <c:pt idx="32">
                  <c:v>2076124.6820671808</c:v>
                </c:pt>
                <c:pt idx="33">
                  <c:v>2114122.890787987</c:v>
                </c:pt>
                <c:pt idx="34">
                  <c:v>2139116.6773276809</c:v>
                </c:pt>
                <c:pt idx="35">
                  <c:v>2143148.4630735363</c:v>
                </c:pt>
                <c:pt idx="36">
                  <c:v>2142101.9454576299</c:v>
                </c:pt>
                <c:pt idx="37">
                  <c:v>2138197.9177527474</c:v>
                </c:pt>
                <c:pt idx="38">
                  <c:v>2127370.0663233502</c:v>
                </c:pt>
                <c:pt idx="39">
                  <c:v>2124574.9241768084</c:v>
                </c:pt>
                <c:pt idx="40">
                  <c:v>2120727.5321662258</c:v>
                </c:pt>
                <c:pt idx="41">
                  <c:v>2102726.3330238205</c:v>
                </c:pt>
                <c:pt idx="42">
                  <c:v>2083028.4640839463</c:v>
                </c:pt>
                <c:pt idx="43">
                  <c:v>2057880.325843168</c:v>
                </c:pt>
                <c:pt idx="44">
                  <c:v>2024069.8490327131</c:v>
                </c:pt>
                <c:pt idx="45">
                  <c:v>2002376.68934748</c:v>
                </c:pt>
                <c:pt idx="46">
                  <c:v>1980898.8537838797</c:v>
                </c:pt>
                <c:pt idx="47">
                  <c:v>1952974.4558153097</c:v>
                </c:pt>
                <c:pt idx="48">
                  <c:v>1925687.3713789461</c:v>
                </c:pt>
                <c:pt idx="49">
                  <c:v>1890618.5757334642</c:v>
                </c:pt>
                <c:pt idx="50">
                  <c:v>1834688.5208767634</c:v>
                </c:pt>
                <c:pt idx="51">
                  <c:v>1791022.1938225692</c:v>
                </c:pt>
                <c:pt idx="52">
                  <c:v>1743705.3648345277</c:v>
                </c:pt>
                <c:pt idx="53">
                  <c:v>1690408.2336022311</c:v>
                </c:pt>
                <c:pt idx="54">
                  <c:v>1641359.019393588</c:v>
                </c:pt>
                <c:pt idx="55">
                  <c:v>1585003.1240019479</c:v>
                </c:pt>
                <c:pt idx="56">
                  <c:v>1488391.0994189249</c:v>
                </c:pt>
                <c:pt idx="57">
                  <c:v>1387994.6644105373</c:v>
                </c:pt>
                <c:pt idx="58">
                  <c:v>1270325.2983697215</c:v>
                </c:pt>
                <c:pt idx="59">
                  <c:v>1133114.7203397574</c:v>
                </c:pt>
                <c:pt idx="60">
                  <c:v>995125.96353202977</c:v>
                </c:pt>
                <c:pt idx="61">
                  <c:v>862521.34773169714</c:v>
                </c:pt>
                <c:pt idx="62">
                  <c:v>718333.16443340189</c:v>
                </c:pt>
                <c:pt idx="63">
                  <c:v>584846.58171367261</c:v>
                </c:pt>
                <c:pt idx="64">
                  <c:v>467972.73636398476</c:v>
                </c:pt>
                <c:pt idx="65">
                  <c:v>367005.60118388315</c:v>
                </c:pt>
                <c:pt idx="66">
                  <c:v>302211.32031870174</c:v>
                </c:pt>
                <c:pt idx="67">
                  <c:v>259094.09398985445</c:v>
                </c:pt>
                <c:pt idx="68">
                  <c:v>235473.49371192741</c:v>
                </c:pt>
                <c:pt idx="69">
                  <c:v>216737.16460432831</c:v>
                </c:pt>
                <c:pt idx="70">
                  <c:v>193088.86637687718</c:v>
                </c:pt>
                <c:pt idx="71">
                  <c:v>149838.32618301132</c:v>
                </c:pt>
                <c:pt idx="72">
                  <c:v>113249.94307260663</c:v>
                </c:pt>
                <c:pt idx="73">
                  <c:v>76256.687691148894</c:v>
                </c:pt>
                <c:pt idx="74">
                  <c:v>47690.626516900695</c:v>
                </c:pt>
                <c:pt idx="75">
                  <c:v>30907.101892420902</c:v>
                </c:pt>
                <c:pt idx="76">
                  <c:v>30518.4206124091</c:v>
                </c:pt>
                <c:pt idx="77">
                  <c:v>27871.069186146055</c:v>
                </c:pt>
                <c:pt idx="78">
                  <c:v>26478.124248520737</c:v>
                </c:pt>
                <c:pt idx="79">
                  <c:v>23927.097907863783</c:v>
                </c:pt>
                <c:pt idx="80">
                  <c:v>20689.263323023115</c:v>
                </c:pt>
                <c:pt idx="81">
                  <c:v>17548.426956764364</c:v>
                </c:pt>
                <c:pt idx="82">
                  <c:v>17177.134575947421</c:v>
                </c:pt>
                <c:pt idx="83">
                  <c:v>17125.352491027184</c:v>
                </c:pt>
                <c:pt idx="84">
                  <c:v>16225.654832077262</c:v>
                </c:pt>
                <c:pt idx="85">
                  <c:v>15330.509412167847</c:v>
                </c:pt>
                <c:pt idx="86">
                  <c:v>15014.833274608074</c:v>
                </c:pt>
                <c:pt idx="87">
                  <c:v>14834.896839142728</c:v>
                </c:pt>
                <c:pt idx="88">
                  <c:v>14591.645171089818</c:v>
                </c:pt>
                <c:pt idx="89">
                  <c:v>14982.184547427352</c:v>
                </c:pt>
                <c:pt idx="90">
                  <c:v>15372.723923764885</c:v>
                </c:pt>
              </c:numCache>
            </c:numRef>
          </c:val>
          <c:smooth val="0"/>
          <c:extLst>
            <c:ext xmlns:c16="http://schemas.microsoft.com/office/drawing/2014/chart" uri="{C3380CC4-5D6E-409C-BE32-E72D297353CC}">
              <c16:uniqueId val="{00000006-5812-42FF-AE6E-2CF187AACC61}"/>
            </c:ext>
          </c:extLst>
        </c:ser>
        <c:dLbls>
          <c:showLegendKey val="0"/>
          <c:showVal val="0"/>
          <c:showCatName val="0"/>
          <c:showSerName val="0"/>
          <c:showPercent val="0"/>
          <c:showBubbleSize val="0"/>
        </c:dLbls>
        <c:smooth val="0"/>
        <c:axId val="1842846623"/>
        <c:axId val="1842836223"/>
      </c:lineChart>
      <c:catAx>
        <c:axId val="184284662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s-CO" dirty="0"/>
                  <a:t>Age</a:t>
                </a:r>
              </a:p>
            </c:rich>
          </c:tx>
          <c:layout>
            <c:manualLayout>
              <c:xMode val="edge"/>
              <c:yMode val="edge"/>
              <c:x val="0.50621084056784638"/>
              <c:y val="0.826057557706234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crossAx val="1842836223"/>
        <c:crosses val="autoZero"/>
        <c:auto val="1"/>
        <c:lblAlgn val="ctr"/>
        <c:lblOffset val="100"/>
        <c:noMultiLvlLbl val="0"/>
      </c:catAx>
      <c:valAx>
        <c:axId val="184283622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s-CO"/>
                  <a:t>Millions of pesos</a:t>
                </a:r>
              </a:p>
            </c:rich>
          </c:tx>
          <c:layout>
            <c:manualLayout>
              <c:xMode val="edge"/>
              <c:yMode val="edge"/>
              <c:x val="1.1583581641163215E-2"/>
              <c:y val="0.3740883785146946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crossAx val="1842846623"/>
        <c:crosses val="autoZero"/>
        <c:crossBetween val="between"/>
        <c:dispUnits>
          <c:builtInUnit val="millions"/>
        </c:dispUnits>
      </c:valAx>
      <c:spPr>
        <a:noFill/>
        <a:ln>
          <a:noFill/>
        </a:ln>
        <a:effectLst/>
      </c:spPr>
    </c:plotArea>
    <c:legend>
      <c:legendPos val="b"/>
      <c:layout>
        <c:manualLayout>
          <c:xMode val="edge"/>
          <c:yMode val="edge"/>
          <c:x val="2.1626524121725658E-2"/>
          <c:y val="0.88775484250549586"/>
          <c:w val="0.96398657627064532"/>
          <c:h val="0.112245157494503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panose="020B0502040204020203" pitchFamily="34" charset="0"/>
          <a:cs typeface="Segoe UI" panose="020B0502040204020203" pitchFamily="34" charset="0"/>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6524798580699"/>
          <c:y val="3.3520700532252097E-2"/>
          <c:w val="0.87530732891552354"/>
          <c:h val="0.71305608490695072"/>
        </c:manualLayout>
      </c:layout>
      <c:lineChart>
        <c:grouping val="standard"/>
        <c:varyColors val="0"/>
        <c:ser>
          <c:idx val="0"/>
          <c:order val="0"/>
          <c:tx>
            <c:strRef>
              <c:f>'Cuadro 1'!$A$23</c:f>
              <c:strCache>
                <c:ptCount val="1"/>
                <c:pt idx="0">
                  <c:v>Labour Income (YL)</c:v>
                </c:pt>
              </c:strCache>
            </c:strRef>
          </c:tx>
          <c:spPr>
            <a:ln w="19050" cap="rnd">
              <a:solidFill>
                <a:srgbClr val="B6004B"/>
              </a:solidFill>
              <a:round/>
            </a:ln>
            <a:effectLst/>
          </c:spPr>
          <c:marker>
            <c:symbol val="none"/>
          </c:marker>
          <c:dLbls>
            <c:dLbl>
              <c:idx val="40"/>
              <c:layout>
                <c:manualLayout>
                  <c:x val="-2.1625376954159361E-2"/>
                  <c:y val="-3.4528994159524873E-2"/>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8D143D"/>
                        </a:solidFill>
                        <a:latin typeface="Segoe UI" panose="020B0502040204020203" pitchFamily="34" charset="0"/>
                        <a:ea typeface="+mn-ea"/>
                        <a:cs typeface="Segoe UI" panose="020B0502040204020203" pitchFamily="34" charset="0"/>
                      </a:defRPr>
                    </a:pPr>
                    <a:fld id="{420CD0B5-1C1B-4324-B131-4FF5BCAD6C1C}" type="CATEGORYNAME">
                      <a:rPr lang="en-US">
                        <a:solidFill>
                          <a:srgbClr val="8D143D"/>
                        </a:solidFill>
                      </a:rPr>
                      <a:pPr>
                        <a:defRPr sz="1100" b="1">
                          <a:solidFill>
                            <a:srgbClr val="8D143D"/>
                          </a:solidFill>
                        </a:defRPr>
                      </a:pPr>
                      <a:t>[NOMBRE DE CATEGORÍA]</a:t>
                    </a:fld>
                    <a:endParaRPr lang="es-CO"/>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8D143D"/>
                      </a:solidFill>
                      <a:latin typeface="Segoe UI" panose="020B0502040204020203" pitchFamily="34" charset="0"/>
                      <a:ea typeface="+mn-ea"/>
                      <a:cs typeface="Segoe UI" panose="020B0502040204020203"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6AF-4C9B-8E3A-9361C46C1E7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1'!$B$23:$CN$23</c:f>
              <c:numCache>
                <c:formatCode>_(* #,##0_);_(* \(#,##0\);_(* "-"_);_(@_)</c:formatCode>
                <c:ptCount val="9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531922.7870085102</c:v>
                </c:pt>
                <c:pt idx="17">
                  <c:v>1663376.7649340699</c:v>
                </c:pt>
                <c:pt idx="18">
                  <c:v>2928082.742929291</c:v>
                </c:pt>
                <c:pt idx="19">
                  <c:v>4348555.1401999407</c:v>
                </c:pt>
                <c:pt idx="20">
                  <c:v>5941060.4999222914</c:v>
                </c:pt>
                <c:pt idx="21">
                  <c:v>7689270.3958169622</c:v>
                </c:pt>
                <c:pt idx="22">
                  <c:v>9467199.6626507919</c:v>
                </c:pt>
                <c:pt idx="23">
                  <c:v>11230148.785828698</c:v>
                </c:pt>
                <c:pt idx="24">
                  <c:v>12916002.269804323</c:v>
                </c:pt>
                <c:pt idx="25">
                  <c:v>14505862.641386501</c:v>
                </c:pt>
                <c:pt idx="26">
                  <c:v>15812004.708696978</c:v>
                </c:pt>
                <c:pt idx="27">
                  <c:v>16979225.361260343</c:v>
                </c:pt>
                <c:pt idx="28">
                  <c:v>17902256.961891815</c:v>
                </c:pt>
                <c:pt idx="29">
                  <c:v>18642978.452620357</c:v>
                </c:pt>
                <c:pt idx="30">
                  <c:v>19226773.579387445</c:v>
                </c:pt>
                <c:pt idx="31">
                  <c:v>19823874.701202784</c:v>
                </c:pt>
                <c:pt idx="32">
                  <c:v>20274913.684680123</c:v>
                </c:pt>
                <c:pt idx="33">
                  <c:v>20701604.122609243</c:v>
                </c:pt>
                <c:pt idx="34">
                  <c:v>21030044.816975579</c:v>
                </c:pt>
                <c:pt idx="35">
                  <c:v>21273615.427116066</c:v>
                </c:pt>
                <c:pt idx="36">
                  <c:v>21408575.694723047</c:v>
                </c:pt>
                <c:pt idx="37">
                  <c:v>21518941.080978818</c:v>
                </c:pt>
                <c:pt idx="38">
                  <c:v>21540987.718329359</c:v>
                </c:pt>
                <c:pt idx="39">
                  <c:v>21607359.160385195</c:v>
                </c:pt>
                <c:pt idx="40">
                  <c:v>21620306.711620897</c:v>
                </c:pt>
                <c:pt idx="41">
                  <c:v>21576560.943035632</c:v>
                </c:pt>
                <c:pt idx="42">
                  <c:v>21487264.230623081</c:v>
                </c:pt>
                <c:pt idx="43">
                  <c:v>21389893.56236307</c:v>
                </c:pt>
                <c:pt idx="44">
                  <c:v>21173761.46064917</c:v>
                </c:pt>
                <c:pt idx="45">
                  <c:v>20972274.91707994</c:v>
                </c:pt>
                <c:pt idx="46">
                  <c:v>20716537.007715728</c:v>
                </c:pt>
                <c:pt idx="47">
                  <c:v>20450342.095965698</c:v>
                </c:pt>
                <c:pt idx="48">
                  <c:v>20182401.455493063</c:v>
                </c:pt>
                <c:pt idx="49">
                  <c:v>19936267.191625062</c:v>
                </c:pt>
                <c:pt idx="50">
                  <c:v>19623365.227216423</c:v>
                </c:pt>
                <c:pt idx="51">
                  <c:v>19338648.890523549</c:v>
                </c:pt>
                <c:pt idx="52">
                  <c:v>18942615.155500017</c:v>
                </c:pt>
                <c:pt idx="53">
                  <c:v>18365147.572407551</c:v>
                </c:pt>
                <c:pt idx="54">
                  <c:v>17737056.427760039</c:v>
                </c:pt>
                <c:pt idx="55">
                  <c:v>16965124.369467743</c:v>
                </c:pt>
                <c:pt idx="56">
                  <c:v>16019905.323423566</c:v>
                </c:pt>
                <c:pt idx="57">
                  <c:v>15105819.692373121</c:v>
                </c:pt>
                <c:pt idx="58">
                  <c:v>14148307.96452219</c:v>
                </c:pt>
                <c:pt idx="59">
                  <c:v>12996198.453231793</c:v>
                </c:pt>
                <c:pt idx="60">
                  <c:v>11853191.976750061</c:v>
                </c:pt>
                <c:pt idx="61">
                  <c:v>10671314.771163663</c:v>
                </c:pt>
                <c:pt idx="62">
                  <c:v>9340730.9547714889</c:v>
                </c:pt>
                <c:pt idx="63">
                  <c:v>8071499.2815911556</c:v>
                </c:pt>
                <c:pt idx="64">
                  <c:v>6996582.6047194153</c:v>
                </c:pt>
                <c:pt idx="65">
                  <c:v>6003972.6867009075</c:v>
                </c:pt>
                <c:pt idx="66">
                  <c:v>5351623.9215849424</c:v>
                </c:pt>
                <c:pt idx="67">
                  <c:v>4916444.9907943057</c:v>
                </c:pt>
                <c:pt idx="68">
                  <c:v>4634472.3720319802</c:v>
                </c:pt>
                <c:pt idx="69">
                  <c:v>4353533.3047481487</c:v>
                </c:pt>
                <c:pt idx="70">
                  <c:v>4118738.9180801795</c:v>
                </c:pt>
                <c:pt idx="71">
                  <c:v>3665004.6336136167</c:v>
                </c:pt>
                <c:pt idx="72">
                  <c:v>3213416.980875832</c:v>
                </c:pt>
                <c:pt idx="73">
                  <c:v>2743942.7220046786</c:v>
                </c:pt>
                <c:pt idx="74">
                  <c:v>2372536.4086997234</c:v>
                </c:pt>
                <c:pt idx="75">
                  <c:v>2058726.1284067815</c:v>
                </c:pt>
                <c:pt idx="76">
                  <c:v>1836793.8869801171</c:v>
                </c:pt>
                <c:pt idx="77">
                  <c:v>1613509.3213650316</c:v>
                </c:pt>
                <c:pt idx="78">
                  <c:v>1434652.5790846236</c:v>
                </c:pt>
                <c:pt idx="79">
                  <c:v>1222917.1198749305</c:v>
                </c:pt>
                <c:pt idx="80">
                  <c:v>1015102.6468582337</c:v>
                </c:pt>
                <c:pt idx="81">
                  <c:v>858418.85156854941</c:v>
                </c:pt>
                <c:pt idx="82">
                  <c:v>738880.33009387425</c:v>
                </c:pt>
                <c:pt idx="83">
                  <c:v>614992.68118111719</c:v>
                </c:pt>
                <c:pt idx="84">
                  <c:v>524084.79192787531</c:v>
                </c:pt>
                <c:pt idx="85">
                  <c:v>430009.1756389626</c:v>
                </c:pt>
                <c:pt idx="86">
                  <c:v>348974.95875382016</c:v>
                </c:pt>
                <c:pt idx="87">
                  <c:v>280573.00650449056</c:v>
                </c:pt>
                <c:pt idx="88">
                  <c:v>224575.33618472147</c:v>
                </c:pt>
                <c:pt idx="89">
                  <c:v>168207.27887431206</c:v>
                </c:pt>
                <c:pt idx="90">
                  <c:v>193700.25412056773</c:v>
                </c:pt>
              </c:numCache>
            </c:numRef>
          </c:val>
          <c:smooth val="0"/>
          <c:extLst>
            <c:ext xmlns:c16="http://schemas.microsoft.com/office/drawing/2014/chart" uri="{C3380CC4-5D6E-409C-BE32-E72D297353CC}">
              <c16:uniqueId val="{00000001-D6AF-4C9B-8E3A-9361C46C1E7D}"/>
            </c:ext>
          </c:extLst>
        </c:ser>
        <c:ser>
          <c:idx val="1"/>
          <c:order val="1"/>
          <c:tx>
            <c:strRef>
              <c:f>'Cuadro 1'!$A$24</c:f>
              <c:strCache>
                <c:ptCount val="1"/>
                <c:pt idx="0">
                  <c:v>Labour income of employees (YLE)</c:v>
                </c:pt>
              </c:strCache>
            </c:strRef>
          </c:tx>
          <c:spPr>
            <a:ln w="19050" cap="rnd">
              <a:solidFill>
                <a:srgbClr val="DE005A"/>
              </a:solidFill>
              <a:round/>
            </a:ln>
            <a:effectLst/>
          </c:spPr>
          <c:marker>
            <c:symbol val="none"/>
          </c:marker>
          <c:dLbls>
            <c:dLbl>
              <c:idx val="35"/>
              <c:layout>
                <c:manualLayout>
                  <c:x val="-1.2137292407715591E-2"/>
                  <c:y val="-4.1028975349673237E-2"/>
                </c:manualLayout>
              </c:layout>
              <c:tx>
                <c:rich>
                  <a:bodyPr/>
                  <a:lstStyle/>
                  <a:p>
                    <a:fld id="{62428A4D-904F-41C5-8D53-1A7E7FB4D0ED}" type="CATEGORYNAME">
                      <a:rPr lang="en-US"/>
                      <a:pPr/>
                      <a:t>[NOMBRE DE CATEGORÍA]</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6AF-4C9B-8E3A-9361C46C1E7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B6004C"/>
                    </a:solidFill>
                    <a:latin typeface="Segoe UI" panose="020B0502040204020203" pitchFamily="34" charset="0"/>
                    <a:ea typeface="+mn-ea"/>
                    <a:cs typeface="Segoe UI" panose="020B0502040204020203"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1'!$B$24:$CN$24</c:f>
              <c:numCache>
                <c:formatCode>_(* #,##0_);_(* \(#,##0\);_(* "-"_);_(@_)</c:formatCode>
                <c:ptCount val="9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418726.769404208</c:v>
                </c:pt>
                <c:pt idx="17">
                  <c:v>1289516.0560203907</c:v>
                </c:pt>
                <c:pt idx="18">
                  <c:v>2252790.8647348857</c:v>
                </c:pt>
                <c:pt idx="19">
                  <c:v>3316695.7534494423</c:v>
                </c:pt>
                <c:pt idx="20">
                  <c:v>4497006.6492315428</c:v>
                </c:pt>
                <c:pt idx="21">
                  <c:v>5777738.7654384216</c:v>
                </c:pt>
                <c:pt idx="22">
                  <c:v>7039572.5860597538</c:v>
                </c:pt>
                <c:pt idx="23">
                  <c:v>8276587.3113376908</c:v>
                </c:pt>
                <c:pt idx="24">
                  <c:v>9454725.1147337873</c:v>
                </c:pt>
                <c:pt idx="25">
                  <c:v>10563918.388328312</c:v>
                </c:pt>
                <c:pt idx="26">
                  <c:v>11433755.024604343</c:v>
                </c:pt>
                <c:pt idx="27">
                  <c:v>12219446.029679796</c:v>
                </c:pt>
                <c:pt idx="28">
                  <c:v>12808824.558480127</c:v>
                </c:pt>
                <c:pt idx="29">
                  <c:v>13248998.628251569</c:v>
                </c:pt>
                <c:pt idx="30">
                  <c:v>13547334.909890022</c:v>
                </c:pt>
                <c:pt idx="31">
                  <c:v>13887460.354206765</c:v>
                </c:pt>
                <c:pt idx="32">
                  <c:v>14105018.904417679</c:v>
                </c:pt>
                <c:pt idx="33">
                  <c:v>14311449.178581508</c:v>
                </c:pt>
                <c:pt idx="34">
                  <c:v>14443799.586336769</c:v>
                </c:pt>
                <c:pt idx="35">
                  <c:v>14524561.4774416</c:v>
                </c:pt>
                <c:pt idx="36">
                  <c:v>14511918.343182297</c:v>
                </c:pt>
                <c:pt idx="37">
                  <c:v>14483462.00564733</c:v>
                </c:pt>
                <c:pt idx="38">
                  <c:v>14389932.509306064</c:v>
                </c:pt>
                <c:pt idx="39">
                  <c:v>14330555.750701953</c:v>
                </c:pt>
                <c:pt idx="40">
                  <c:v>14223788.183418768</c:v>
                </c:pt>
                <c:pt idx="41">
                  <c:v>14071400.189595986</c:v>
                </c:pt>
                <c:pt idx="42">
                  <c:v>13890319.946373731</c:v>
                </c:pt>
                <c:pt idx="43">
                  <c:v>13687492.392039454</c:v>
                </c:pt>
                <c:pt idx="44">
                  <c:v>13433924.681942698</c:v>
                </c:pt>
                <c:pt idx="45">
                  <c:v>13223717.216107918</c:v>
                </c:pt>
                <c:pt idx="46">
                  <c:v>12984620.844945809</c:v>
                </c:pt>
                <c:pt idx="47">
                  <c:v>12726421.018655324</c:v>
                </c:pt>
                <c:pt idx="48">
                  <c:v>12487321.149391284</c:v>
                </c:pt>
                <c:pt idx="49">
                  <c:v>12214432.081208033</c:v>
                </c:pt>
                <c:pt idx="50">
                  <c:v>11845123.659279454</c:v>
                </c:pt>
                <c:pt idx="51">
                  <c:v>11522981.084118944</c:v>
                </c:pt>
                <c:pt idx="52">
                  <c:v>11162464.707328634</c:v>
                </c:pt>
                <c:pt idx="53">
                  <c:v>10763190.096787652</c:v>
                </c:pt>
                <c:pt idx="54">
                  <c:v>10417964.858848726</c:v>
                </c:pt>
                <c:pt idx="55">
                  <c:v>10051646.911442254</c:v>
                </c:pt>
                <c:pt idx="56">
                  <c:v>9537615.3984264899</c:v>
                </c:pt>
                <c:pt idx="57">
                  <c:v>9021905.7052295431</c:v>
                </c:pt>
                <c:pt idx="58">
                  <c:v>8392300.5867608543</c:v>
                </c:pt>
                <c:pt idx="59">
                  <c:v>7573018.907356441</c:v>
                </c:pt>
                <c:pt idx="60">
                  <c:v>6732980.9769913368</c:v>
                </c:pt>
                <c:pt idx="61">
                  <c:v>5894551.0899634911</c:v>
                </c:pt>
                <c:pt idx="62">
                  <c:v>4973375.3505523587</c:v>
                </c:pt>
                <c:pt idx="63">
                  <c:v>4124678.4891344495</c:v>
                </c:pt>
                <c:pt idx="64">
                  <c:v>3438218.9960783701</c:v>
                </c:pt>
                <c:pt idx="65">
                  <c:v>2789237.8321382529</c:v>
                </c:pt>
                <c:pt idx="66">
                  <c:v>2411856.6943494584</c:v>
                </c:pt>
                <c:pt idx="67">
                  <c:v>2209374.4196479716</c:v>
                </c:pt>
                <c:pt idx="68">
                  <c:v>2128207.8696912136</c:v>
                </c:pt>
                <c:pt idx="69">
                  <c:v>2018339.1011195052</c:v>
                </c:pt>
                <c:pt idx="70">
                  <c:v>1969421.5301083452</c:v>
                </c:pt>
                <c:pt idx="71">
                  <c:v>1715700.4800234912</c:v>
                </c:pt>
                <c:pt idx="72">
                  <c:v>1439923.8458182339</c:v>
                </c:pt>
                <c:pt idx="73">
                  <c:v>1129564.0536702336</c:v>
                </c:pt>
                <c:pt idx="74">
                  <c:v>907098.58633919945</c:v>
                </c:pt>
                <c:pt idx="75">
                  <c:v>719383.16661645623</c:v>
                </c:pt>
                <c:pt idx="76">
                  <c:v>614428.02160380641</c:v>
                </c:pt>
                <c:pt idx="77">
                  <c:v>507589.59019612154</c:v>
                </c:pt>
                <c:pt idx="78">
                  <c:v>430259.71739802806</c:v>
                </c:pt>
                <c:pt idx="79">
                  <c:v>328030.78556755732</c:v>
                </c:pt>
                <c:pt idx="80">
                  <c:v>223848.02897759384</c:v>
                </c:pt>
                <c:pt idx="81">
                  <c:v>153000.87162036932</c:v>
                </c:pt>
                <c:pt idx="82">
                  <c:v>114326.20463635199</c:v>
                </c:pt>
                <c:pt idx="83">
                  <c:v>78396.373104585931</c:v>
                </c:pt>
                <c:pt idx="84">
                  <c:v>70725.790922462096</c:v>
                </c:pt>
                <c:pt idx="85">
                  <c:v>64044.383175118543</c:v>
                </c:pt>
                <c:pt idx="86">
                  <c:v>69824.905549196526</c:v>
                </c:pt>
                <c:pt idx="87">
                  <c:v>88101.952856991993</c:v>
                </c:pt>
                <c:pt idx="88">
                  <c:v>118846.59732693543</c:v>
                </c:pt>
                <c:pt idx="89">
                  <c:v>148587.06376186913</c:v>
                </c:pt>
                <c:pt idx="90">
                  <c:v>178327.53019680284</c:v>
                </c:pt>
              </c:numCache>
            </c:numRef>
          </c:val>
          <c:smooth val="0"/>
          <c:extLst>
            <c:ext xmlns:c16="http://schemas.microsoft.com/office/drawing/2014/chart" uri="{C3380CC4-5D6E-409C-BE32-E72D297353CC}">
              <c16:uniqueId val="{00000003-D6AF-4C9B-8E3A-9361C46C1E7D}"/>
            </c:ext>
          </c:extLst>
        </c:ser>
        <c:ser>
          <c:idx val="2"/>
          <c:order val="2"/>
          <c:tx>
            <c:strRef>
              <c:f>'Cuadro 1'!$A$25</c:f>
              <c:strCache>
                <c:ptCount val="1"/>
                <c:pt idx="0">
                  <c:v>Labour income of self-employees (YLS)</c:v>
                </c:pt>
              </c:strCache>
            </c:strRef>
          </c:tx>
          <c:spPr>
            <a:ln w="19050" cap="rnd">
              <a:solidFill>
                <a:srgbClr val="FF99CC"/>
              </a:solidFill>
              <a:round/>
            </a:ln>
            <a:effectLst/>
          </c:spPr>
          <c:marker>
            <c:symbol val="none"/>
          </c:marker>
          <c:dLbls>
            <c:dLbl>
              <c:idx val="52"/>
              <c:layout>
                <c:manualLayout>
                  <c:x val="-4.0173083888654558E-2"/>
                  <c:y val="-4.1254760315653095E-2"/>
                </c:manualLayout>
              </c:layout>
              <c:tx>
                <c:rich>
                  <a:bodyPr/>
                  <a:lstStyle/>
                  <a:p>
                    <a:fld id="{8D6F5E79-BEA3-47CB-B4E6-61AB56934534}" type="CATEGORYNAME">
                      <a:rPr lang="en-US"/>
                      <a:pPr/>
                      <a:t>[NOMBRE DE CATEGORÍA]</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6AF-4C9B-8E3A-9361C46C1E7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99CC"/>
                    </a:solidFill>
                    <a:latin typeface="Segoe UI" panose="020B0502040204020203" pitchFamily="34" charset="0"/>
                    <a:ea typeface="+mn-ea"/>
                    <a:cs typeface="Segoe UI" panose="020B0502040204020203"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1'!$B$25:$CN$25</c:f>
              <c:numCache>
                <c:formatCode>_(* #,##0_);_(* \(#,##0\);_(* "-"_);_(@_)</c:formatCode>
                <c:ptCount val="9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86498.410790546055</c:v>
                </c:pt>
                <c:pt idx="17">
                  <c:v>250266.68854485362</c:v>
                </c:pt>
                <c:pt idx="18">
                  <c:v>441980.33357352804</c:v>
                </c:pt>
                <c:pt idx="19">
                  <c:v>667933.76875878335</c:v>
                </c:pt>
                <c:pt idx="20">
                  <c:v>924263.48244137212</c:v>
                </c:pt>
                <c:pt idx="21">
                  <c:v>1211574.778626103</c:v>
                </c:pt>
                <c:pt idx="22">
                  <c:v>1543053.4617343708</c:v>
                </c:pt>
                <c:pt idx="23">
                  <c:v>1875123.8324879769</c:v>
                </c:pt>
                <c:pt idx="24">
                  <c:v>2192014.5949584604</c:v>
                </c:pt>
                <c:pt idx="25">
                  <c:v>2489811.4484692533</c:v>
                </c:pt>
                <c:pt idx="26">
                  <c:v>2780285.909211542</c:v>
                </c:pt>
                <c:pt idx="27">
                  <c:v>3028168.5106800464</c:v>
                </c:pt>
                <c:pt idx="28">
                  <c:v>3259756.5181154492</c:v>
                </c:pt>
                <c:pt idx="29">
                  <c:v>3483213.3745366307</c:v>
                </c:pt>
                <c:pt idx="30">
                  <c:v>3707750.7085877093</c:v>
                </c:pt>
                <c:pt idx="31">
                  <c:v>3903091.1728201592</c:v>
                </c:pt>
                <c:pt idx="32">
                  <c:v>4093770.0981952618</c:v>
                </c:pt>
                <c:pt idx="33">
                  <c:v>4276032.0532397507</c:v>
                </c:pt>
                <c:pt idx="34">
                  <c:v>4447128.5533111282</c:v>
                </c:pt>
                <c:pt idx="35">
                  <c:v>4605905.4866009317</c:v>
                </c:pt>
                <c:pt idx="36">
                  <c:v>4754555.4060831191</c:v>
                </c:pt>
                <c:pt idx="37">
                  <c:v>4897281.1575787421</c:v>
                </c:pt>
                <c:pt idx="38">
                  <c:v>5023685.1426999439</c:v>
                </c:pt>
                <c:pt idx="39">
                  <c:v>5152228.4855064349</c:v>
                </c:pt>
                <c:pt idx="40">
                  <c:v>5275790.9960359</c:v>
                </c:pt>
                <c:pt idx="41">
                  <c:v>5402434.4204158252</c:v>
                </c:pt>
                <c:pt idx="42">
                  <c:v>5513915.8201654013</c:v>
                </c:pt>
                <c:pt idx="43">
                  <c:v>5644520.8444804484</c:v>
                </c:pt>
                <c:pt idx="44">
                  <c:v>5715766.9296737593</c:v>
                </c:pt>
                <c:pt idx="45">
                  <c:v>5746181.0116245421</c:v>
                </c:pt>
                <c:pt idx="46">
                  <c:v>5751017.3089860417</c:v>
                </c:pt>
                <c:pt idx="47">
                  <c:v>5770946.6214950681</c:v>
                </c:pt>
                <c:pt idx="48">
                  <c:v>5769392.9347228315</c:v>
                </c:pt>
                <c:pt idx="49">
                  <c:v>5831216.5346835628</c:v>
                </c:pt>
                <c:pt idx="50">
                  <c:v>5943553.0470602047</c:v>
                </c:pt>
                <c:pt idx="51">
                  <c:v>6024645.6125820354</c:v>
                </c:pt>
                <c:pt idx="52">
                  <c:v>6036445.0833368534</c:v>
                </c:pt>
                <c:pt idx="53">
                  <c:v>5911549.2420176696</c:v>
                </c:pt>
                <c:pt idx="54">
                  <c:v>5677732.5495177237</c:v>
                </c:pt>
                <c:pt idx="55">
                  <c:v>5328474.3340235427</c:v>
                </c:pt>
                <c:pt idx="56">
                  <c:v>4993898.8255781513</c:v>
                </c:pt>
                <c:pt idx="57">
                  <c:v>4695919.3227330418</c:v>
                </c:pt>
                <c:pt idx="58">
                  <c:v>4485682.0793916136</c:v>
                </c:pt>
                <c:pt idx="59">
                  <c:v>4290064.8255355963</c:v>
                </c:pt>
                <c:pt idx="60">
                  <c:v>4125085.0362266935</c:v>
                </c:pt>
                <c:pt idx="61">
                  <c:v>3914242.3334684749</c:v>
                </c:pt>
                <c:pt idx="62">
                  <c:v>3649022.4397857282</c:v>
                </c:pt>
                <c:pt idx="63">
                  <c:v>3361974.2107430333</c:v>
                </c:pt>
                <c:pt idx="64">
                  <c:v>3090390.8722770605</c:v>
                </c:pt>
                <c:pt idx="65">
                  <c:v>2847729.2533787717</c:v>
                </c:pt>
                <c:pt idx="66">
                  <c:v>2637555.9069167827</c:v>
                </c:pt>
                <c:pt idx="67">
                  <c:v>2447976.4771564794</c:v>
                </c:pt>
                <c:pt idx="68">
                  <c:v>2270791.0086288401</c:v>
                </c:pt>
                <c:pt idx="69">
                  <c:v>2118457.0390243153</c:v>
                </c:pt>
                <c:pt idx="70">
                  <c:v>1956228.521594957</c:v>
                </c:pt>
                <c:pt idx="71">
                  <c:v>1799465.827407114</c:v>
                </c:pt>
                <c:pt idx="72">
                  <c:v>1660243.1919849911</c:v>
                </c:pt>
                <c:pt idx="73">
                  <c:v>1538121.9806432959</c:v>
                </c:pt>
                <c:pt idx="74">
                  <c:v>1417747.1958436233</c:v>
                </c:pt>
                <c:pt idx="75">
                  <c:v>1308435.8598979046</c:v>
                </c:pt>
                <c:pt idx="76">
                  <c:v>1191847.4447639016</c:v>
                </c:pt>
                <c:pt idx="77">
                  <c:v>1078048.661982764</c:v>
                </c:pt>
                <c:pt idx="78">
                  <c:v>977914.7374380749</c:v>
                </c:pt>
                <c:pt idx="79">
                  <c:v>870959.23639950936</c:v>
                </c:pt>
                <c:pt idx="80">
                  <c:v>770565.35455761675</c:v>
                </c:pt>
                <c:pt idx="81">
                  <c:v>687869.55299141561</c:v>
                </c:pt>
                <c:pt idx="82">
                  <c:v>607376.99088157481</c:v>
                </c:pt>
                <c:pt idx="83">
                  <c:v>519470.95558550401</c:v>
                </c:pt>
                <c:pt idx="84">
                  <c:v>437133.34617333591</c:v>
                </c:pt>
                <c:pt idx="85">
                  <c:v>350634.28305167623</c:v>
                </c:pt>
                <c:pt idx="86">
                  <c:v>264135.21993001556</c:v>
                </c:pt>
                <c:pt idx="87">
                  <c:v>177636.15680835588</c:v>
                </c:pt>
                <c:pt idx="88">
                  <c:v>91137.0936866962</c:v>
                </c:pt>
                <c:pt idx="89">
                  <c:v>4638.0305650155842</c:v>
                </c:pt>
                <c:pt idx="90">
                  <c:v>0</c:v>
                </c:pt>
              </c:numCache>
            </c:numRef>
          </c:val>
          <c:smooth val="0"/>
          <c:extLst>
            <c:ext xmlns:c16="http://schemas.microsoft.com/office/drawing/2014/chart" uri="{C3380CC4-5D6E-409C-BE32-E72D297353CC}">
              <c16:uniqueId val="{00000005-D6AF-4C9B-8E3A-9361C46C1E7D}"/>
            </c:ext>
          </c:extLst>
        </c:ser>
        <c:ser>
          <c:idx val="3"/>
          <c:order val="3"/>
          <c:tx>
            <c:strRef>
              <c:f>'Cuadro 1'!$A$26</c:f>
              <c:strCache>
                <c:ptCount val="1"/>
                <c:pt idx="0">
                  <c:v>Labour benefits (YLF)</c:v>
                </c:pt>
              </c:strCache>
            </c:strRef>
          </c:tx>
          <c:spPr>
            <a:ln w="19050" cap="rnd">
              <a:solidFill>
                <a:schemeClr val="bg1">
                  <a:lumMod val="65000"/>
                </a:schemeClr>
              </a:solidFill>
              <a:round/>
            </a:ln>
            <a:effectLst/>
          </c:spPr>
          <c:marker>
            <c:symbol val="none"/>
          </c:marker>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1'!$B$26:$CN$26</c:f>
              <c:numCache>
                <c:formatCode>_(* #,##0_);_(* \(#,##0\);_(* "-"_);_(@_)</c:formatCode>
                <c:ptCount val="9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26697.60681375616</c:v>
                </c:pt>
                <c:pt idx="17">
                  <c:v>123594.02036882559</c:v>
                </c:pt>
                <c:pt idx="18">
                  <c:v>233311.54462087728</c:v>
                </c:pt>
                <c:pt idx="19">
                  <c:v>363925.61799171503</c:v>
                </c:pt>
                <c:pt idx="20">
                  <c:v>519790.3682493759</c:v>
                </c:pt>
                <c:pt idx="21">
                  <c:v>699956.851752438</c:v>
                </c:pt>
                <c:pt idx="22">
                  <c:v>884573.61485666723</c:v>
                </c:pt>
                <c:pt idx="23">
                  <c:v>1078437.6420030314</c:v>
                </c:pt>
                <c:pt idx="24">
                  <c:v>1269262.5601120763</c:v>
                </c:pt>
                <c:pt idx="25">
                  <c:v>1452132.8045889358</c:v>
                </c:pt>
                <c:pt idx="26">
                  <c:v>1597963.7748810931</c:v>
                </c:pt>
                <c:pt idx="27">
                  <c:v>1731610.8209005005</c:v>
                </c:pt>
                <c:pt idx="28">
                  <c:v>1833675.8852962379</c:v>
                </c:pt>
                <c:pt idx="29">
                  <c:v>1910766.4498321554</c:v>
                </c:pt>
                <c:pt idx="30">
                  <c:v>1971687.9609097126</c:v>
                </c:pt>
                <c:pt idx="31">
                  <c:v>2033323.174175859</c:v>
                </c:pt>
                <c:pt idx="32">
                  <c:v>2076124.6820671808</c:v>
                </c:pt>
                <c:pt idx="33">
                  <c:v>2114122.890787987</c:v>
                </c:pt>
                <c:pt idx="34">
                  <c:v>2139116.6773276809</c:v>
                </c:pt>
                <c:pt idx="35">
                  <c:v>2143148.4630735363</c:v>
                </c:pt>
                <c:pt idx="36">
                  <c:v>2142101.9454576299</c:v>
                </c:pt>
                <c:pt idx="37">
                  <c:v>2138197.9177527474</c:v>
                </c:pt>
                <c:pt idx="38">
                  <c:v>2127370.0663233502</c:v>
                </c:pt>
                <c:pt idx="39">
                  <c:v>2124574.9241768084</c:v>
                </c:pt>
                <c:pt idx="40">
                  <c:v>2120727.5321662258</c:v>
                </c:pt>
                <c:pt idx="41">
                  <c:v>2102726.3330238205</c:v>
                </c:pt>
                <c:pt idx="42">
                  <c:v>2083028.4640839463</c:v>
                </c:pt>
                <c:pt idx="43">
                  <c:v>2057880.325843168</c:v>
                </c:pt>
                <c:pt idx="44">
                  <c:v>2024069.8490327131</c:v>
                </c:pt>
                <c:pt idx="45">
                  <c:v>2002376.68934748</c:v>
                </c:pt>
                <c:pt idx="46">
                  <c:v>1980898.8537838797</c:v>
                </c:pt>
                <c:pt idx="47">
                  <c:v>1952974.4558153097</c:v>
                </c:pt>
                <c:pt idx="48">
                  <c:v>1925687.3713789461</c:v>
                </c:pt>
                <c:pt idx="49">
                  <c:v>1890618.5757334642</c:v>
                </c:pt>
                <c:pt idx="50">
                  <c:v>1834688.5208767634</c:v>
                </c:pt>
                <c:pt idx="51">
                  <c:v>1791022.1938225692</c:v>
                </c:pt>
                <c:pt idx="52">
                  <c:v>1743705.3648345277</c:v>
                </c:pt>
                <c:pt idx="53">
                  <c:v>1690408.2336022311</c:v>
                </c:pt>
                <c:pt idx="54">
                  <c:v>1641359.019393588</c:v>
                </c:pt>
                <c:pt idx="55">
                  <c:v>1585003.1240019479</c:v>
                </c:pt>
                <c:pt idx="56">
                  <c:v>1488391.0994189249</c:v>
                </c:pt>
                <c:pt idx="57">
                  <c:v>1387994.6644105373</c:v>
                </c:pt>
                <c:pt idx="58">
                  <c:v>1270325.2983697215</c:v>
                </c:pt>
                <c:pt idx="59">
                  <c:v>1133114.7203397574</c:v>
                </c:pt>
                <c:pt idx="60">
                  <c:v>995125.96353202977</c:v>
                </c:pt>
                <c:pt idx="61">
                  <c:v>862521.34773169714</c:v>
                </c:pt>
                <c:pt idx="62">
                  <c:v>718333.16443340189</c:v>
                </c:pt>
                <c:pt idx="63">
                  <c:v>584846.58171367261</c:v>
                </c:pt>
                <c:pt idx="64">
                  <c:v>467972.73636398476</c:v>
                </c:pt>
                <c:pt idx="65">
                  <c:v>367005.60118388315</c:v>
                </c:pt>
                <c:pt idx="66">
                  <c:v>302211.32031870174</c:v>
                </c:pt>
                <c:pt idx="67">
                  <c:v>259094.09398985445</c:v>
                </c:pt>
                <c:pt idx="68">
                  <c:v>235473.49371192741</c:v>
                </c:pt>
                <c:pt idx="69">
                  <c:v>216737.16460432831</c:v>
                </c:pt>
                <c:pt idx="70">
                  <c:v>193088.86637687718</c:v>
                </c:pt>
                <c:pt idx="71">
                  <c:v>149838.32618301132</c:v>
                </c:pt>
                <c:pt idx="72">
                  <c:v>113249.94307260663</c:v>
                </c:pt>
                <c:pt idx="73">
                  <c:v>76256.687691148894</c:v>
                </c:pt>
                <c:pt idx="74">
                  <c:v>47690.626516900695</c:v>
                </c:pt>
                <c:pt idx="75">
                  <c:v>30907.101892420902</c:v>
                </c:pt>
                <c:pt idx="76">
                  <c:v>30518.4206124091</c:v>
                </c:pt>
                <c:pt idx="77">
                  <c:v>27871.069186146055</c:v>
                </c:pt>
                <c:pt idx="78">
                  <c:v>26478.124248520737</c:v>
                </c:pt>
                <c:pt idx="79">
                  <c:v>23927.097907863783</c:v>
                </c:pt>
                <c:pt idx="80">
                  <c:v>20689.263323023115</c:v>
                </c:pt>
                <c:pt idx="81">
                  <c:v>17548.426956764364</c:v>
                </c:pt>
                <c:pt idx="82">
                  <c:v>17177.134575947421</c:v>
                </c:pt>
                <c:pt idx="83">
                  <c:v>17125.352491027184</c:v>
                </c:pt>
                <c:pt idx="84">
                  <c:v>16225.654832077262</c:v>
                </c:pt>
                <c:pt idx="85">
                  <c:v>15330.509412167847</c:v>
                </c:pt>
                <c:pt idx="86">
                  <c:v>15014.833274608074</c:v>
                </c:pt>
                <c:pt idx="87">
                  <c:v>14834.896839142728</c:v>
                </c:pt>
                <c:pt idx="88">
                  <c:v>14591.645171089818</c:v>
                </c:pt>
                <c:pt idx="89">
                  <c:v>14982.184547427352</c:v>
                </c:pt>
                <c:pt idx="90">
                  <c:v>15372.723923764885</c:v>
                </c:pt>
              </c:numCache>
            </c:numRef>
          </c:val>
          <c:smooth val="0"/>
          <c:extLst>
            <c:ext xmlns:c16="http://schemas.microsoft.com/office/drawing/2014/chart" uri="{C3380CC4-5D6E-409C-BE32-E72D297353CC}">
              <c16:uniqueId val="{00000006-D6AF-4C9B-8E3A-9361C46C1E7D}"/>
            </c:ext>
          </c:extLst>
        </c:ser>
        <c:dLbls>
          <c:showLegendKey val="0"/>
          <c:showVal val="0"/>
          <c:showCatName val="0"/>
          <c:showSerName val="0"/>
          <c:showPercent val="0"/>
          <c:showBubbleSize val="0"/>
        </c:dLbls>
        <c:smooth val="0"/>
        <c:axId val="1842846623"/>
        <c:axId val="1842836223"/>
      </c:lineChart>
      <c:catAx>
        <c:axId val="184284662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s-CO" dirty="0"/>
                  <a:t>Age</a:t>
                </a:r>
              </a:p>
            </c:rich>
          </c:tx>
          <c:layout>
            <c:manualLayout>
              <c:xMode val="edge"/>
              <c:yMode val="edge"/>
              <c:x val="0.50621084056784638"/>
              <c:y val="0.826057557706234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crossAx val="1842836223"/>
        <c:crosses val="autoZero"/>
        <c:auto val="1"/>
        <c:lblAlgn val="ctr"/>
        <c:lblOffset val="100"/>
        <c:noMultiLvlLbl val="0"/>
      </c:catAx>
      <c:valAx>
        <c:axId val="184283622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s-CO"/>
                  <a:t>Millions of pesos</a:t>
                </a:r>
              </a:p>
            </c:rich>
          </c:tx>
          <c:layout>
            <c:manualLayout>
              <c:xMode val="edge"/>
              <c:yMode val="edge"/>
              <c:x val="1.1583581641163215E-2"/>
              <c:y val="0.3740883785146946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crossAx val="1842846623"/>
        <c:crosses val="autoZero"/>
        <c:crossBetween val="between"/>
        <c:dispUnits>
          <c:builtInUnit val="millions"/>
        </c:dispUnits>
      </c:valAx>
      <c:spPr>
        <a:noFill/>
        <a:ln>
          <a:noFill/>
        </a:ln>
        <a:effectLst/>
      </c:spPr>
    </c:plotArea>
    <c:legend>
      <c:legendPos val="b"/>
      <c:layout>
        <c:manualLayout>
          <c:xMode val="edge"/>
          <c:yMode val="edge"/>
          <c:x val="2.1626524121725658E-2"/>
          <c:y val="0.88775484250549586"/>
          <c:w val="0.96398657627064532"/>
          <c:h val="0.112245157494503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panose="020B0502040204020203" pitchFamily="34" charset="0"/>
          <a:cs typeface="Segoe UI" panose="020B0502040204020203"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36840920142268E-2"/>
          <c:y val="3.3520700532252097E-2"/>
          <c:w val="0.90783573432325837"/>
          <c:h val="0.7699404977572083"/>
        </c:manualLayout>
      </c:layout>
      <c:lineChart>
        <c:grouping val="standard"/>
        <c:varyColors val="0"/>
        <c:ser>
          <c:idx val="0"/>
          <c:order val="0"/>
          <c:tx>
            <c:strRef>
              <c:f>'Cuadro 1'!$A$14</c:f>
              <c:strCache>
                <c:ptCount val="1"/>
                <c:pt idx="0">
                  <c:v>Consumption (C)</c:v>
                </c:pt>
              </c:strCache>
            </c:strRef>
          </c:tx>
          <c:spPr>
            <a:ln w="28575" cap="rnd">
              <a:solidFill>
                <a:srgbClr val="8E0039"/>
              </a:solidFill>
              <a:round/>
            </a:ln>
            <a:effectLst/>
          </c:spPr>
          <c:marker>
            <c:symbol val="none"/>
          </c:marker>
          <c:dLbls>
            <c:dLbl>
              <c:idx val="49"/>
              <c:layout>
                <c:manualLayout>
                  <c:x val="-5.8689851268591423E-3"/>
                  <c:y val="-3.3023136142742743E-2"/>
                </c:manualLayout>
              </c:layout>
              <c:tx>
                <c:rich>
                  <a:bodyPr rot="0" spcFirstLastPara="1" vertOverflow="ellipsis" vert="horz" wrap="square" lIns="38100" tIns="19050" rIns="38100" bIns="19050" anchor="ctr" anchorCtr="1">
                    <a:spAutoFit/>
                  </a:bodyPr>
                  <a:lstStyle/>
                  <a:p>
                    <a:pPr>
                      <a:defRPr sz="1100" b="0" i="0" u="none" strike="noStrike" kern="1200" baseline="0">
                        <a:solidFill>
                          <a:srgbClr val="8E0039"/>
                        </a:solidFill>
                        <a:latin typeface="Segoe UI" panose="020B0502040204020203" pitchFamily="34" charset="0"/>
                        <a:ea typeface="+mn-ea"/>
                        <a:cs typeface="Segoe UI" panose="020B0502040204020203" pitchFamily="34" charset="0"/>
                      </a:defRPr>
                    </a:pPr>
                    <a:fld id="{9CA2AC2F-DAAA-47DA-9418-94C15D2BD103}" type="CATEGORYNAME">
                      <a:rPr lang="en-US" sz="1100">
                        <a:solidFill>
                          <a:srgbClr val="8E0039"/>
                        </a:solidFill>
                      </a:rPr>
                      <a:pPr>
                        <a:defRPr sz="1100">
                          <a:solidFill>
                            <a:srgbClr val="8E0039"/>
                          </a:solidFill>
                        </a:defRPr>
                      </a:pPr>
                      <a:t>[NOMBRE DE CATEGORÍA]</a:t>
                    </a:fld>
                    <a:endParaRPr lang="es-CO"/>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8E0039"/>
                      </a:solidFill>
                      <a:latin typeface="Segoe UI" panose="020B0502040204020203" pitchFamily="34" charset="0"/>
                      <a:ea typeface="+mn-ea"/>
                      <a:cs typeface="Segoe UI" panose="020B0502040204020203"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E8-4AB0-8919-7FA461FE5F0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8E0039"/>
                    </a:solidFill>
                    <a:latin typeface="Segoe UI" panose="020B0502040204020203" pitchFamily="34" charset="0"/>
                    <a:ea typeface="+mn-ea"/>
                    <a:cs typeface="Segoe UI" panose="020B0502040204020203"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1'!$B$14:$CN$14</c:f>
              <c:numCache>
                <c:formatCode>_(* #,##0_);_(* \(#,##0\);_(* "-"_);_(@_)</c:formatCode>
                <c:ptCount val="91"/>
                <c:pt idx="0">
                  <c:v>4777320.9869885035</c:v>
                </c:pt>
                <c:pt idx="1">
                  <c:v>4776865.5337148663</c:v>
                </c:pt>
                <c:pt idx="2">
                  <c:v>4811104.8035297273</c:v>
                </c:pt>
                <c:pt idx="3">
                  <c:v>4877160.963592506</c:v>
                </c:pt>
                <c:pt idx="4">
                  <c:v>4967985.2475988436</c:v>
                </c:pt>
                <c:pt idx="5">
                  <c:v>7904939.5242288308</c:v>
                </c:pt>
                <c:pt idx="6">
                  <c:v>8573410.6662675496</c:v>
                </c:pt>
                <c:pt idx="7">
                  <c:v>8894588.0205907635</c:v>
                </c:pt>
                <c:pt idx="8">
                  <c:v>9236544.7498749718</c:v>
                </c:pt>
                <c:pt idx="9">
                  <c:v>9449703.4023412373</c:v>
                </c:pt>
                <c:pt idx="10">
                  <c:v>9690904.2550885677</c:v>
                </c:pt>
                <c:pt idx="11">
                  <c:v>10136371.135194352</c:v>
                </c:pt>
                <c:pt idx="12">
                  <c:v>10584468.370386619</c:v>
                </c:pt>
                <c:pt idx="13">
                  <c:v>11066062.248129599</c:v>
                </c:pt>
                <c:pt idx="14">
                  <c:v>11470288.543972228</c:v>
                </c:pt>
                <c:pt idx="15">
                  <c:v>11972295.01157891</c:v>
                </c:pt>
                <c:pt idx="16">
                  <c:v>12368012.346424388</c:v>
                </c:pt>
                <c:pt idx="17">
                  <c:v>12857809.707855582</c:v>
                </c:pt>
                <c:pt idx="18">
                  <c:v>13720202.457201991</c:v>
                </c:pt>
                <c:pt idx="19">
                  <c:v>13465831.390694316</c:v>
                </c:pt>
                <c:pt idx="20">
                  <c:v>13890120.203830006</c:v>
                </c:pt>
                <c:pt idx="21">
                  <c:v>14144416.769746397</c:v>
                </c:pt>
                <c:pt idx="22">
                  <c:v>14092779.063157227</c:v>
                </c:pt>
                <c:pt idx="23">
                  <c:v>14098719.290225901</c:v>
                </c:pt>
                <c:pt idx="24">
                  <c:v>14129410.020504542</c:v>
                </c:pt>
                <c:pt idx="25">
                  <c:v>14205227.375755299</c:v>
                </c:pt>
                <c:pt idx="26">
                  <c:v>14357788.043392502</c:v>
                </c:pt>
                <c:pt idx="27">
                  <c:v>14431193.492481824</c:v>
                </c:pt>
                <c:pt idx="28">
                  <c:v>14669059.654652948</c:v>
                </c:pt>
                <c:pt idx="29">
                  <c:v>14882633.60975242</c:v>
                </c:pt>
                <c:pt idx="30">
                  <c:v>15025140.447963199</c:v>
                </c:pt>
                <c:pt idx="31">
                  <c:v>15193882.495092822</c:v>
                </c:pt>
                <c:pt idx="32">
                  <c:v>15231839.805176731</c:v>
                </c:pt>
                <c:pt idx="33">
                  <c:v>15135270.495568378</c:v>
                </c:pt>
                <c:pt idx="34">
                  <c:v>14993730.918996342</c:v>
                </c:pt>
                <c:pt idx="35">
                  <c:v>14780225.740098666</c:v>
                </c:pt>
                <c:pt idx="36">
                  <c:v>14645351.049912296</c:v>
                </c:pt>
                <c:pt idx="37">
                  <c:v>14620992.519339811</c:v>
                </c:pt>
                <c:pt idx="38">
                  <c:v>14603043.621556804</c:v>
                </c:pt>
                <c:pt idx="39">
                  <c:v>14649315.420655824</c:v>
                </c:pt>
                <c:pt idx="40">
                  <c:v>14781210.053575005</c:v>
                </c:pt>
                <c:pt idx="41">
                  <c:v>14939864.657179181</c:v>
                </c:pt>
                <c:pt idx="42">
                  <c:v>15119008.670733904</c:v>
                </c:pt>
                <c:pt idx="43">
                  <c:v>15306338.61759368</c:v>
                </c:pt>
                <c:pt idx="44">
                  <c:v>15440243.288877478</c:v>
                </c:pt>
                <c:pt idx="45">
                  <c:v>15555443.839413011</c:v>
                </c:pt>
                <c:pt idx="46">
                  <c:v>15692657.95531388</c:v>
                </c:pt>
                <c:pt idx="47">
                  <c:v>15789547.49250577</c:v>
                </c:pt>
                <c:pt idx="48">
                  <c:v>15858975.518298447</c:v>
                </c:pt>
                <c:pt idx="49">
                  <c:v>15940985.640469015</c:v>
                </c:pt>
                <c:pt idx="50">
                  <c:v>15886681.889924556</c:v>
                </c:pt>
                <c:pt idx="51">
                  <c:v>15868275.024466997</c:v>
                </c:pt>
                <c:pt idx="52">
                  <c:v>15804296.315170433</c:v>
                </c:pt>
                <c:pt idx="53">
                  <c:v>15785236.855205277</c:v>
                </c:pt>
                <c:pt idx="54">
                  <c:v>15768013.663011231</c:v>
                </c:pt>
                <c:pt idx="55">
                  <c:v>15802460.282917483</c:v>
                </c:pt>
                <c:pt idx="56">
                  <c:v>15818605.048397165</c:v>
                </c:pt>
                <c:pt idx="57">
                  <c:v>15849719.912394827</c:v>
                </c:pt>
                <c:pt idx="58">
                  <c:v>15857520.430168957</c:v>
                </c:pt>
                <c:pt idx="59">
                  <c:v>15855812.167528354</c:v>
                </c:pt>
                <c:pt idx="60">
                  <c:v>15830785.445709953</c:v>
                </c:pt>
                <c:pt idx="61">
                  <c:v>15774246.00450952</c:v>
                </c:pt>
                <c:pt idx="62">
                  <c:v>15691040.562028617</c:v>
                </c:pt>
                <c:pt idx="63">
                  <c:v>15588324.797781913</c:v>
                </c:pt>
                <c:pt idx="64">
                  <c:v>15460209.982098375</c:v>
                </c:pt>
                <c:pt idx="65">
                  <c:v>15321190.918492276</c:v>
                </c:pt>
                <c:pt idx="66">
                  <c:v>15169802.246485079</c:v>
                </c:pt>
                <c:pt idx="67">
                  <c:v>14985436.784557851</c:v>
                </c:pt>
                <c:pt idx="68">
                  <c:v>14780015.791508287</c:v>
                </c:pt>
                <c:pt idx="69">
                  <c:v>14561195.986552196</c:v>
                </c:pt>
                <c:pt idx="70">
                  <c:v>14299217.339513931</c:v>
                </c:pt>
                <c:pt idx="71">
                  <c:v>13990611.489524055</c:v>
                </c:pt>
                <c:pt idx="72">
                  <c:v>13666059.511033911</c:v>
                </c:pt>
                <c:pt idx="73">
                  <c:v>13373755.563850742</c:v>
                </c:pt>
                <c:pt idx="74">
                  <c:v>13155362.951942781</c:v>
                </c:pt>
                <c:pt idx="75">
                  <c:v>12992980.861286074</c:v>
                </c:pt>
                <c:pt idx="76">
                  <c:v>12952033.713694436</c:v>
                </c:pt>
                <c:pt idx="77">
                  <c:v>12912873.418197859</c:v>
                </c:pt>
                <c:pt idx="78">
                  <c:v>12986162.503502768</c:v>
                </c:pt>
                <c:pt idx="79">
                  <c:v>12981079.03450761</c:v>
                </c:pt>
                <c:pt idx="80">
                  <c:v>13113706.736247573</c:v>
                </c:pt>
                <c:pt idx="81">
                  <c:v>13191875.914114121</c:v>
                </c:pt>
                <c:pt idx="82">
                  <c:v>13464078.268220624</c:v>
                </c:pt>
                <c:pt idx="83">
                  <c:v>13577100.191441022</c:v>
                </c:pt>
                <c:pt idx="84">
                  <c:v>13709405.729999041</c:v>
                </c:pt>
                <c:pt idx="85">
                  <c:v>13855058.844845507</c:v>
                </c:pt>
                <c:pt idx="86">
                  <c:v>13960424.334277121</c:v>
                </c:pt>
                <c:pt idx="87">
                  <c:v>14043135.957027541</c:v>
                </c:pt>
                <c:pt idx="88">
                  <c:v>14123035.427715864</c:v>
                </c:pt>
                <c:pt idx="89">
                  <c:v>14246598.359878935</c:v>
                </c:pt>
                <c:pt idx="90">
                  <c:v>13584201.502955679</c:v>
                </c:pt>
              </c:numCache>
            </c:numRef>
          </c:val>
          <c:smooth val="1"/>
          <c:extLst>
            <c:ext xmlns:c16="http://schemas.microsoft.com/office/drawing/2014/chart" uri="{C3380CC4-5D6E-409C-BE32-E72D297353CC}">
              <c16:uniqueId val="{00000001-6BE8-4AB0-8919-7FA461FE5F0B}"/>
            </c:ext>
          </c:extLst>
        </c:ser>
        <c:ser>
          <c:idx val="1"/>
          <c:order val="1"/>
          <c:tx>
            <c:strRef>
              <c:f>'Cuadro 1'!$A$15</c:f>
              <c:strCache>
                <c:ptCount val="1"/>
                <c:pt idx="0">
                  <c:v>Public cconsumption (CG)</c:v>
                </c:pt>
              </c:strCache>
            </c:strRef>
          </c:tx>
          <c:spPr>
            <a:ln w="28575" cap="rnd">
              <a:solidFill>
                <a:srgbClr val="FF99CC"/>
              </a:solidFill>
              <a:round/>
            </a:ln>
            <a:effectLst/>
          </c:spPr>
          <c:marker>
            <c:symbol val="none"/>
          </c:marker>
          <c:dLbls>
            <c:dLbl>
              <c:idx val="8"/>
              <c:layout>
                <c:manualLayout>
                  <c:x val="-7.2579059741138497E-3"/>
                  <c:y val="-2.6416556039152897E-2"/>
                </c:manualLayout>
              </c:layout>
              <c:tx>
                <c:rich>
                  <a:bodyPr rot="0" spcFirstLastPara="1" vertOverflow="ellipsis" vert="horz" wrap="square" lIns="38100" tIns="19050" rIns="38100" bIns="19050" anchor="ctr" anchorCtr="1">
                    <a:spAutoFit/>
                  </a:bodyPr>
                  <a:lstStyle/>
                  <a:p>
                    <a:pPr>
                      <a:defRPr sz="1100" b="0" i="0" u="none" strike="noStrike" kern="1200" baseline="0">
                        <a:solidFill>
                          <a:srgbClr val="FF99CC"/>
                        </a:solidFill>
                        <a:latin typeface="Segoe UI" panose="020B0502040204020203" pitchFamily="34" charset="0"/>
                        <a:ea typeface="+mn-ea"/>
                        <a:cs typeface="Segoe UI" panose="020B0502040204020203" pitchFamily="34" charset="0"/>
                      </a:defRPr>
                    </a:pPr>
                    <a:fld id="{9EFCF2FD-E48A-4E11-ABFA-769DC9E80CC8}" type="CATEGORYNAME">
                      <a:rPr lang="en-US" sz="1100">
                        <a:solidFill>
                          <a:srgbClr val="FF99CC"/>
                        </a:solidFill>
                      </a:rPr>
                      <a:pPr>
                        <a:defRPr sz="1100">
                          <a:solidFill>
                            <a:srgbClr val="FF99CC"/>
                          </a:solidFill>
                        </a:defRPr>
                      </a:pPr>
                      <a:t>[NOMBRE DE CATEGORÍA]</a:t>
                    </a:fld>
                    <a:endParaRPr lang="es-CO"/>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99CC"/>
                      </a:solidFill>
                      <a:latin typeface="Segoe UI" panose="020B0502040204020203" pitchFamily="34" charset="0"/>
                      <a:ea typeface="+mn-ea"/>
                      <a:cs typeface="Segoe UI" panose="020B0502040204020203"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E8-4AB0-8919-7FA461FE5F0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99CC"/>
                    </a:solidFill>
                    <a:latin typeface="Segoe UI" panose="020B0502040204020203" pitchFamily="34" charset="0"/>
                    <a:ea typeface="+mn-ea"/>
                    <a:cs typeface="Segoe UI" panose="020B0502040204020203"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1'!$B$15:$CN$15</c:f>
              <c:numCache>
                <c:formatCode>_(* #,##0_);_(* \(#,##0\);_(* "-"_);_(@_)</c:formatCode>
                <c:ptCount val="91"/>
                <c:pt idx="0">
                  <c:v>2334511.0895741181</c:v>
                </c:pt>
                <c:pt idx="1">
                  <c:v>2337337.5610359847</c:v>
                </c:pt>
                <c:pt idx="2">
                  <c:v>2340164.0324978516</c:v>
                </c:pt>
                <c:pt idx="3">
                  <c:v>2342344.2248280211</c:v>
                </c:pt>
                <c:pt idx="4">
                  <c:v>2345487.7328827363</c:v>
                </c:pt>
                <c:pt idx="5">
                  <c:v>4461547.2179494686</c:v>
                </c:pt>
                <c:pt idx="6">
                  <c:v>4800670.4021533364</c:v>
                </c:pt>
                <c:pt idx="7">
                  <c:v>4800591.5356566291</c:v>
                </c:pt>
                <c:pt idx="8">
                  <c:v>4898268.4214146091</c:v>
                </c:pt>
                <c:pt idx="9">
                  <c:v>4858561.8711770214</c:v>
                </c:pt>
                <c:pt idx="10">
                  <c:v>4850336.567939721</c:v>
                </c:pt>
                <c:pt idx="11">
                  <c:v>4861007.8346306011</c:v>
                </c:pt>
                <c:pt idx="12">
                  <c:v>4837538.8674936099</c:v>
                </c:pt>
                <c:pt idx="13">
                  <c:v>4825625.3288258435</c:v>
                </c:pt>
                <c:pt idx="14">
                  <c:v>4685285.1947988793</c:v>
                </c:pt>
                <c:pt idx="15">
                  <c:v>4605765.9207999399</c:v>
                </c:pt>
                <c:pt idx="16">
                  <c:v>4343189.3234085208</c:v>
                </c:pt>
                <c:pt idx="17">
                  <c:v>4119435.5641838992</c:v>
                </c:pt>
                <c:pt idx="18">
                  <c:v>4236066.5856473977</c:v>
                </c:pt>
                <c:pt idx="19">
                  <c:v>3269402.4095440898</c:v>
                </c:pt>
                <c:pt idx="20">
                  <c:v>3000360.4195458014</c:v>
                </c:pt>
                <c:pt idx="21">
                  <c:v>2873472.2031863676</c:v>
                </c:pt>
                <c:pt idx="22">
                  <c:v>2746489.5452801329</c:v>
                </c:pt>
                <c:pt idx="23">
                  <c:v>2627377.094512864</c:v>
                </c:pt>
                <c:pt idx="24">
                  <c:v>2538249.6303179944</c:v>
                </c:pt>
                <c:pt idx="25">
                  <c:v>2478824.1369264936</c:v>
                </c:pt>
                <c:pt idx="26">
                  <c:v>2473156.4272087133</c:v>
                </c:pt>
                <c:pt idx="27">
                  <c:v>2340391.8555060183</c:v>
                </c:pt>
                <c:pt idx="28">
                  <c:v>2345929.4815855226</c:v>
                </c:pt>
                <c:pt idx="29">
                  <c:v>2321919.284855146</c:v>
                </c:pt>
                <c:pt idx="30">
                  <c:v>2266682.9706144161</c:v>
                </c:pt>
                <c:pt idx="31">
                  <c:v>2300890.8371927273</c:v>
                </c:pt>
                <c:pt idx="32">
                  <c:v>2305116.0446556723</c:v>
                </c:pt>
                <c:pt idx="33">
                  <c:v>2273103.9522751835</c:v>
                </c:pt>
                <c:pt idx="34">
                  <c:v>2282512.0117793577</c:v>
                </c:pt>
                <c:pt idx="35">
                  <c:v>2239476.6401873371</c:v>
                </c:pt>
                <c:pt idx="36">
                  <c:v>2249662.8002235899</c:v>
                </c:pt>
                <c:pt idx="37">
                  <c:v>2300008.1583108637</c:v>
                </c:pt>
                <c:pt idx="38">
                  <c:v>2278288.0148284538</c:v>
                </c:pt>
                <c:pt idx="39">
                  <c:v>2236914.2366421288</c:v>
                </c:pt>
                <c:pt idx="40">
                  <c:v>2240895.9827002822</c:v>
                </c:pt>
                <c:pt idx="41">
                  <c:v>2227783.5185428634</c:v>
                </c:pt>
                <c:pt idx="42">
                  <c:v>2230277.0615605866</c:v>
                </c:pt>
                <c:pt idx="43">
                  <c:v>2242287.818626008</c:v>
                </c:pt>
                <c:pt idx="44">
                  <c:v>2240674.7609658618</c:v>
                </c:pt>
                <c:pt idx="45">
                  <c:v>2222320.7126785927</c:v>
                </c:pt>
                <c:pt idx="46">
                  <c:v>2242672.7126756711</c:v>
                </c:pt>
                <c:pt idx="47">
                  <c:v>2240250.6352468203</c:v>
                </c:pt>
                <c:pt idx="48">
                  <c:v>2242808.3812505333</c:v>
                </c:pt>
                <c:pt idx="49">
                  <c:v>2287386.0994115667</c:v>
                </c:pt>
                <c:pt idx="50">
                  <c:v>2226998.9070721106</c:v>
                </c:pt>
                <c:pt idx="51">
                  <c:v>2236634.181837542</c:v>
                </c:pt>
                <c:pt idx="52">
                  <c:v>2216138.3147437912</c:v>
                </c:pt>
                <c:pt idx="53">
                  <c:v>2225485.6062270482</c:v>
                </c:pt>
                <c:pt idx="54">
                  <c:v>2219330.6564693265</c:v>
                </c:pt>
                <c:pt idx="55">
                  <c:v>2231756.4969152883</c:v>
                </c:pt>
                <c:pt idx="56">
                  <c:v>2228936.0945746982</c:v>
                </c:pt>
                <c:pt idx="57">
                  <c:v>2234078.906811038</c:v>
                </c:pt>
                <c:pt idx="58">
                  <c:v>2229348.1010954282</c:v>
                </c:pt>
                <c:pt idx="59">
                  <c:v>2221374.949897605</c:v>
                </c:pt>
                <c:pt idx="60">
                  <c:v>2224594.6061772779</c:v>
                </c:pt>
                <c:pt idx="61">
                  <c:v>2216973.0600878266</c:v>
                </c:pt>
                <c:pt idx="62">
                  <c:v>2214951.6796055096</c:v>
                </c:pt>
                <c:pt idx="63">
                  <c:v>2206298.4297236479</c:v>
                </c:pt>
                <c:pt idx="64">
                  <c:v>2203706.7542093247</c:v>
                </c:pt>
                <c:pt idx="65">
                  <c:v>2200275.679661205</c:v>
                </c:pt>
                <c:pt idx="66">
                  <c:v>2192311.026597355</c:v>
                </c:pt>
                <c:pt idx="67">
                  <c:v>2184054.9632221893</c:v>
                </c:pt>
                <c:pt idx="68">
                  <c:v>2175465.5168180605</c:v>
                </c:pt>
                <c:pt idx="69">
                  <c:v>2183233.3645838909</c:v>
                </c:pt>
                <c:pt idx="70">
                  <c:v>2177751.0121321799</c:v>
                </c:pt>
                <c:pt idx="71">
                  <c:v>2188297.4045638801</c:v>
                </c:pt>
                <c:pt idx="72">
                  <c:v>2203013.2193329306</c:v>
                </c:pt>
                <c:pt idx="73">
                  <c:v>2214727.1632146193</c:v>
                </c:pt>
                <c:pt idx="74">
                  <c:v>2231904.3317429558</c:v>
                </c:pt>
                <c:pt idx="75">
                  <c:v>2230628.5855616732</c:v>
                </c:pt>
                <c:pt idx="76">
                  <c:v>2261294.848490994</c:v>
                </c:pt>
                <c:pt idx="77">
                  <c:v>2243848.7378987037</c:v>
                </c:pt>
                <c:pt idx="78">
                  <c:v>2240428.7060944219</c:v>
                </c:pt>
                <c:pt idx="79">
                  <c:v>2244308.8643012014</c:v>
                </c:pt>
                <c:pt idx="80">
                  <c:v>2249685.8685293766</c:v>
                </c:pt>
                <c:pt idx="81">
                  <c:v>2258351.6791097051</c:v>
                </c:pt>
                <c:pt idx="82">
                  <c:v>2300528.3353310707</c:v>
                </c:pt>
                <c:pt idx="83">
                  <c:v>2270260.869440902</c:v>
                </c:pt>
                <c:pt idx="84">
                  <c:v>2249870.5456611966</c:v>
                </c:pt>
                <c:pt idx="85">
                  <c:v>2261854.3703037603</c:v>
                </c:pt>
                <c:pt idx="86">
                  <c:v>2274823.3091000714</c:v>
                </c:pt>
                <c:pt idx="87">
                  <c:v>2251030.6273691896</c:v>
                </c:pt>
                <c:pt idx="88">
                  <c:v>2251980.3251376669</c:v>
                </c:pt>
                <c:pt idx="89">
                  <c:v>2253154.8628948061</c:v>
                </c:pt>
                <c:pt idx="90">
                  <c:v>2270488.7894365881</c:v>
                </c:pt>
              </c:numCache>
            </c:numRef>
          </c:val>
          <c:smooth val="1"/>
          <c:extLst>
            <c:ext xmlns:c16="http://schemas.microsoft.com/office/drawing/2014/chart" uri="{C3380CC4-5D6E-409C-BE32-E72D297353CC}">
              <c16:uniqueId val="{00000003-6BE8-4AB0-8919-7FA461FE5F0B}"/>
            </c:ext>
          </c:extLst>
        </c:ser>
        <c:ser>
          <c:idx val="2"/>
          <c:order val="2"/>
          <c:tx>
            <c:strRef>
              <c:f>'Cuadro 1'!$A$19</c:f>
              <c:strCache>
                <c:ptCount val="1"/>
                <c:pt idx="0">
                  <c:v>Private consumption (CF)</c:v>
                </c:pt>
              </c:strCache>
            </c:strRef>
          </c:tx>
          <c:spPr>
            <a:ln w="28575" cap="rnd">
              <a:solidFill>
                <a:schemeClr val="tx1">
                  <a:lumMod val="50000"/>
                  <a:lumOff val="50000"/>
                </a:schemeClr>
              </a:solidFill>
              <a:round/>
            </a:ln>
            <a:effectLst/>
          </c:spPr>
          <c:marker>
            <c:symbol val="none"/>
          </c:marker>
          <c:dLbls>
            <c:dLbl>
              <c:idx val="50"/>
              <c:layout>
                <c:manualLayout>
                  <c:x val="-1.1612649558582266E-2"/>
                  <c:y val="-2.3481383145913685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fld id="{ED1F2D06-47E1-4E34-860B-35AA83CE333E}" type="CATEGORYNAME">
                      <a:rPr lang="en-US" sz="1100">
                        <a:solidFill>
                          <a:schemeClr val="tx1">
                            <a:lumMod val="65000"/>
                            <a:lumOff val="35000"/>
                          </a:schemeClr>
                        </a:solidFill>
                      </a:rPr>
                      <a:pPr>
                        <a:defRPr sz="1100">
                          <a:solidFill>
                            <a:schemeClr val="tx1">
                              <a:lumMod val="65000"/>
                              <a:lumOff val="35000"/>
                            </a:schemeClr>
                          </a:solidFill>
                        </a:defRPr>
                      </a:pPr>
                      <a:t>[NOMBRE DE CATEGORÍA]</a:t>
                    </a:fld>
                    <a:endParaRPr lang="es-CO"/>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BE8-4AB0-8919-7FA461FE5F0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1'!$B$19:$CN$19</c:f>
              <c:numCache>
                <c:formatCode>_(* #,##0_);_(* \(#,##0\);_(* "-"_);_(@_)</c:formatCode>
                <c:ptCount val="91"/>
                <c:pt idx="0">
                  <c:v>2442809.8974143849</c:v>
                </c:pt>
                <c:pt idx="1">
                  <c:v>2439527.9726788821</c:v>
                </c:pt>
                <c:pt idx="2">
                  <c:v>2470940.7710318756</c:v>
                </c:pt>
                <c:pt idx="3">
                  <c:v>2534816.7387644849</c:v>
                </c:pt>
                <c:pt idx="4">
                  <c:v>2622497.5147161074</c:v>
                </c:pt>
                <c:pt idx="5">
                  <c:v>3443392.3062793622</c:v>
                </c:pt>
                <c:pt idx="6">
                  <c:v>3772740.2641142132</c:v>
                </c:pt>
                <c:pt idx="7">
                  <c:v>4093996.4849341344</c:v>
                </c:pt>
                <c:pt idx="8">
                  <c:v>4338276.3284603637</c:v>
                </c:pt>
                <c:pt idx="9">
                  <c:v>4591141.5311642159</c:v>
                </c:pt>
                <c:pt idx="10">
                  <c:v>4840567.6871488476</c:v>
                </c:pt>
                <c:pt idx="11">
                  <c:v>5275363.3005637508</c:v>
                </c:pt>
                <c:pt idx="12">
                  <c:v>5746929.5028930092</c:v>
                </c:pt>
                <c:pt idx="13">
                  <c:v>6240436.9193037543</c:v>
                </c:pt>
                <c:pt idx="14">
                  <c:v>6785003.3491733484</c:v>
                </c:pt>
                <c:pt idx="15">
                  <c:v>7366529.0907789692</c:v>
                </c:pt>
                <c:pt idx="16">
                  <c:v>8024823.023015867</c:v>
                </c:pt>
                <c:pt idx="17">
                  <c:v>8738374.143671684</c:v>
                </c:pt>
                <c:pt idx="18">
                  <c:v>9484135.8715545926</c:v>
                </c:pt>
                <c:pt idx="19">
                  <c:v>10196428.981150227</c:v>
                </c:pt>
                <c:pt idx="20">
                  <c:v>10889759.784284204</c:v>
                </c:pt>
                <c:pt idx="21">
                  <c:v>11270944.56656003</c:v>
                </c:pt>
                <c:pt idx="22">
                  <c:v>11346289.517877094</c:v>
                </c:pt>
                <c:pt idx="23">
                  <c:v>11471342.195713036</c:v>
                </c:pt>
                <c:pt idx="24">
                  <c:v>11591160.390186546</c:v>
                </c:pt>
                <c:pt idx="25">
                  <c:v>11726403.238828806</c:v>
                </c:pt>
                <c:pt idx="26">
                  <c:v>11884631.616183789</c:v>
                </c:pt>
                <c:pt idx="27">
                  <c:v>12090801.636975806</c:v>
                </c:pt>
                <c:pt idx="28">
                  <c:v>12323130.173067424</c:v>
                </c:pt>
                <c:pt idx="29">
                  <c:v>12560714.324897274</c:v>
                </c:pt>
                <c:pt idx="30">
                  <c:v>12758457.477348782</c:v>
                </c:pt>
                <c:pt idx="31">
                  <c:v>12892991.657900095</c:v>
                </c:pt>
                <c:pt idx="32">
                  <c:v>12926723.760521058</c:v>
                </c:pt>
                <c:pt idx="33">
                  <c:v>12862166.543293195</c:v>
                </c:pt>
                <c:pt idx="34">
                  <c:v>12711218.907216985</c:v>
                </c:pt>
                <c:pt idx="35">
                  <c:v>12540749.09991133</c:v>
                </c:pt>
                <c:pt idx="36">
                  <c:v>12395688.249688705</c:v>
                </c:pt>
                <c:pt idx="37">
                  <c:v>12320984.361028947</c:v>
                </c:pt>
                <c:pt idx="38">
                  <c:v>12324755.606728351</c:v>
                </c:pt>
                <c:pt idx="39">
                  <c:v>12412401.184013696</c:v>
                </c:pt>
                <c:pt idx="40">
                  <c:v>12540314.070874723</c:v>
                </c:pt>
                <c:pt idx="41">
                  <c:v>12712081.138636317</c:v>
                </c:pt>
                <c:pt idx="42">
                  <c:v>12888731.609173318</c:v>
                </c:pt>
                <c:pt idx="43">
                  <c:v>13064050.798967673</c:v>
                </c:pt>
                <c:pt idx="44">
                  <c:v>13199568.527911616</c:v>
                </c:pt>
                <c:pt idx="45">
                  <c:v>13333123.126734419</c:v>
                </c:pt>
                <c:pt idx="46">
                  <c:v>13449985.24263821</c:v>
                </c:pt>
                <c:pt idx="47">
                  <c:v>13549296.857258949</c:v>
                </c:pt>
                <c:pt idx="48">
                  <c:v>13616167.137047913</c:v>
                </c:pt>
                <c:pt idx="49">
                  <c:v>13653599.541057449</c:v>
                </c:pt>
                <c:pt idx="50">
                  <c:v>13659682.982852446</c:v>
                </c:pt>
                <c:pt idx="51">
                  <c:v>13631640.842629455</c:v>
                </c:pt>
                <c:pt idx="52">
                  <c:v>13588158.000426643</c:v>
                </c:pt>
                <c:pt idx="53">
                  <c:v>13559751.248978229</c:v>
                </c:pt>
                <c:pt idx="54">
                  <c:v>13548683.006541904</c:v>
                </c:pt>
                <c:pt idx="55">
                  <c:v>13570703.786002195</c:v>
                </c:pt>
                <c:pt idx="56">
                  <c:v>13589668.953822467</c:v>
                </c:pt>
                <c:pt idx="57">
                  <c:v>13615641.005583789</c:v>
                </c:pt>
                <c:pt idx="58">
                  <c:v>13628172.329073528</c:v>
                </c:pt>
                <c:pt idx="59">
                  <c:v>13634437.21763075</c:v>
                </c:pt>
                <c:pt idx="60">
                  <c:v>13606190.839532675</c:v>
                </c:pt>
                <c:pt idx="61">
                  <c:v>13557272.944421694</c:v>
                </c:pt>
                <c:pt idx="62">
                  <c:v>13476088.882423107</c:v>
                </c:pt>
                <c:pt idx="63">
                  <c:v>13382026.368058264</c:v>
                </c:pt>
                <c:pt idx="64">
                  <c:v>13256503.22788905</c:v>
                </c:pt>
                <c:pt idx="65">
                  <c:v>13120915.238831071</c:v>
                </c:pt>
                <c:pt idx="66">
                  <c:v>12977491.219887724</c:v>
                </c:pt>
                <c:pt idx="67">
                  <c:v>12801381.821335662</c:v>
                </c:pt>
                <c:pt idx="68">
                  <c:v>12604550.274690228</c:v>
                </c:pt>
                <c:pt idx="69">
                  <c:v>12377962.621968305</c:v>
                </c:pt>
                <c:pt idx="70">
                  <c:v>12121466.327381752</c:v>
                </c:pt>
                <c:pt idx="71">
                  <c:v>11802314.084960176</c:v>
                </c:pt>
                <c:pt idx="72">
                  <c:v>11463046.29170098</c:v>
                </c:pt>
                <c:pt idx="73">
                  <c:v>11159028.400636123</c:v>
                </c:pt>
                <c:pt idx="74">
                  <c:v>10923458.620199826</c:v>
                </c:pt>
                <c:pt idx="75">
                  <c:v>10762352.2757244</c:v>
                </c:pt>
                <c:pt idx="76">
                  <c:v>10690738.865203442</c:v>
                </c:pt>
                <c:pt idx="77">
                  <c:v>10669024.680299155</c:v>
                </c:pt>
                <c:pt idx="78">
                  <c:v>10745733.797408346</c:v>
                </c:pt>
                <c:pt idx="79">
                  <c:v>10736770.170206409</c:v>
                </c:pt>
                <c:pt idx="80">
                  <c:v>10864020.867718197</c:v>
                </c:pt>
                <c:pt idx="81">
                  <c:v>10933524.235004416</c:v>
                </c:pt>
                <c:pt idx="82">
                  <c:v>11163549.932889553</c:v>
                </c:pt>
                <c:pt idx="83">
                  <c:v>11306839.32200012</c:v>
                </c:pt>
                <c:pt idx="84">
                  <c:v>11459535.184337845</c:v>
                </c:pt>
                <c:pt idx="85">
                  <c:v>11593204.474541746</c:v>
                </c:pt>
                <c:pt idx="86">
                  <c:v>11685601.02517705</c:v>
                </c:pt>
                <c:pt idx="87">
                  <c:v>11792105.329658352</c:v>
                </c:pt>
                <c:pt idx="88">
                  <c:v>11871055.102578197</c:v>
                </c:pt>
                <c:pt idx="89">
                  <c:v>11993443.496984128</c:v>
                </c:pt>
                <c:pt idx="90">
                  <c:v>11313712.713519091</c:v>
                </c:pt>
              </c:numCache>
            </c:numRef>
          </c:val>
          <c:smooth val="1"/>
          <c:extLst>
            <c:ext xmlns:c16="http://schemas.microsoft.com/office/drawing/2014/chart" uri="{C3380CC4-5D6E-409C-BE32-E72D297353CC}">
              <c16:uniqueId val="{00000005-6BE8-4AB0-8919-7FA461FE5F0B}"/>
            </c:ext>
          </c:extLst>
        </c:ser>
        <c:dLbls>
          <c:showLegendKey val="0"/>
          <c:showVal val="0"/>
          <c:showCatName val="0"/>
          <c:showSerName val="0"/>
          <c:showPercent val="0"/>
          <c:showBubbleSize val="0"/>
        </c:dLbls>
        <c:smooth val="0"/>
        <c:axId val="1842846623"/>
        <c:axId val="1842836223"/>
      </c:lineChart>
      <c:catAx>
        <c:axId val="184284662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s-CO" dirty="0"/>
                  <a:t>Age</a:t>
                </a:r>
              </a:p>
            </c:rich>
          </c:tx>
          <c:layout>
            <c:manualLayout>
              <c:xMode val="edge"/>
              <c:yMode val="edge"/>
              <c:x val="0.51200263138842805"/>
              <c:y val="0.859578258238485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crossAx val="1842836223"/>
        <c:crosses val="autoZero"/>
        <c:auto val="1"/>
        <c:lblAlgn val="ctr"/>
        <c:lblOffset val="100"/>
        <c:noMultiLvlLbl val="0"/>
      </c:catAx>
      <c:valAx>
        <c:axId val="184283622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s-CO"/>
                  <a:t>Millons of pesos</a:t>
                </a:r>
              </a:p>
            </c:rich>
          </c:tx>
          <c:layout>
            <c:manualLayout>
              <c:xMode val="edge"/>
              <c:yMode val="edge"/>
              <c:x val="1.1583581641163215E-2"/>
              <c:y val="0.3740883785146946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crossAx val="1842846623"/>
        <c:crosses val="autoZero"/>
        <c:crossBetween val="between"/>
        <c:dispUnits>
          <c:builtInUnit val="millions"/>
        </c:dispUnits>
      </c:valAx>
      <c:spPr>
        <a:noFill/>
        <a:ln>
          <a:noFill/>
        </a:ln>
        <a:effectLst/>
      </c:spPr>
    </c:plotArea>
    <c:legend>
      <c:legendPos val="b"/>
      <c:layout>
        <c:manualLayout>
          <c:xMode val="edge"/>
          <c:yMode val="edge"/>
          <c:x val="0.24596584097543792"/>
          <c:y val="0.92432287944977098"/>
          <c:w val="0.57011432470341972"/>
          <c:h val="5.8408067041384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panose="020B0502040204020203" pitchFamily="34" charset="0"/>
          <a:cs typeface="Segoe UI" panose="020B0502040204020203" pitchFamily="34" charset="0"/>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14294550187058E-2"/>
          <c:y val="3.3520700532252097E-2"/>
          <c:w val="0.91485828069321351"/>
          <c:h val="0.83190220497584444"/>
        </c:manualLayout>
      </c:layout>
      <c:lineChart>
        <c:grouping val="standard"/>
        <c:varyColors val="0"/>
        <c:ser>
          <c:idx val="0"/>
          <c:order val="0"/>
          <c:tx>
            <c:strRef>
              <c:f>'Cuadro 1'!$A$15</c:f>
              <c:strCache>
                <c:ptCount val="1"/>
                <c:pt idx="0">
                  <c:v>Public cconsumption (CG)</c:v>
                </c:pt>
              </c:strCache>
            </c:strRef>
          </c:tx>
          <c:spPr>
            <a:ln w="28575" cap="rnd">
              <a:solidFill>
                <a:srgbClr val="8E0039"/>
              </a:solidFill>
              <a:round/>
            </a:ln>
            <a:effectLst/>
          </c:spPr>
          <c:marker>
            <c:symbol val="none"/>
          </c:marker>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1'!$B$15:$CN$15</c:f>
              <c:numCache>
                <c:formatCode>_(* #,##0_);_(* \(#,##0\);_(* "-"_);_(@_)</c:formatCode>
                <c:ptCount val="91"/>
                <c:pt idx="0">
                  <c:v>2334511.0895741181</c:v>
                </c:pt>
                <c:pt idx="1">
                  <c:v>2337337.5610359847</c:v>
                </c:pt>
                <c:pt idx="2">
                  <c:v>2340164.0324978516</c:v>
                </c:pt>
                <c:pt idx="3">
                  <c:v>2342344.2248280211</c:v>
                </c:pt>
                <c:pt idx="4">
                  <c:v>2345487.7328827363</c:v>
                </c:pt>
                <c:pt idx="5">
                  <c:v>4461547.2179494686</c:v>
                </c:pt>
                <c:pt idx="6">
                  <c:v>4800670.4021533364</c:v>
                </c:pt>
                <c:pt idx="7">
                  <c:v>4800591.5356566291</c:v>
                </c:pt>
                <c:pt idx="8">
                  <c:v>4898268.4214146091</c:v>
                </c:pt>
                <c:pt idx="9">
                  <c:v>4858561.8711770214</c:v>
                </c:pt>
                <c:pt idx="10">
                  <c:v>4850336.567939721</c:v>
                </c:pt>
                <c:pt idx="11">
                  <c:v>4861007.8346306011</c:v>
                </c:pt>
                <c:pt idx="12">
                  <c:v>4837538.8674936099</c:v>
                </c:pt>
                <c:pt idx="13">
                  <c:v>4825625.3288258435</c:v>
                </c:pt>
                <c:pt idx="14">
                  <c:v>4685285.1947988793</c:v>
                </c:pt>
                <c:pt idx="15">
                  <c:v>4605765.9207999399</c:v>
                </c:pt>
                <c:pt idx="16">
                  <c:v>4343189.3234085208</c:v>
                </c:pt>
                <c:pt idx="17">
                  <c:v>4119435.5641838992</c:v>
                </c:pt>
                <c:pt idx="18">
                  <c:v>4236066.5856473977</c:v>
                </c:pt>
                <c:pt idx="19">
                  <c:v>3269402.4095440898</c:v>
                </c:pt>
                <c:pt idx="20">
                  <c:v>3000360.4195458014</c:v>
                </c:pt>
                <c:pt idx="21">
                  <c:v>2873472.2031863676</c:v>
                </c:pt>
                <c:pt idx="22">
                  <c:v>2746489.5452801329</c:v>
                </c:pt>
                <c:pt idx="23">
                  <c:v>2627377.094512864</c:v>
                </c:pt>
                <c:pt idx="24">
                  <c:v>2538249.6303179944</c:v>
                </c:pt>
                <c:pt idx="25">
                  <c:v>2478824.1369264936</c:v>
                </c:pt>
                <c:pt idx="26">
                  <c:v>2473156.4272087133</c:v>
                </c:pt>
                <c:pt idx="27">
                  <c:v>2340391.8555060183</c:v>
                </c:pt>
                <c:pt idx="28">
                  <c:v>2345929.4815855226</c:v>
                </c:pt>
                <c:pt idx="29">
                  <c:v>2321919.284855146</c:v>
                </c:pt>
                <c:pt idx="30">
                  <c:v>2266682.9706144161</c:v>
                </c:pt>
                <c:pt idx="31">
                  <c:v>2300890.8371927273</c:v>
                </c:pt>
                <c:pt idx="32">
                  <c:v>2305116.0446556723</c:v>
                </c:pt>
                <c:pt idx="33">
                  <c:v>2273103.9522751835</c:v>
                </c:pt>
                <c:pt idx="34">
                  <c:v>2282512.0117793577</c:v>
                </c:pt>
                <c:pt idx="35">
                  <c:v>2239476.6401873371</c:v>
                </c:pt>
                <c:pt idx="36">
                  <c:v>2249662.8002235899</c:v>
                </c:pt>
                <c:pt idx="37">
                  <c:v>2300008.1583108637</c:v>
                </c:pt>
                <c:pt idx="38">
                  <c:v>2278288.0148284538</c:v>
                </c:pt>
                <c:pt idx="39">
                  <c:v>2236914.2366421288</c:v>
                </c:pt>
                <c:pt idx="40">
                  <c:v>2240895.9827002822</c:v>
                </c:pt>
                <c:pt idx="41">
                  <c:v>2227783.5185428634</c:v>
                </c:pt>
                <c:pt idx="42">
                  <c:v>2230277.0615605866</c:v>
                </c:pt>
                <c:pt idx="43">
                  <c:v>2242287.818626008</c:v>
                </c:pt>
                <c:pt idx="44">
                  <c:v>2240674.7609658618</c:v>
                </c:pt>
                <c:pt idx="45">
                  <c:v>2222320.7126785927</c:v>
                </c:pt>
                <c:pt idx="46">
                  <c:v>2242672.7126756711</c:v>
                </c:pt>
                <c:pt idx="47">
                  <c:v>2240250.6352468203</c:v>
                </c:pt>
                <c:pt idx="48">
                  <c:v>2242808.3812505333</c:v>
                </c:pt>
                <c:pt idx="49">
                  <c:v>2287386.0994115667</c:v>
                </c:pt>
                <c:pt idx="50">
                  <c:v>2226998.9070721106</c:v>
                </c:pt>
                <c:pt idx="51">
                  <c:v>2236634.181837542</c:v>
                </c:pt>
                <c:pt idx="52">
                  <c:v>2216138.3147437912</c:v>
                </c:pt>
                <c:pt idx="53">
                  <c:v>2225485.6062270482</c:v>
                </c:pt>
                <c:pt idx="54">
                  <c:v>2219330.6564693265</c:v>
                </c:pt>
                <c:pt idx="55">
                  <c:v>2231756.4969152883</c:v>
                </c:pt>
                <c:pt idx="56">
                  <c:v>2228936.0945746982</c:v>
                </c:pt>
                <c:pt idx="57">
                  <c:v>2234078.906811038</c:v>
                </c:pt>
                <c:pt idx="58">
                  <c:v>2229348.1010954282</c:v>
                </c:pt>
                <c:pt idx="59">
                  <c:v>2221374.949897605</c:v>
                </c:pt>
                <c:pt idx="60">
                  <c:v>2224594.6061772779</c:v>
                </c:pt>
                <c:pt idx="61">
                  <c:v>2216973.0600878266</c:v>
                </c:pt>
                <c:pt idx="62">
                  <c:v>2214951.6796055096</c:v>
                </c:pt>
                <c:pt idx="63">
                  <c:v>2206298.4297236479</c:v>
                </c:pt>
                <c:pt idx="64">
                  <c:v>2203706.7542093247</c:v>
                </c:pt>
                <c:pt idx="65">
                  <c:v>2200275.679661205</c:v>
                </c:pt>
                <c:pt idx="66">
                  <c:v>2192311.026597355</c:v>
                </c:pt>
                <c:pt idx="67">
                  <c:v>2184054.9632221893</c:v>
                </c:pt>
                <c:pt idx="68">
                  <c:v>2175465.5168180605</c:v>
                </c:pt>
                <c:pt idx="69">
                  <c:v>2183233.3645838909</c:v>
                </c:pt>
                <c:pt idx="70">
                  <c:v>2177751.0121321799</c:v>
                </c:pt>
                <c:pt idx="71">
                  <c:v>2188297.4045638801</c:v>
                </c:pt>
                <c:pt idx="72">
                  <c:v>2203013.2193329306</c:v>
                </c:pt>
                <c:pt idx="73">
                  <c:v>2214727.1632146193</c:v>
                </c:pt>
                <c:pt idx="74">
                  <c:v>2231904.3317429558</c:v>
                </c:pt>
                <c:pt idx="75">
                  <c:v>2230628.5855616732</c:v>
                </c:pt>
                <c:pt idx="76">
                  <c:v>2261294.848490994</c:v>
                </c:pt>
                <c:pt idx="77">
                  <c:v>2243848.7378987037</c:v>
                </c:pt>
                <c:pt idx="78">
                  <c:v>2240428.7060944219</c:v>
                </c:pt>
                <c:pt idx="79">
                  <c:v>2244308.8643012014</c:v>
                </c:pt>
                <c:pt idx="80">
                  <c:v>2249685.8685293766</c:v>
                </c:pt>
                <c:pt idx="81">
                  <c:v>2258351.6791097051</c:v>
                </c:pt>
                <c:pt idx="82">
                  <c:v>2300528.3353310707</c:v>
                </c:pt>
                <c:pt idx="83">
                  <c:v>2270260.869440902</c:v>
                </c:pt>
                <c:pt idx="84">
                  <c:v>2249870.5456611966</c:v>
                </c:pt>
                <c:pt idx="85">
                  <c:v>2261854.3703037603</c:v>
                </c:pt>
                <c:pt idx="86">
                  <c:v>2274823.3091000714</c:v>
                </c:pt>
                <c:pt idx="87">
                  <c:v>2251030.6273691896</c:v>
                </c:pt>
                <c:pt idx="88">
                  <c:v>2251980.3251376669</c:v>
                </c:pt>
                <c:pt idx="89">
                  <c:v>2253154.8628948061</c:v>
                </c:pt>
                <c:pt idx="90">
                  <c:v>2270488.7894365881</c:v>
                </c:pt>
              </c:numCache>
            </c:numRef>
          </c:val>
          <c:smooth val="1"/>
          <c:extLst>
            <c:ext xmlns:c16="http://schemas.microsoft.com/office/drawing/2014/chart" uri="{C3380CC4-5D6E-409C-BE32-E72D297353CC}">
              <c16:uniqueId val="{00000001-EDEE-45B7-B20C-008BF9B4E1E9}"/>
            </c:ext>
          </c:extLst>
        </c:ser>
        <c:ser>
          <c:idx val="1"/>
          <c:order val="1"/>
          <c:tx>
            <c:strRef>
              <c:f>'Cuadro 1'!$A$16</c:f>
              <c:strCache>
                <c:ptCount val="1"/>
                <c:pt idx="0">
                  <c:v>Public cconsumption - education (CGE)</c:v>
                </c:pt>
              </c:strCache>
            </c:strRef>
          </c:tx>
          <c:spPr>
            <a:ln w="28575" cap="rnd">
              <a:solidFill>
                <a:schemeClr val="accent5">
                  <a:lumMod val="75000"/>
                </a:schemeClr>
              </a:solidFill>
              <a:round/>
            </a:ln>
            <a:effectLst/>
          </c:spPr>
          <c:marker>
            <c:symbol val="none"/>
          </c:marker>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1'!$B$16:$CN$16</c:f>
              <c:numCache>
                <c:formatCode>_(* #,##0_);_(* \(#,##0\);_(* "-"_);_(@_)</c:formatCode>
                <c:ptCount val="91"/>
                <c:pt idx="0">
                  <c:v>0</c:v>
                </c:pt>
                <c:pt idx="1">
                  <c:v>0</c:v>
                </c:pt>
                <c:pt idx="2">
                  <c:v>0</c:v>
                </c:pt>
                <c:pt idx="3">
                  <c:v>0</c:v>
                </c:pt>
                <c:pt idx="4">
                  <c:v>0</c:v>
                </c:pt>
                <c:pt idx="5">
                  <c:v>2112186.0766145554</c:v>
                </c:pt>
                <c:pt idx="6">
                  <c:v>2448683.5444223569</c:v>
                </c:pt>
                <c:pt idx="7">
                  <c:v>2446657.4146580813</c:v>
                </c:pt>
                <c:pt idx="8">
                  <c:v>2540474.3798242225</c:v>
                </c:pt>
                <c:pt idx="9">
                  <c:v>2498109.5940661128</c:v>
                </c:pt>
                <c:pt idx="10">
                  <c:v>2487732.2940779398</c:v>
                </c:pt>
                <c:pt idx="11">
                  <c:v>2495748.6901283814</c:v>
                </c:pt>
                <c:pt idx="12">
                  <c:v>2469759.6301822644</c:v>
                </c:pt>
                <c:pt idx="13">
                  <c:v>2456837.4869646779</c:v>
                </c:pt>
                <c:pt idx="14">
                  <c:v>2317143.6379045607</c:v>
                </c:pt>
                <c:pt idx="15">
                  <c:v>2242317.8800629433</c:v>
                </c:pt>
                <c:pt idx="16">
                  <c:v>1989027.6471747991</c:v>
                </c:pt>
                <c:pt idx="17">
                  <c:v>1780507.8648747678</c:v>
                </c:pt>
                <c:pt idx="18">
                  <c:v>1918829.6293959774</c:v>
                </c:pt>
                <c:pt idx="19">
                  <c:v>977095.07573359716</c:v>
                </c:pt>
                <c:pt idx="20">
                  <c:v>732774.79743557086</c:v>
                </c:pt>
                <c:pt idx="21">
                  <c:v>631259.01708095858</c:v>
                </c:pt>
                <c:pt idx="22">
                  <c:v>523982.95283719542</c:v>
                </c:pt>
                <c:pt idx="23">
                  <c:v>422495.52687593026</c:v>
                </c:pt>
                <c:pt idx="24">
                  <c:v>349457.14489859581</c:v>
                </c:pt>
                <c:pt idx="25">
                  <c:v>305682.50759872375</c:v>
                </c:pt>
                <c:pt idx="26">
                  <c:v>310959.63029394264</c:v>
                </c:pt>
                <c:pt idx="27">
                  <c:v>191530.66324491019</c:v>
                </c:pt>
                <c:pt idx="28">
                  <c:v>205668.49014930337</c:v>
                </c:pt>
                <c:pt idx="29">
                  <c:v>186364.71425022508</c:v>
                </c:pt>
                <c:pt idx="30">
                  <c:v>133724.73928943952</c:v>
                </c:pt>
                <c:pt idx="31">
                  <c:v>167015.31779329994</c:v>
                </c:pt>
                <c:pt idx="32">
                  <c:v>168639.80888716769</c:v>
                </c:pt>
                <c:pt idx="33">
                  <c:v>134443.07001503784</c:v>
                </c:pt>
                <c:pt idx="34">
                  <c:v>140535.18481584731</c:v>
                </c:pt>
                <c:pt idx="35">
                  <c:v>91509.447917630911</c:v>
                </c:pt>
                <c:pt idx="36">
                  <c:v>100390.96623312401</c:v>
                </c:pt>
                <c:pt idx="37">
                  <c:v>145990.28742614092</c:v>
                </c:pt>
                <c:pt idx="38">
                  <c:v>118880.24542711215</c:v>
                </c:pt>
                <c:pt idx="39">
                  <c:v>73038.717101202332</c:v>
                </c:pt>
                <c:pt idx="40">
                  <c:v>73546.211202066217</c:v>
                </c:pt>
                <c:pt idx="41">
                  <c:v>53774.529530348176</c:v>
                </c:pt>
                <c:pt idx="42">
                  <c:v>50270.379658392769</c:v>
                </c:pt>
                <c:pt idx="43">
                  <c:v>57128.332635729828</c:v>
                </c:pt>
                <c:pt idx="44">
                  <c:v>50119.672269395924</c:v>
                </c:pt>
                <c:pt idx="45">
                  <c:v>26640.702843323503</c:v>
                </c:pt>
                <c:pt idx="46">
                  <c:v>43252.255685440687</c:v>
                </c:pt>
                <c:pt idx="47">
                  <c:v>39159.690226469444</c:v>
                </c:pt>
                <c:pt idx="48">
                  <c:v>40043.998332959673</c:v>
                </c:pt>
                <c:pt idx="49">
                  <c:v>83925.347086211099</c:v>
                </c:pt>
                <c:pt idx="50">
                  <c:v>24463.585205943986</c:v>
                </c:pt>
                <c:pt idx="51">
                  <c:v>36075.468774279245</c:v>
                </c:pt>
                <c:pt idx="52">
                  <c:v>15474.683368010345</c:v>
                </c:pt>
                <c:pt idx="53">
                  <c:v>23815.364579106281</c:v>
                </c:pt>
                <c:pt idx="54">
                  <c:v>15326.489408022942</c:v>
                </c:pt>
                <c:pt idx="55">
                  <c:v>21910.416698267793</c:v>
                </c:pt>
                <c:pt idx="56">
                  <c:v>12886.294981007943</c:v>
                </c:pt>
                <c:pt idx="57">
                  <c:v>15941.450812294341</c:v>
                </c:pt>
                <c:pt idx="58">
                  <c:v>9719.1613340372842</c:v>
                </c:pt>
                <c:pt idx="59">
                  <c:v>3323.5636402774212</c:v>
                </c:pt>
                <c:pt idx="60">
                  <c:v>11803.993325623946</c:v>
                </c:pt>
                <c:pt idx="61">
                  <c:v>8918.0049266135593</c:v>
                </c:pt>
                <c:pt idx="62">
                  <c:v>8060.4912482917907</c:v>
                </c:pt>
                <c:pt idx="63">
                  <c:v>2391.4550771391559</c:v>
                </c:pt>
                <c:pt idx="64">
                  <c:v>2029.5907378085735</c:v>
                </c:pt>
                <c:pt idx="65">
                  <c:v>2430.5705437643369</c:v>
                </c:pt>
                <c:pt idx="66">
                  <c:v>1526.9893998832881</c:v>
                </c:pt>
                <c:pt idx="67">
                  <c:v>2392.564491954648</c:v>
                </c:pt>
                <c:pt idx="68">
                  <c:v>0</c:v>
                </c:pt>
                <c:pt idx="69">
                  <c:v>10545.284469621511</c:v>
                </c:pt>
                <c:pt idx="70">
                  <c:v>772.27217914340565</c:v>
                </c:pt>
                <c:pt idx="71">
                  <c:v>79.765492363061171</c:v>
                </c:pt>
                <c:pt idx="72">
                  <c:v>1177.0242345207967</c:v>
                </c:pt>
                <c:pt idx="73">
                  <c:v>103.74968663242032</c:v>
                </c:pt>
                <c:pt idx="74">
                  <c:v>7491.319329795203</c:v>
                </c:pt>
                <c:pt idx="75">
                  <c:v>0</c:v>
                </c:pt>
                <c:pt idx="76">
                  <c:v>26457.852704211648</c:v>
                </c:pt>
                <c:pt idx="77">
                  <c:v>5998.9235009768036</c:v>
                </c:pt>
                <c:pt idx="78">
                  <c:v>0</c:v>
                </c:pt>
                <c:pt idx="79">
                  <c:v>0</c:v>
                </c:pt>
                <c:pt idx="80">
                  <c:v>2297.076728497128</c:v>
                </c:pt>
                <c:pt idx="81">
                  <c:v>9868.318775144975</c:v>
                </c:pt>
                <c:pt idx="82">
                  <c:v>51173.968315240963</c:v>
                </c:pt>
                <c:pt idx="83">
                  <c:v>20336.257930976881</c:v>
                </c:pt>
                <c:pt idx="84">
                  <c:v>0</c:v>
                </c:pt>
                <c:pt idx="85">
                  <c:v>11894.213588448172</c:v>
                </c:pt>
                <c:pt idx="86">
                  <c:v>24475.649665189329</c:v>
                </c:pt>
                <c:pt idx="87">
                  <c:v>0</c:v>
                </c:pt>
                <c:pt idx="88">
                  <c:v>0</c:v>
                </c:pt>
                <c:pt idx="89">
                  <c:v>0</c:v>
                </c:pt>
                <c:pt idx="90">
                  <c:v>16159.388784643143</c:v>
                </c:pt>
              </c:numCache>
            </c:numRef>
          </c:val>
          <c:smooth val="1"/>
          <c:extLst>
            <c:ext xmlns:c16="http://schemas.microsoft.com/office/drawing/2014/chart" uri="{C3380CC4-5D6E-409C-BE32-E72D297353CC}">
              <c16:uniqueId val="{00000003-EDEE-45B7-B20C-008BF9B4E1E9}"/>
            </c:ext>
          </c:extLst>
        </c:ser>
        <c:ser>
          <c:idx val="2"/>
          <c:order val="2"/>
          <c:tx>
            <c:strRef>
              <c:f>'Cuadro 1'!$A$17</c:f>
              <c:strCache>
                <c:ptCount val="1"/>
                <c:pt idx="0">
                  <c:v>Public cconsumption - health (CGH)</c:v>
                </c:pt>
              </c:strCache>
            </c:strRef>
          </c:tx>
          <c:spPr>
            <a:ln w="28575" cap="rnd">
              <a:solidFill>
                <a:srgbClr val="FF99CC"/>
              </a:solidFill>
              <a:round/>
            </a:ln>
            <a:effectLst/>
          </c:spPr>
          <c:marker>
            <c:symbol val="none"/>
          </c:marker>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1'!$B$17:$CN$17</c:f>
              <c:numCache>
                <c:formatCode>_(* #,##0_);_(* \(#,##0\);_(* "-"_);_(@_)</c:formatCode>
                <c:ptCount val="91"/>
                <c:pt idx="0">
                  <c:v>803656.88348229695</c:v>
                </c:pt>
                <c:pt idx="1">
                  <c:v>806483.3549441637</c:v>
                </c:pt>
                <c:pt idx="2">
                  <c:v>809309.82640603057</c:v>
                </c:pt>
                <c:pt idx="3">
                  <c:v>811490.01873620029</c:v>
                </c:pt>
                <c:pt idx="4">
                  <c:v>814633.52679091529</c:v>
                </c:pt>
                <c:pt idx="5">
                  <c:v>818506.93524309248</c:v>
                </c:pt>
                <c:pt idx="6">
                  <c:v>821132.65163915849</c:v>
                </c:pt>
                <c:pt idx="7">
                  <c:v>823079.91490672715</c:v>
                </c:pt>
                <c:pt idx="8">
                  <c:v>826939.83549856558</c:v>
                </c:pt>
                <c:pt idx="9">
                  <c:v>829598.07101908769</c:v>
                </c:pt>
                <c:pt idx="10">
                  <c:v>831750.06776996015</c:v>
                </c:pt>
                <c:pt idx="11">
                  <c:v>834404.93841039867</c:v>
                </c:pt>
                <c:pt idx="12">
                  <c:v>836925.03121952468</c:v>
                </c:pt>
                <c:pt idx="13">
                  <c:v>837933.63576934487</c:v>
                </c:pt>
                <c:pt idx="14">
                  <c:v>837287.35080249724</c:v>
                </c:pt>
                <c:pt idx="15">
                  <c:v>832593.83464517514</c:v>
                </c:pt>
                <c:pt idx="16">
                  <c:v>823307.47014190082</c:v>
                </c:pt>
                <c:pt idx="17">
                  <c:v>808073.49321731005</c:v>
                </c:pt>
                <c:pt idx="18">
                  <c:v>786382.7501595997</c:v>
                </c:pt>
                <c:pt idx="19">
                  <c:v>761453.12771867204</c:v>
                </c:pt>
                <c:pt idx="20">
                  <c:v>736731.41601840989</c:v>
                </c:pt>
                <c:pt idx="21">
                  <c:v>711358.98001358833</c:v>
                </c:pt>
                <c:pt idx="22">
                  <c:v>691652.38635111647</c:v>
                </c:pt>
                <c:pt idx="23">
                  <c:v>674027.36154511303</c:v>
                </c:pt>
                <c:pt idx="24">
                  <c:v>657938.27932757779</c:v>
                </c:pt>
                <c:pt idx="25">
                  <c:v>642287.42323594901</c:v>
                </c:pt>
                <c:pt idx="26">
                  <c:v>631342.59082294989</c:v>
                </c:pt>
                <c:pt idx="27">
                  <c:v>618006.986169287</c:v>
                </c:pt>
                <c:pt idx="28">
                  <c:v>609406.78534439835</c:v>
                </c:pt>
                <c:pt idx="29">
                  <c:v>604700.36451309978</c:v>
                </c:pt>
                <c:pt idx="30">
                  <c:v>602104.02523315547</c:v>
                </c:pt>
                <c:pt idx="31">
                  <c:v>603021.31330760662</c:v>
                </c:pt>
                <c:pt idx="32">
                  <c:v>605622.02967668383</c:v>
                </c:pt>
                <c:pt idx="33">
                  <c:v>607806.67616832478</c:v>
                </c:pt>
                <c:pt idx="34">
                  <c:v>611122.6208716894</c:v>
                </c:pt>
                <c:pt idx="35">
                  <c:v>617112.98617788521</c:v>
                </c:pt>
                <c:pt idx="36">
                  <c:v>618417.62789864501</c:v>
                </c:pt>
                <c:pt idx="37">
                  <c:v>623163.66479290184</c:v>
                </c:pt>
                <c:pt idx="38">
                  <c:v>628553.56330952037</c:v>
                </c:pt>
                <c:pt idx="39">
                  <c:v>633021.31344910571</c:v>
                </c:pt>
                <c:pt idx="40">
                  <c:v>636495.56540639501</c:v>
                </c:pt>
                <c:pt idx="41">
                  <c:v>643154.7829206941</c:v>
                </c:pt>
                <c:pt idx="42">
                  <c:v>649152.47581037297</c:v>
                </c:pt>
                <c:pt idx="43">
                  <c:v>654305.27989845735</c:v>
                </c:pt>
                <c:pt idx="44">
                  <c:v>659700.8826046451</c:v>
                </c:pt>
                <c:pt idx="45">
                  <c:v>664825.80374344799</c:v>
                </c:pt>
                <c:pt idx="46">
                  <c:v>668566.25089840963</c:v>
                </c:pt>
                <c:pt idx="47">
                  <c:v>670236.73892853002</c:v>
                </c:pt>
                <c:pt idx="48">
                  <c:v>671910.17682575248</c:v>
                </c:pt>
                <c:pt idx="49">
                  <c:v>672606.54623353446</c:v>
                </c:pt>
                <c:pt idx="50">
                  <c:v>671681.11577434547</c:v>
                </c:pt>
                <c:pt idx="51">
                  <c:v>669704.50697144167</c:v>
                </c:pt>
                <c:pt idx="52">
                  <c:v>669809.42528396007</c:v>
                </c:pt>
                <c:pt idx="53">
                  <c:v>670816.0355561208</c:v>
                </c:pt>
                <c:pt idx="54">
                  <c:v>673149.96096948278</c:v>
                </c:pt>
                <c:pt idx="55">
                  <c:v>678991.87412519928</c:v>
                </c:pt>
                <c:pt idx="56">
                  <c:v>685195.59350186912</c:v>
                </c:pt>
                <c:pt idx="57">
                  <c:v>687283.24990692269</c:v>
                </c:pt>
                <c:pt idx="58">
                  <c:v>688774.73366956995</c:v>
                </c:pt>
                <c:pt idx="59">
                  <c:v>687197.18016550655</c:v>
                </c:pt>
                <c:pt idx="60">
                  <c:v>681936.4067598331</c:v>
                </c:pt>
                <c:pt idx="61">
                  <c:v>677200.84906939208</c:v>
                </c:pt>
                <c:pt idx="62">
                  <c:v>676036.98226539686</c:v>
                </c:pt>
                <c:pt idx="63">
                  <c:v>673052.76855468773</c:v>
                </c:pt>
                <c:pt idx="64">
                  <c:v>670822.95737969538</c:v>
                </c:pt>
                <c:pt idx="65">
                  <c:v>666990.90302561945</c:v>
                </c:pt>
                <c:pt idx="66">
                  <c:v>659929.83110565087</c:v>
                </c:pt>
                <c:pt idx="67">
                  <c:v>650808.19263841363</c:v>
                </c:pt>
                <c:pt idx="68">
                  <c:v>644611.31072623958</c:v>
                </c:pt>
                <c:pt idx="69">
                  <c:v>641833.87402244867</c:v>
                </c:pt>
                <c:pt idx="70">
                  <c:v>646124.53386121569</c:v>
                </c:pt>
                <c:pt idx="71">
                  <c:v>657363.43297969608</c:v>
                </c:pt>
                <c:pt idx="72">
                  <c:v>670981.98900658893</c:v>
                </c:pt>
                <c:pt idx="73">
                  <c:v>683769.20743616612</c:v>
                </c:pt>
                <c:pt idx="74">
                  <c:v>693558.8063213398</c:v>
                </c:pt>
                <c:pt idx="75">
                  <c:v>699774.37946985231</c:v>
                </c:pt>
                <c:pt idx="76">
                  <c:v>703982.78969496139</c:v>
                </c:pt>
                <c:pt idx="77">
                  <c:v>706995.60830590595</c:v>
                </c:pt>
                <c:pt idx="78">
                  <c:v>709574.50000260083</c:v>
                </c:pt>
                <c:pt idx="79">
                  <c:v>713454.65820938034</c:v>
                </c:pt>
                <c:pt idx="80">
                  <c:v>716534.58570905821</c:v>
                </c:pt>
                <c:pt idx="81">
                  <c:v>717629.1542427392</c:v>
                </c:pt>
                <c:pt idx="82">
                  <c:v>718500.16092400881</c:v>
                </c:pt>
                <c:pt idx="83">
                  <c:v>719070.40541810414</c:v>
                </c:pt>
                <c:pt idx="84">
                  <c:v>719016.33956937562</c:v>
                </c:pt>
                <c:pt idx="85">
                  <c:v>719105.9506234912</c:v>
                </c:pt>
                <c:pt idx="86">
                  <c:v>719493.45334306103</c:v>
                </c:pt>
                <c:pt idx="87">
                  <c:v>720176.42127736891</c:v>
                </c:pt>
                <c:pt idx="88">
                  <c:v>721126.11904584605</c:v>
                </c:pt>
                <c:pt idx="89">
                  <c:v>722300.656802985</c:v>
                </c:pt>
                <c:pt idx="90">
                  <c:v>723475.19456012407</c:v>
                </c:pt>
              </c:numCache>
            </c:numRef>
          </c:val>
          <c:smooth val="1"/>
          <c:extLst>
            <c:ext xmlns:c16="http://schemas.microsoft.com/office/drawing/2014/chart" uri="{C3380CC4-5D6E-409C-BE32-E72D297353CC}">
              <c16:uniqueId val="{00000004-EDEE-45B7-B20C-008BF9B4E1E9}"/>
            </c:ext>
          </c:extLst>
        </c:ser>
        <c:ser>
          <c:idx val="3"/>
          <c:order val="3"/>
          <c:tx>
            <c:strRef>
              <c:f>'Cuadro 1'!$A$18</c:f>
              <c:strCache>
                <c:ptCount val="1"/>
                <c:pt idx="0">
                  <c:v>Public cconsumption - others (CGX)</c:v>
                </c:pt>
              </c:strCache>
            </c:strRef>
          </c:tx>
          <c:spPr>
            <a:ln w="28575" cap="rnd">
              <a:solidFill>
                <a:schemeClr val="tx1">
                  <a:lumMod val="65000"/>
                  <a:lumOff val="35000"/>
                </a:schemeClr>
              </a:solidFill>
              <a:prstDash val="sysDash"/>
              <a:round/>
            </a:ln>
            <a:effectLst/>
          </c:spPr>
          <c:marker>
            <c:symbol val="none"/>
          </c:marker>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1'!$B$18:$CN$18</c:f>
              <c:numCache>
                <c:formatCode>_(* #,##0_);_(* \(#,##0\);_(* "-"_);_(@_)</c:formatCode>
                <c:ptCount val="91"/>
                <c:pt idx="0">
                  <c:v>1530854.206091821</c:v>
                </c:pt>
                <c:pt idx="1">
                  <c:v>1530854.206091821</c:v>
                </c:pt>
                <c:pt idx="2">
                  <c:v>1530854.206091821</c:v>
                </c:pt>
                <c:pt idx="3">
                  <c:v>1530854.206091821</c:v>
                </c:pt>
                <c:pt idx="4">
                  <c:v>1530854.206091821</c:v>
                </c:pt>
                <c:pt idx="5">
                  <c:v>1530854.206091821</c:v>
                </c:pt>
                <c:pt idx="6">
                  <c:v>1530854.206091821</c:v>
                </c:pt>
                <c:pt idx="7">
                  <c:v>1530854.206091821</c:v>
                </c:pt>
                <c:pt idx="8">
                  <c:v>1530854.206091821</c:v>
                </c:pt>
                <c:pt idx="9">
                  <c:v>1530854.206091821</c:v>
                </c:pt>
                <c:pt idx="10">
                  <c:v>1530854.206091821</c:v>
                </c:pt>
                <c:pt idx="11">
                  <c:v>1530854.206091821</c:v>
                </c:pt>
                <c:pt idx="12">
                  <c:v>1530854.206091821</c:v>
                </c:pt>
                <c:pt idx="13">
                  <c:v>1530854.206091821</c:v>
                </c:pt>
                <c:pt idx="14">
                  <c:v>1530854.206091821</c:v>
                </c:pt>
                <c:pt idx="15">
                  <c:v>1530854.206091821</c:v>
                </c:pt>
                <c:pt idx="16">
                  <c:v>1530854.206091821</c:v>
                </c:pt>
                <c:pt idx="17">
                  <c:v>1530854.206091821</c:v>
                </c:pt>
                <c:pt idx="18">
                  <c:v>1530854.206091821</c:v>
                </c:pt>
                <c:pt idx="19">
                  <c:v>1530854.206091821</c:v>
                </c:pt>
                <c:pt idx="20">
                  <c:v>1530854.206091821</c:v>
                </c:pt>
                <c:pt idx="21">
                  <c:v>1530854.206091821</c:v>
                </c:pt>
                <c:pt idx="22">
                  <c:v>1530854.206091821</c:v>
                </c:pt>
                <c:pt idx="23">
                  <c:v>1530854.206091821</c:v>
                </c:pt>
                <c:pt idx="24">
                  <c:v>1530854.206091821</c:v>
                </c:pt>
                <c:pt idx="25">
                  <c:v>1530854.206091821</c:v>
                </c:pt>
                <c:pt idx="26">
                  <c:v>1530854.206091821</c:v>
                </c:pt>
                <c:pt idx="27">
                  <c:v>1530854.206091821</c:v>
                </c:pt>
                <c:pt idx="28">
                  <c:v>1530854.206091821</c:v>
                </c:pt>
                <c:pt idx="29">
                  <c:v>1530854.206091821</c:v>
                </c:pt>
                <c:pt idx="30">
                  <c:v>1530854.206091821</c:v>
                </c:pt>
                <c:pt idx="31">
                  <c:v>1530854.206091821</c:v>
                </c:pt>
                <c:pt idx="32">
                  <c:v>1530854.206091821</c:v>
                </c:pt>
                <c:pt idx="33">
                  <c:v>1530854.206091821</c:v>
                </c:pt>
                <c:pt idx="34">
                  <c:v>1530854.206091821</c:v>
                </c:pt>
                <c:pt idx="35">
                  <c:v>1530854.206091821</c:v>
                </c:pt>
                <c:pt idx="36">
                  <c:v>1530854.206091821</c:v>
                </c:pt>
                <c:pt idx="37">
                  <c:v>1530854.206091821</c:v>
                </c:pt>
                <c:pt idx="38">
                  <c:v>1530854.206091821</c:v>
                </c:pt>
                <c:pt idx="39">
                  <c:v>1530854.206091821</c:v>
                </c:pt>
                <c:pt idx="40">
                  <c:v>1530854.206091821</c:v>
                </c:pt>
                <c:pt idx="41">
                  <c:v>1530854.206091821</c:v>
                </c:pt>
                <c:pt idx="42">
                  <c:v>1530854.206091821</c:v>
                </c:pt>
                <c:pt idx="43">
                  <c:v>1530854.206091821</c:v>
                </c:pt>
                <c:pt idx="44">
                  <c:v>1530854.206091821</c:v>
                </c:pt>
                <c:pt idx="45">
                  <c:v>1530854.206091821</c:v>
                </c:pt>
                <c:pt idx="46">
                  <c:v>1530854.206091821</c:v>
                </c:pt>
                <c:pt idx="47">
                  <c:v>1530854.206091821</c:v>
                </c:pt>
                <c:pt idx="48">
                  <c:v>1530854.206091821</c:v>
                </c:pt>
                <c:pt idx="49">
                  <c:v>1530854.206091821</c:v>
                </c:pt>
                <c:pt idx="50">
                  <c:v>1530854.206091821</c:v>
                </c:pt>
                <c:pt idx="51">
                  <c:v>1530854.206091821</c:v>
                </c:pt>
                <c:pt idx="52">
                  <c:v>1530854.206091821</c:v>
                </c:pt>
                <c:pt idx="53">
                  <c:v>1530854.206091821</c:v>
                </c:pt>
                <c:pt idx="54">
                  <c:v>1530854.206091821</c:v>
                </c:pt>
                <c:pt idx="55">
                  <c:v>1530854.206091821</c:v>
                </c:pt>
                <c:pt idx="56">
                  <c:v>1530854.206091821</c:v>
                </c:pt>
                <c:pt idx="57">
                  <c:v>1530854.206091821</c:v>
                </c:pt>
                <c:pt idx="58">
                  <c:v>1530854.206091821</c:v>
                </c:pt>
                <c:pt idx="59">
                  <c:v>1530854.206091821</c:v>
                </c:pt>
                <c:pt idx="60">
                  <c:v>1530854.206091821</c:v>
                </c:pt>
                <c:pt idx="61">
                  <c:v>1530854.206091821</c:v>
                </c:pt>
                <c:pt idx="62">
                  <c:v>1530854.206091821</c:v>
                </c:pt>
                <c:pt idx="63">
                  <c:v>1530854.206091821</c:v>
                </c:pt>
                <c:pt idx="64">
                  <c:v>1530854.206091821</c:v>
                </c:pt>
                <c:pt idx="65">
                  <c:v>1530854.206091821</c:v>
                </c:pt>
                <c:pt idx="66">
                  <c:v>1530854.206091821</c:v>
                </c:pt>
                <c:pt idx="67">
                  <c:v>1530854.206091821</c:v>
                </c:pt>
                <c:pt idx="68">
                  <c:v>1530854.206091821</c:v>
                </c:pt>
                <c:pt idx="69">
                  <c:v>1530854.206091821</c:v>
                </c:pt>
                <c:pt idx="70">
                  <c:v>1530854.206091821</c:v>
                </c:pt>
                <c:pt idx="71">
                  <c:v>1530854.206091821</c:v>
                </c:pt>
                <c:pt idx="72">
                  <c:v>1530854.206091821</c:v>
                </c:pt>
                <c:pt idx="73">
                  <c:v>1530854.206091821</c:v>
                </c:pt>
                <c:pt idx="74">
                  <c:v>1530854.206091821</c:v>
                </c:pt>
                <c:pt idx="75">
                  <c:v>1530854.206091821</c:v>
                </c:pt>
                <c:pt idx="76">
                  <c:v>1530854.206091821</c:v>
                </c:pt>
                <c:pt idx="77">
                  <c:v>1530854.206091821</c:v>
                </c:pt>
                <c:pt idx="78">
                  <c:v>1530854.206091821</c:v>
                </c:pt>
                <c:pt idx="79">
                  <c:v>1530854.206091821</c:v>
                </c:pt>
                <c:pt idx="80">
                  <c:v>1530854.206091821</c:v>
                </c:pt>
                <c:pt idx="81">
                  <c:v>1530854.206091821</c:v>
                </c:pt>
                <c:pt idx="82">
                  <c:v>1530854.206091821</c:v>
                </c:pt>
                <c:pt idx="83">
                  <c:v>1530854.206091821</c:v>
                </c:pt>
                <c:pt idx="84">
                  <c:v>1530854.206091821</c:v>
                </c:pt>
                <c:pt idx="85">
                  <c:v>1530854.206091821</c:v>
                </c:pt>
                <c:pt idx="86">
                  <c:v>1530854.206091821</c:v>
                </c:pt>
                <c:pt idx="87">
                  <c:v>1530854.206091821</c:v>
                </c:pt>
                <c:pt idx="88">
                  <c:v>1530854.206091821</c:v>
                </c:pt>
                <c:pt idx="89">
                  <c:v>1530854.206091821</c:v>
                </c:pt>
                <c:pt idx="90">
                  <c:v>1530854.206091821</c:v>
                </c:pt>
              </c:numCache>
            </c:numRef>
          </c:val>
          <c:smooth val="0"/>
          <c:extLst>
            <c:ext xmlns:c16="http://schemas.microsoft.com/office/drawing/2014/chart" uri="{C3380CC4-5D6E-409C-BE32-E72D297353CC}">
              <c16:uniqueId val="{00000005-EDEE-45B7-B20C-008BF9B4E1E9}"/>
            </c:ext>
          </c:extLst>
        </c:ser>
        <c:dLbls>
          <c:showLegendKey val="0"/>
          <c:showVal val="0"/>
          <c:showCatName val="0"/>
          <c:showSerName val="0"/>
          <c:showPercent val="0"/>
          <c:showBubbleSize val="0"/>
        </c:dLbls>
        <c:smooth val="0"/>
        <c:axId val="1842846623"/>
        <c:axId val="1842836223"/>
      </c:lineChart>
      <c:catAx>
        <c:axId val="184284662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s-CO" dirty="0"/>
                  <a:t>Age</a:t>
                </a:r>
              </a:p>
            </c:rich>
          </c:tx>
          <c:layout>
            <c:manualLayout>
              <c:xMode val="edge"/>
              <c:yMode val="edge"/>
              <c:x val="0.5105546836832825"/>
              <c:y val="0.8534835854144402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crossAx val="1842836223"/>
        <c:crosses val="autoZero"/>
        <c:auto val="1"/>
        <c:lblAlgn val="ctr"/>
        <c:lblOffset val="100"/>
        <c:noMultiLvlLbl val="0"/>
      </c:catAx>
      <c:valAx>
        <c:axId val="184283622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s-CO" dirty="0" err="1"/>
                  <a:t>Millions</a:t>
                </a:r>
                <a:r>
                  <a:rPr lang="es-CO" dirty="0"/>
                  <a:t> </a:t>
                </a:r>
                <a:r>
                  <a:rPr lang="es-CO" dirty="0" err="1"/>
                  <a:t>of</a:t>
                </a:r>
                <a:r>
                  <a:rPr lang="es-CO" dirty="0"/>
                  <a:t> pesos</a:t>
                </a:r>
              </a:p>
            </c:rich>
          </c:tx>
          <c:layout>
            <c:manualLayout>
              <c:xMode val="edge"/>
              <c:yMode val="edge"/>
              <c:x val="1.1583581641163215E-2"/>
              <c:y val="0.3740883785146946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crossAx val="1842846623"/>
        <c:crosses val="autoZero"/>
        <c:crossBetween val="between"/>
        <c:dispUnits>
          <c:builtInUnit val="millions"/>
        </c:dispUnits>
      </c:valAx>
      <c:spPr>
        <a:noFill/>
        <a:ln>
          <a:noFill/>
        </a:ln>
        <a:effectLst/>
      </c:spPr>
    </c:plotArea>
    <c:legend>
      <c:legendPos val="b"/>
      <c:layout>
        <c:manualLayout>
          <c:xMode val="edge"/>
          <c:yMode val="edge"/>
          <c:x val="2.1626524121725658E-2"/>
          <c:y val="0.88775484250549586"/>
          <c:w val="0.96398657627064532"/>
          <c:h val="0.112245157494503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panose="020B0502040204020203" pitchFamily="34" charset="0"/>
          <a:cs typeface="Segoe UI" panose="020B0502040204020203" pitchFamily="34" charset="0"/>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36840920142268E-2"/>
          <c:y val="3.3520700532252097E-2"/>
          <c:w val="0.90783573432325837"/>
          <c:h val="0.75399504750512814"/>
        </c:manualLayout>
      </c:layout>
      <c:lineChart>
        <c:grouping val="standard"/>
        <c:varyColors val="0"/>
        <c:ser>
          <c:idx val="0"/>
          <c:order val="0"/>
          <c:tx>
            <c:strRef>
              <c:f>'Cuadro 1'!$A$23</c:f>
              <c:strCache>
                <c:ptCount val="1"/>
                <c:pt idx="0">
                  <c:v>Labour Income (YL)</c:v>
                </c:pt>
              </c:strCache>
            </c:strRef>
          </c:tx>
          <c:spPr>
            <a:ln w="28575" cap="rnd">
              <a:solidFill>
                <a:schemeClr val="tx1">
                  <a:lumMod val="65000"/>
                  <a:lumOff val="35000"/>
                </a:schemeClr>
              </a:solidFill>
              <a:round/>
            </a:ln>
            <a:effectLst/>
          </c:spPr>
          <c:marker>
            <c:symbol val="none"/>
          </c:marker>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1'!$B$23:$CN$23</c:f>
              <c:numCache>
                <c:formatCode>_(* #,##0_);_(* \(#,##0\);_(* "-"_);_(@_)</c:formatCode>
                <c:ptCount val="9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531922.7870085102</c:v>
                </c:pt>
                <c:pt idx="17">
                  <c:v>1663376.7649340699</c:v>
                </c:pt>
                <c:pt idx="18">
                  <c:v>2928082.742929291</c:v>
                </c:pt>
                <c:pt idx="19">
                  <c:v>4348555.1401999407</c:v>
                </c:pt>
                <c:pt idx="20">
                  <c:v>5941060.4999222914</c:v>
                </c:pt>
                <c:pt idx="21">
                  <c:v>7689270.3958169622</c:v>
                </c:pt>
                <c:pt idx="22">
                  <c:v>9467199.6626507919</c:v>
                </c:pt>
                <c:pt idx="23">
                  <c:v>11230148.785828698</c:v>
                </c:pt>
                <c:pt idx="24">
                  <c:v>12916002.269804323</c:v>
                </c:pt>
                <c:pt idx="25">
                  <c:v>14505862.641386501</c:v>
                </c:pt>
                <c:pt idx="26">
                  <c:v>15812004.708696978</c:v>
                </c:pt>
                <c:pt idx="27">
                  <c:v>16979225.361260343</c:v>
                </c:pt>
                <c:pt idx="28">
                  <c:v>17902256.961891815</c:v>
                </c:pt>
                <c:pt idx="29">
                  <c:v>18642978.452620357</c:v>
                </c:pt>
                <c:pt idx="30">
                  <c:v>19226773.579387445</c:v>
                </c:pt>
                <c:pt idx="31">
                  <c:v>19823874.701202784</c:v>
                </c:pt>
                <c:pt idx="32">
                  <c:v>20274913.684680123</c:v>
                </c:pt>
                <c:pt idx="33">
                  <c:v>20701604.122609243</c:v>
                </c:pt>
                <c:pt idx="34">
                  <c:v>21030044.816975579</c:v>
                </c:pt>
                <c:pt idx="35">
                  <c:v>21273615.427116066</c:v>
                </c:pt>
                <c:pt idx="36">
                  <c:v>21408575.694723047</c:v>
                </c:pt>
                <c:pt idx="37">
                  <c:v>21518941.080978818</c:v>
                </c:pt>
                <c:pt idx="38">
                  <c:v>21540987.718329359</c:v>
                </c:pt>
                <c:pt idx="39">
                  <c:v>21607359.160385195</c:v>
                </c:pt>
                <c:pt idx="40">
                  <c:v>21620306.711620897</c:v>
                </c:pt>
                <c:pt idx="41">
                  <c:v>21576560.943035632</c:v>
                </c:pt>
                <c:pt idx="42">
                  <c:v>21487264.230623081</c:v>
                </c:pt>
                <c:pt idx="43">
                  <c:v>21389893.56236307</c:v>
                </c:pt>
                <c:pt idx="44">
                  <c:v>21173761.46064917</c:v>
                </c:pt>
                <c:pt idx="45">
                  <c:v>20972274.91707994</c:v>
                </c:pt>
                <c:pt idx="46">
                  <c:v>20716537.007715728</c:v>
                </c:pt>
                <c:pt idx="47">
                  <c:v>20450342.095965698</c:v>
                </c:pt>
                <c:pt idx="48">
                  <c:v>20182401.455493063</c:v>
                </c:pt>
                <c:pt idx="49">
                  <c:v>19936267.191625062</c:v>
                </c:pt>
                <c:pt idx="50">
                  <c:v>19623365.227216423</c:v>
                </c:pt>
                <c:pt idx="51">
                  <c:v>19338648.890523549</c:v>
                </c:pt>
                <c:pt idx="52">
                  <c:v>18942615.155500017</c:v>
                </c:pt>
                <c:pt idx="53">
                  <c:v>18365147.572407551</c:v>
                </c:pt>
                <c:pt idx="54">
                  <c:v>17737056.427760039</c:v>
                </c:pt>
                <c:pt idx="55">
                  <c:v>16965124.369467743</c:v>
                </c:pt>
                <c:pt idx="56">
                  <c:v>16019905.323423566</c:v>
                </c:pt>
                <c:pt idx="57">
                  <c:v>15105819.692373121</c:v>
                </c:pt>
                <c:pt idx="58">
                  <c:v>14148307.96452219</c:v>
                </c:pt>
                <c:pt idx="59">
                  <c:v>12996198.453231793</c:v>
                </c:pt>
                <c:pt idx="60">
                  <c:v>11853191.976750061</c:v>
                </c:pt>
                <c:pt idx="61">
                  <c:v>10671314.771163663</c:v>
                </c:pt>
                <c:pt idx="62">
                  <c:v>9340730.9547714889</c:v>
                </c:pt>
                <c:pt idx="63">
                  <c:v>8071499.2815911556</c:v>
                </c:pt>
                <c:pt idx="64">
                  <c:v>6996582.6047194153</c:v>
                </c:pt>
                <c:pt idx="65">
                  <c:v>6003972.6867009075</c:v>
                </c:pt>
                <c:pt idx="66">
                  <c:v>5351623.9215849424</c:v>
                </c:pt>
                <c:pt idx="67">
                  <c:v>4916444.9907943057</c:v>
                </c:pt>
                <c:pt idx="68">
                  <c:v>4634472.3720319802</c:v>
                </c:pt>
                <c:pt idx="69">
                  <c:v>4353533.3047481487</c:v>
                </c:pt>
                <c:pt idx="70">
                  <c:v>4118738.9180801795</c:v>
                </c:pt>
                <c:pt idx="71">
                  <c:v>3665004.6336136167</c:v>
                </c:pt>
                <c:pt idx="72">
                  <c:v>3213416.980875832</c:v>
                </c:pt>
                <c:pt idx="73">
                  <c:v>2743942.7220046786</c:v>
                </c:pt>
                <c:pt idx="74">
                  <c:v>2372536.4086997234</c:v>
                </c:pt>
                <c:pt idx="75">
                  <c:v>2058726.1284067815</c:v>
                </c:pt>
                <c:pt idx="76">
                  <c:v>1836793.8869801171</c:v>
                </c:pt>
                <c:pt idx="77">
                  <c:v>1613509.3213650316</c:v>
                </c:pt>
                <c:pt idx="78">
                  <c:v>1434652.5790846236</c:v>
                </c:pt>
                <c:pt idx="79">
                  <c:v>1222917.1198749305</c:v>
                </c:pt>
                <c:pt idx="80">
                  <c:v>1015102.6468582337</c:v>
                </c:pt>
                <c:pt idx="81">
                  <c:v>858418.85156854941</c:v>
                </c:pt>
                <c:pt idx="82">
                  <c:v>738880.33009387425</c:v>
                </c:pt>
                <c:pt idx="83">
                  <c:v>614992.68118111719</c:v>
                </c:pt>
                <c:pt idx="84">
                  <c:v>524084.79192787531</c:v>
                </c:pt>
                <c:pt idx="85">
                  <c:v>430009.1756389626</c:v>
                </c:pt>
                <c:pt idx="86">
                  <c:v>348974.95875382016</c:v>
                </c:pt>
                <c:pt idx="87">
                  <c:v>280573.00650449056</c:v>
                </c:pt>
                <c:pt idx="88">
                  <c:v>224575.33618472147</c:v>
                </c:pt>
                <c:pt idx="89">
                  <c:v>168207.27887431206</c:v>
                </c:pt>
                <c:pt idx="90">
                  <c:v>193700.25412056773</c:v>
                </c:pt>
              </c:numCache>
            </c:numRef>
          </c:val>
          <c:smooth val="0"/>
          <c:extLst>
            <c:ext xmlns:c16="http://schemas.microsoft.com/office/drawing/2014/chart" uri="{C3380CC4-5D6E-409C-BE32-E72D297353CC}">
              <c16:uniqueId val="{00000000-0237-420A-957F-5EEAEC31D8FC}"/>
            </c:ext>
          </c:extLst>
        </c:ser>
        <c:ser>
          <c:idx val="1"/>
          <c:order val="1"/>
          <c:tx>
            <c:strRef>
              <c:f>'Cuadro 1'!$A$14</c:f>
              <c:strCache>
                <c:ptCount val="1"/>
                <c:pt idx="0">
                  <c:v>Consumption (C)</c:v>
                </c:pt>
              </c:strCache>
            </c:strRef>
          </c:tx>
          <c:spPr>
            <a:ln w="28575" cap="rnd">
              <a:solidFill>
                <a:srgbClr val="B6004B"/>
              </a:solidFill>
              <a:round/>
            </a:ln>
            <a:effectLst/>
          </c:spPr>
          <c:marker>
            <c:symbol val="none"/>
          </c:marker>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1'!$B$14:$CN$14</c:f>
              <c:numCache>
                <c:formatCode>_(* #,##0_);_(* \(#,##0\);_(* "-"_);_(@_)</c:formatCode>
                <c:ptCount val="91"/>
                <c:pt idx="0">
                  <c:v>4777320.9869885035</c:v>
                </c:pt>
                <c:pt idx="1">
                  <c:v>4776865.5337148663</c:v>
                </c:pt>
                <c:pt idx="2">
                  <c:v>4811104.8035297273</c:v>
                </c:pt>
                <c:pt idx="3">
                  <c:v>4877160.963592506</c:v>
                </c:pt>
                <c:pt idx="4">
                  <c:v>4967985.2475988436</c:v>
                </c:pt>
                <c:pt idx="5">
                  <c:v>7904939.5242288308</c:v>
                </c:pt>
                <c:pt idx="6">
                  <c:v>8573410.6662675496</c:v>
                </c:pt>
                <c:pt idx="7">
                  <c:v>8894588.0205907635</c:v>
                </c:pt>
                <c:pt idx="8">
                  <c:v>9236544.7498749718</c:v>
                </c:pt>
                <c:pt idx="9">
                  <c:v>9449703.4023412373</c:v>
                </c:pt>
                <c:pt idx="10">
                  <c:v>9690904.2550885677</c:v>
                </c:pt>
                <c:pt idx="11">
                  <c:v>10136371.135194352</c:v>
                </c:pt>
                <c:pt idx="12">
                  <c:v>10584468.370386619</c:v>
                </c:pt>
                <c:pt idx="13">
                  <c:v>11066062.248129599</c:v>
                </c:pt>
                <c:pt idx="14">
                  <c:v>11470288.543972228</c:v>
                </c:pt>
                <c:pt idx="15">
                  <c:v>11972295.01157891</c:v>
                </c:pt>
                <c:pt idx="16">
                  <c:v>12368012.346424388</c:v>
                </c:pt>
                <c:pt idx="17">
                  <c:v>12857809.707855582</c:v>
                </c:pt>
                <c:pt idx="18">
                  <c:v>13720202.457201991</c:v>
                </c:pt>
                <c:pt idx="19">
                  <c:v>13465831.390694316</c:v>
                </c:pt>
                <c:pt idx="20">
                  <c:v>13890120.203830006</c:v>
                </c:pt>
                <c:pt idx="21">
                  <c:v>14144416.769746397</c:v>
                </c:pt>
                <c:pt idx="22">
                  <c:v>14092779.063157227</c:v>
                </c:pt>
                <c:pt idx="23">
                  <c:v>14098719.290225901</c:v>
                </c:pt>
                <c:pt idx="24">
                  <c:v>14129410.020504542</c:v>
                </c:pt>
                <c:pt idx="25">
                  <c:v>14205227.375755299</c:v>
                </c:pt>
                <c:pt idx="26">
                  <c:v>14357788.043392502</c:v>
                </c:pt>
                <c:pt idx="27">
                  <c:v>14431193.492481824</c:v>
                </c:pt>
                <c:pt idx="28">
                  <c:v>14669059.654652948</c:v>
                </c:pt>
                <c:pt idx="29">
                  <c:v>14882633.60975242</c:v>
                </c:pt>
                <c:pt idx="30">
                  <c:v>15025140.447963199</c:v>
                </c:pt>
                <c:pt idx="31">
                  <c:v>15193882.495092822</c:v>
                </c:pt>
                <c:pt idx="32">
                  <c:v>15231839.805176731</c:v>
                </c:pt>
                <c:pt idx="33">
                  <c:v>15135270.495568378</c:v>
                </c:pt>
                <c:pt idx="34">
                  <c:v>14993730.918996342</c:v>
                </c:pt>
                <c:pt idx="35">
                  <c:v>14780225.740098666</c:v>
                </c:pt>
                <c:pt idx="36">
                  <c:v>14645351.049912296</c:v>
                </c:pt>
                <c:pt idx="37">
                  <c:v>14620992.519339811</c:v>
                </c:pt>
                <c:pt idx="38">
                  <c:v>14603043.621556804</c:v>
                </c:pt>
                <c:pt idx="39">
                  <c:v>14649315.420655824</c:v>
                </c:pt>
                <c:pt idx="40">
                  <c:v>14781210.053575005</c:v>
                </c:pt>
                <c:pt idx="41">
                  <c:v>14939864.657179181</c:v>
                </c:pt>
                <c:pt idx="42">
                  <c:v>15119008.670733904</c:v>
                </c:pt>
                <c:pt idx="43">
                  <c:v>15306338.61759368</c:v>
                </c:pt>
                <c:pt idx="44">
                  <c:v>15440243.288877478</c:v>
                </c:pt>
                <c:pt idx="45">
                  <c:v>15555443.839413011</c:v>
                </c:pt>
                <c:pt idx="46">
                  <c:v>15692657.95531388</c:v>
                </c:pt>
                <c:pt idx="47">
                  <c:v>15789547.49250577</c:v>
                </c:pt>
                <c:pt idx="48">
                  <c:v>15858975.518298447</c:v>
                </c:pt>
                <c:pt idx="49">
                  <c:v>15940985.640469015</c:v>
                </c:pt>
                <c:pt idx="50">
                  <c:v>15886681.889924556</c:v>
                </c:pt>
                <c:pt idx="51">
                  <c:v>15868275.024466997</c:v>
                </c:pt>
                <c:pt idx="52">
                  <c:v>15804296.315170433</c:v>
                </c:pt>
                <c:pt idx="53">
                  <c:v>15785236.855205277</c:v>
                </c:pt>
                <c:pt idx="54">
                  <c:v>15768013.663011231</c:v>
                </c:pt>
                <c:pt idx="55">
                  <c:v>15802460.282917483</c:v>
                </c:pt>
                <c:pt idx="56">
                  <c:v>15818605.048397165</c:v>
                </c:pt>
                <c:pt idx="57">
                  <c:v>15849719.912394827</c:v>
                </c:pt>
                <c:pt idx="58">
                  <c:v>15857520.430168957</c:v>
                </c:pt>
                <c:pt idx="59">
                  <c:v>15855812.167528354</c:v>
                </c:pt>
                <c:pt idx="60">
                  <c:v>15830785.445709953</c:v>
                </c:pt>
                <c:pt idx="61">
                  <c:v>15774246.00450952</c:v>
                </c:pt>
                <c:pt idx="62">
                  <c:v>15691040.562028617</c:v>
                </c:pt>
                <c:pt idx="63">
                  <c:v>15588324.797781913</c:v>
                </c:pt>
                <c:pt idx="64">
                  <c:v>15460209.982098375</c:v>
                </c:pt>
                <c:pt idx="65">
                  <c:v>15321190.918492276</c:v>
                </c:pt>
                <c:pt idx="66">
                  <c:v>15169802.246485079</c:v>
                </c:pt>
                <c:pt idx="67">
                  <c:v>14985436.784557851</c:v>
                </c:pt>
                <c:pt idx="68">
                  <c:v>14780015.791508287</c:v>
                </c:pt>
                <c:pt idx="69">
                  <c:v>14561195.986552196</c:v>
                </c:pt>
                <c:pt idx="70">
                  <c:v>14299217.339513931</c:v>
                </c:pt>
                <c:pt idx="71">
                  <c:v>13990611.489524055</c:v>
                </c:pt>
                <c:pt idx="72">
                  <c:v>13666059.511033911</c:v>
                </c:pt>
                <c:pt idx="73">
                  <c:v>13373755.563850742</c:v>
                </c:pt>
                <c:pt idx="74">
                  <c:v>13155362.951942781</c:v>
                </c:pt>
                <c:pt idx="75">
                  <c:v>12992980.861286074</c:v>
                </c:pt>
                <c:pt idx="76">
                  <c:v>12952033.713694436</c:v>
                </c:pt>
                <c:pt idx="77">
                  <c:v>12912873.418197859</c:v>
                </c:pt>
                <c:pt idx="78">
                  <c:v>12986162.503502768</c:v>
                </c:pt>
                <c:pt idx="79">
                  <c:v>12981079.03450761</c:v>
                </c:pt>
                <c:pt idx="80">
                  <c:v>13113706.736247573</c:v>
                </c:pt>
                <c:pt idx="81">
                  <c:v>13191875.914114121</c:v>
                </c:pt>
                <c:pt idx="82">
                  <c:v>13464078.268220624</c:v>
                </c:pt>
                <c:pt idx="83">
                  <c:v>13577100.191441022</c:v>
                </c:pt>
                <c:pt idx="84">
                  <c:v>13709405.729999041</c:v>
                </c:pt>
                <c:pt idx="85">
                  <c:v>13855058.844845507</c:v>
                </c:pt>
                <c:pt idx="86">
                  <c:v>13960424.334277121</c:v>
                </c:pt>
                <c:pt idx="87">
                  <c:v>14043135.957027541</c:v>
                </c:pt>
                <c:pt idx="88">
                  <c:v>14123035.427715864</c:v>
                </c:pt>
                <c:pt idx="89">
                  <c:v>14246598.359878935</c:v>
                </c:pt>
                <c:pt idx="90">
                  <c:v>13584201.502955679</c:v>
                </c:pt>
              </c:numCache>
            </c:numRef>
          </c:val>
          <c:smooth val="1"/>
          <c:extLst>
            <c:ext xmlns:c16="http://schemas.microsoft.com/office/drawing/2014/chart" uri="{C3380CC4-5D6E-409C-BE32-E72D297353CC}">
              <c16:uniqueId val="{00000001-0237-420A-957F-5EEAEC31D8FC}"/>
            </c:ext>
          </c:extLst>
        </c:ser>
        <c:dLbls>
          <c:showLegendKey val="0"/>
          <c:showVal val="0"/>
          <c:showCatName val="0"/>
          <c:showSerName val="0"/>
          <c:showPercent val="0"/>
          <c:showBubbleSize val="0"/>
        </c:dLbls>
        <c:smooth val="0"/>
        <c:axId val="1842846623"/>
        <c:axId val="1842836223"/>
      </c:lineChart>
      <c:catAx>
        <c:axId val="184284662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s-CO" dirty="0"/>
                  <a:t>Age</a:t>
                </a:r>
              </a:p>
            </c:rich>
          </c:tx>
          <c:layout>
            <c:manualLayout>
              <c:xMode val="edge"/>
              <c:yMode val="edge"/>
              <c:x val="0.50900722619224681"/>
              <c:y val="0.8603917140144062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crossAx val="1842836223"/>
        <c:crosses val="autoZero"/>
        <c:auto val="1"/>
        <c:lblAlgn val="ctr"/>
        <c:lblOffset val="100"/>
        <c:noMultiLvlLbl val="0"/>
      </c:catAx>
      <c:valAx>
        <c:axId val="1842836223"/>
        <c:scaling>
          <c:orientation val="minMax"/>
        </c:scaling>
        <c:delete val="0"/>
        <c:axPos val="l"/>
        <c:title>
          <c:tx>
            <c:rich>
              <a:bodyPr rot="-5400000" spcFirstLastPara="1" vertOverflow="ellipsis" vert="horz" wrap="square" anchor="ctr" anchorCtr="1"/>
              <a:lstStyle/>
              <a:p>
                <a:pPr>
                  <a:defRPr lang="en-US" sz="1000" b="0" i="0" u="none" strike="noStrike" kern="1200" baseline="0" noProof="0">
                    <a:solidFill>
                      <a:schemeClr val="tx1">
                        <a:lumMod val="65000"/>
                        <a:lumOff val="35000"/>
                      </a:schemeClr>
                    </a:solidFill>
                    <a:latin typeface="Segoe UI" panose="020B0502040204020203" pitchFamily="34" charset="0"/>
                    <a:ea typeface="+mn-ea"/>
                    <a:cs typeface="Segoe UI" panose="020B0502040204020203" pitchFamily="34" charset="0"/>
                  </a:defRPr>
                </a:pPr>
                <a:r>
                  <a:rPr lang="en-US" noProof="0" dirty="0"/>
                  <a:t>Millions of pesos</a:t>
                </a:r>
              </a:p>
            </c:rich>
          </c:tx>
          <c:layout>
            <c:manualLayout>
              <c:xMode val="edge"/>
              <c:yMode val="edge"/>
              <c:x val="1.7176312287058966E-2"/>
              <c:y val="0.26998245117018432"/>
            </c:manualLayout>
          </c:layout>
          <c:overlay val="0"/>
          <c:spPr>
            <a:noFill/>
            <a:ln>
              <a:noFill/>
            </a:ln>
            <a:effectLst/>
          </c:spPr>
          <c:txPr>
            <a:bodyPr rot="-5400000" spcFirstLastPara="1" vertOverflow="ellipsis" vert="horz" wrap="square" anchor="ctr" anchorCtr="1"/>
            <a:lstStyle/>
            <a:p>
              <a:pPr>
                <a:defRPr lang="en-US" sz="1000" b="0" i="0" u="none" strike="noStrike" kern="1200" baseline="0" noProof="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crossAx val="1842846623"/>
        <c:crosses val="autoZero"/>
        <c:crossBetween val="between"/>
        <c:dispUnits>
          <c:builtInUnit val="millions"/>
        </c:dispUnits>
      </c:valAx>
      <c:spPr>
        <a:noFill/>
        <a:ln>
          <a:noFill/>
        </a:ln>
        <a:effectLst/>
      </c:spPr>
    </c:plotArea>
    <c:legend>
      <c:legendPos val="b"/>
      <c:layout>
        <c:manualLayout>
          <c:xMode val="edge"/>
          <c:yMode val="edge"/>
          <c:x val="0.36035370968192459"/>
          <c:y val="0.92127554303774795"/>
          <c:w val="0.33567220712109891"/>
          <c:h val="5.840808105626918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panose="020B0502040204020203" pitchFamily="34" charset="0"/>
          <a:cs typeface="Segoe UI" panose="020B0502040204020203" pitchFamily="34" charset="0"/>
        </a:defRPr>
      </a:pPr>
      <a:endParaRPr lang="es-CO"/>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36840920142268E-2"/>
          <c:y val="3.3520700532252097E-2"/>
          <c:w val="0.90783573432325837"/>
          <c:h val="0.80752360604821605"/>
        </c:manualLayout>
      </c:layout>
      <c:lineChart>
        <c:grouping val="standard"/>
        <c:varyColors val="0"/>
        <c:ser>
          <c:idx val="0"/>
          <c:order val="0"/>
          <c:tx>
            <c:strRef>
              <c:f>'Cuadro 1'!$A$13</c:f>
              <c:strCache>
                <c:ptCount val="1"/>
                <c:pt idx="0">
                  <c:v>Lifecycle deficit (C-YL)</c:v>
                </c:pt>
              </c:strCache>
            </c:strRef>
          </c:tx>
          <c:spPr>
            <a:ln w="41275" cap="rnd">
              <a:solidFill>
                <a:srgbClr val="FF0000"/>
              </a:solidFill>
              <a:round/>
            </a:ln>
            <a:effectLst/>
          </c:spPr>
          <c:marker>
            <c:symbol val="none"/>
          </c:marker>
          <c:dPt>
            <c:idx val="1"/>
            <c:marker>
              <c:symbol val="none"/>
            </c:marker>
            <c:bubble3D val="0"/>
            <c:spPr>
              <a:ln w="41275" cap="rnd">
                <a:solidFill>
                  <a:srgbClr val="8E0039"/>
                </a:solidFill>
                <a:round/>
              </a:ln>
              <a:effectLst/>
            </c:spPr>
            <c:extLst>
              <c:ext xmlns:c16="http://schemas.microsoft.com/office/drawing/2014/chart" uri="{C3380CC4-5D6E-409C-BE32-E72D297353CC}">
                <c16:uniqueId val="{00000001-D36F-4A95-ABC3-EA0BD2BF6581}"/>
              </c:ext>
            </c:extLst>
          </c:dPt>
          <c:dPt>
            <c:idx val="2"/>
            <c:marker>
              <c:symbol val="none"/>
            </c:marker>
            <c:bubble3D val="0"/>
            <c:spPr>
              <a:ln w="41275" cap="rnd">
                <a:solidFill>
                  <a:srgbClr val="8E0039"/>
                </a:solidFill>
                <a:round/>
              </a:ln>
              <a:effectLst/>
            </c:spPr>
            <c:extLst>
              <c:ext xmlns:c16="http://schemas.microsoft.com/office/drawing/2014/chart" uri="{C3380CC4-5D6E-409C-BE32-E72D297353CC}">
                <c16:uniqueId val="{00000003-D36F-4A95-ABC3-EA0BD2BF6581}"/>
              </c:ext>
            </c:extLst>
          </c:dPt>
          <c:dPt>
            <c:idx val="3"/>
            <c:marker>
              <c:symbol val="none"/>
            </c:marker>
            <c:bubble3D val="0"/>
            <c:spPr>
              <a:ln w="41275" cap="rnd">
                <a:solidFill>
                  <a:srgbClr val="8E0039"/>
                </a:solidFill>
                <a:round/>
              </a:ln>
              <a:effectLst/>
            </c:spPr>
            <c:extLst>
              <c:ext xmlns:c16="http://schemas.microsoft.com/office/drawing/2014/chart" uri="{C3380CC4-5D6E-409C-BE32-E72D297353CC}">
                <c16:uniqueId val="{00000005-D36F-4A95-ABC3-EA0BD2BF6581}"/>
              </c:ext>
            </c:extLst>
          </c:dPt>
          <c:dPt>
            <c:idx val="4"/>
            <c:marker>
              <c:symbol val="none"/>
            </c:marker>
            <c:bubble3D val="0"/>
            <c:spPr>
              <a:ln w="41275" cap="rnd">
                <a:solidFill>
                  <a:srgbClr val="8E0039"/>
                </a:solidFill>
                <a:round/>
              </a:ln>
              <a:effectLst/>
            </c:spPr>
            <c:extLst>
              <c:ext xmlns:c16="http://schemas.microsoft.com/office/drawing/2014/chart" uri="{C3380CC4-5D6E-409C-BE32-E72D297353CC}">
                <c16:uniqueId val="{00000007-D36F-4A95-ABC3-EA0BD2BF6581}"/>
              </c:ext>
            </c:extLst>
          </c:dPt>
          <c:dPt>
            <c:idx val="5"/>
            <c:marker>
              <c:symbol val="none"/>
            </c:marker>
            <c:bubble3D val="0"/>
            <c:spPr>
              <a:ln w="41275" cap="rnd">
                <a:solidFill>
                  <a:srgbClr val="8E0039"/>
                </a:solidFill>
                <a:round/>
              </a:ln>
              <a:effectLst/>
            </c:spPr>
            <c:extLst>
              <c:ext xmlns:c16="http://schemas.microsoft.com/office/drawing/2014/chart" uri="{C3380CC4-5D6E-409C-BE32-E72D297353CC}">
                <c16:uniqueId val="{00000009-D36F-4A95-ABC3-EA0BD2BF6581}"/>
              </c:ext>
            </c:extLst>
          </c:dPt>
          <c:dPt>
            <c:idx val="6"/>
            <c:marker>
              <c:symbol val="none"/>
            </c:marker>
            <c:bubble3D val="0"/>
            <c:spPr>
              <a:ln w="41275" cap="rnd">
                <a:solidFill>
                  <a:srgbClr val="8E0039"/>
                </a:solidFill>
                <a:round/>
              </a:ln>
              <a:effectLst/>
            </c:spPr>
            <c:extLst>
              <c:ext xmlns:c16="http://schemas.microsoft.com/office/drawing/2014/chart" uri="{C3380CC4-5D6E-409C-BE32-E72D297353CC}">
                <c16:uniqueId val="{0000000B-D36F-4A95-ABC3-EA0BD2BF6581}"/>
              </c:ext>
            </c:extLst>
          </c:dPt>
          <c:dPt>
            <c:idx val="7"/>
            <c:marker>
              <c:symbol val="none"/>
            </c:marker>
            <c:bubble3D val="0"/>
            <c:spPr>
              <a:ln w="41275" cap="rnd">
                <a:solidFill>
                  <a:srgbClr val="8E0039"/>
                </a:solidFill>
                <a:round/>
              </a:ln>
              <a:effectLst/>
            </c:spPr>
            <c:extLst>
              <c:ext xmlns:c16="http://schemas.microsoft.com/office/drawing/2014/chart" uri="{C3380CC4-5D6E-409C-BE32-E72D297353CC}">
                <c16:uniqueId val="{0000000D-D36F-4A95-ABC3-EA0BD2BF6581}"/>
              </c:ext>
            </c:extLst>
          </c:dPt>
          <c:dPt>
            <c:idx val="8"/>
            <c:marker>
              <c:symbol val="none"/>
            </c:marker>
            <c:bubble3D val="0"/>
            <c:spPr>
              <a:ln w="41275" cap="rnd">
                <a:solidFill>
                  <a:srgbClr val="8E0039"/>
                </a:solidFill>
                <a:round/>
              </a:ln>
              <a:effectLst/>
            </c:spPr>
            <c:extLst>
              <c:ext xmlns:c16="http://schemas.microsoft.com/office/drawing/2014/chart" uri="{C3380CC4-5D6E-409C-BE32-E72D297353CC}">
                <c16:uniqueId val="{0000000F-D36F-4A95-ABC3-EA0BD2BF6581}"/>
              </c:ext>
            </c:extLst>
          </c:dPt>
          <c:dPt>
            <c:idx val="9"/>
            <c:marker>
              <c:symbol val="none"/>
            </c:marker>
            <c:bubble3D val="0"/>
            <c:spPr>
              <a:ln w="41275" cap="rnd">
                <a:solidFill>
                  <a:srgbClr val="8E0039"/>
                </a:solidFill>
                <a:round/>
              </a:ln>
              <a:effectLst/>
            </c:spPr>
            <c:extLst>
              <c:ext xmlns:c16="http://schemas.microsoft.com/office/drawing/2014/chart" uri="{C3380CC4-5D6E-409C-BE32-E72D297353CC}">
                <c16:uniqueId val="{00000011-D36F-4A95-ABC3-EA0BD2BF6581}"/>
              </c:ext>
            </c:extLst>
          </c:dPt>
          <c:dPt>
            <c:idx val="10"/>
            <c:marker>
              <c:symbol val="none"/>
            </c:marker>
            <c:bubble3D val="0"/>
            <c:spPr>
              <a:ln w="41275" cap="rnd">
                <a:solidFill>
                  <a:srgbClr val="8E0039"/>
                </a:solidFill>
                <a:round/>
              </a:ln>
              <a:effectLst/>
            </c:spPr>
            <c:extLst>
              <c:ext xmlns:c16="http://schemas.microsoft.com/office/drawing/2014/chart" uri="{C3380CC4-5D6E-409C-BE32-E72D297353CC}">
                <c16:uniqueId val="{00000013-D36F-4A95-ABC3-EA0BD2BF6581}"/>
              </c:ext>
            </c:extLst>
          </c:dPt>
          <c:dPt>
            <c:idx val="11"/>
            <c:marker>
              <c:symbol val="none"/>
            </c:marker>
            <c:bubble3D val="0"/>
            <c:spPr>
              <a:ln w="41275" cap="rnd">
                <a:solidFill>
                  <a:srgbClr val="8E0039"/>
                </a:solidFill>
                <a:round/>
              </a:ln>
              <a:effectLst/>
            </c:spPr>
            <c:extLst>
              <c:ext xmlns:c16="http://schemas.microsoft.com/office/drawing/2014/chart" uri="{C3380CC4-5D6E-409C-BE32-E72D297353CC}">
                <c16:uniqueId val="{00000015-D36F-4A95-ABC3-EA0BD2BF6581}"/>
              </c:ext>
            </c:extLst>
          </c:dPt>
          <c:dPt>
            <c:idx val="12"/>
            <c:marker>
              <c:symbol val="none"/>
            </c:marker>
            <c:bubble3D val="0"/>
            <c:spPr>
              <a:ln w="41275" cap="rnd">
                <a:solidFill>
                  <a:srgbClr val="8E0039"/>
                </a:solidFill>
                <a:round/>
              </a:ln>
              <a:effectLst/>
            </c:spPr>
            <c:extLst>
              <c:ext xmlns:c16="http://schemas.microsoft.com/office/drawing/2014/chart" uri="{C3380CC4-5D6E-409C-BE32-E72D297353CC}">
                <c16:uniqueId val="{00000017-D36F-4A95-ABC3-EA0BD2BF6581}"/>
              </c:ext>
            </c:extLst>
          </c:dPt>
          <c:dPt>
            <c:idx val="13"/>
            <c:marker>
              <c:symbol val="none"/>
            </c:marker>
            <c:bubble3D val="0"/>
            <c:spPr>
              <a:ln w="41275" cap="rnd">
                <a:solidFill>
                  <a:srgbClr val="8E0039"/>
                </a:solidFill>
                <a:round/>
              </a:ln>
              <a:effectLst/>
            </c:spPr>
            <c:extLst>
              <c:ext xmlns:c16="http://schemas.microsoft.com/office/drawing/2014/chart" uri="{C3380CC4-5D6E-409C-BE32-E72D297353CC}">
                <c16:uniqueId val="{00000019-D36F-4A95-ABC3-EA0BD2BF6581}"/>
              </c:ext>
            </c:extLst>
          </c:dPt>
          <c:dPt>
            <c:idx val="14"/>
            <c:marker>
              <c:symbol val="none"/>
            </c:marker>
            <c:bubble3D val="0"/>
            <c:spPr>
              <a:ln w="41275" cap="rnd">
                <a:solidFill>
                  <a:srgbClr val="8E0039"/>
                </a:solidFill>
                <a:round/>
              </a:ln>
              <a:effectLst/>
            </c:spPr>
            <c:extLst>
              <c:ext xmlns:c16="http://schemas.microsoft.com/office/drawing/2014/chart" uri="{C3380CC4-5D6E-409C-BE32-E72D297353CC}">
                <c16:uniqueId val="{0000001B-D36F-4A95-ABC3-EA0BD2BF6581}"/>
              </c:ext>
            </c:extLst>
          </c:dPt>
          <c:dPt>
            <c:idx val="15"/>
            <c:marker>
              <c:symbol val="none"/>
            </c:marker>
            <c:bubble3D val="0"/>
            <c:spPr>
              <a:ln w="41275" cap="rnd">
                <a:solidFill>
                  <a:srgbClr val="8E0039"/>
                </a:solidFill>
                <a:round/>
              </a:ln>
              <a:effectLst/>
            </c:spPr>
            <c:extLst>
              <c:ext xmlns:c16="http://schemas.microsoft.com/office/drawing/2014/chart" uri="{C3380CC4-5D6E-409C-BE32-E72D297353CC}">
                <c16:uniqueId val="{0000001D-D36F-4A95-ABC3-EA0BD2BF6581}"/>
              </c:ext>
            </c:extLst>
          </c:dPt>
          <c:dPt>
            <c:idx val="16"/>
            <c:marker>
              <c:symbol val="none"/>
            </c:marker>
            <c:bubble3D val="0"/>
            <c:spPr>
              <a:ln w="41275" cap="rnd">
                <a:solidFill>
                  <a:srgbClr val="8E0039"/>
                </a:solidFill>
                <a:round/>
              </a:ln>
              <a:effectLst/>
            </c:spPr>
            <c:extLst>
              <c:ext xmlns:c16="http://schemas.microsoft.com/office/drawing/2014/chart" uri="{C3380CC4-5D6E-409C-BE32-E72D297353CC}">
                <c16:uniqueId val="{0000001F-D36F-4A95-ABC3-EA0BD2BF6581}"/>
              </c:ext>
            </c:extLst>
          </c:dPt>
          <c:dPt>
            <c:idx val="17"/>
            <c:marker>
              <c:symbol val="none"/>
            </c:marker>
            <c:bubble3D val="0"/>
            <c:spPr>
              <a:ln w="41275" cap="rnd">
                <a:solidFill>
                  <a:srgbClr val="8E0039"/>
                </a:solidFill>
                <a:round/>
              </a:ln>
              <a:effectLst/>
            </c:spPr>
            <c:extLst>
              <c:ext xmlns:c16="http://schemas.microsoft.com/office/drawing/2014/chart" uri="{C3380CC4-5D6E-409C-BE32-E72D297353CC}">
                <c16:uniqueId val="{00000021-D36F-4A95-ABC3-EA0BD2BF6581}"/>
              </c:ext>
            </c:extLst>
          </c:dPt>
          <c:dPt>
            <c:idx val="18"/>
            <c:marker>
              <c:symbol val="none"/>
            </c:marker>
            <c:bubble3D val="0"/>
            <c:spPr>
              <a:ln w="41275" cap="rnd">
                <a:solidFill>
                  <a:srgbClr val="8E0039"/>
                </a:solidFill>
                <a:round/>
              </a:ln>
              <a:effectLst/>
            </c:spPr>
            <c:extLst>
              <c:ext xmlns:c16="http://schemas.microsoft.com/office/drawing/2014/chart" uri="{C3380CC4-5D6E-409C-BE32-E72D297353CC}">
                <c16:uniqueId val="{00000023-D36F-4A95-ABC3-EA0BD2BF6581}"/>
              </c:ext>
            </c:extLst>
          </c:dPt>
          <c:dPt>
            <c:idx val="19"/>
            <c:marker>
              <c:symbol val="none"/>
            </c:marker>
            <c:bubble3D val="0"/>
            <c:spPr>
              <a:ln w="41275" cap="rnd">
                <a:solidFill>
                  <a:srgbClr val="8E0039"/>
                </a:solidFill>
                <a:round/>
              </a:ln>
              <a:effectLst/>
            </c:spPr>
            <c:extLst>
              <c:ext xmlns:c16="http://schemas.microsoft.com/office/drawing/2014/chart" uri="{C3380CC4-5D6E-409C-BE32-E72D297353CC}">
                <c16:uniqueId val="{00000025-D36F-4A95-ABC3-EA0BD2BF6581}"/>
              </c:ext>
            </c:extLst>
          </c:dPt>
          <c:dPt>
            <c:idx val="20"/>
            <c:marker>
              <c:symbol val="none"/>
            </c:marker>
            <c:bubble3D val="0"/>
            <c:spPr>
              <a:ln w="41275" cap="rnd">
                <a:solidFill>
                  <a:srgbClr val="8E0039"/>
                </a:solidFill>
                <a:round/>
              </a:ln>
              <a:effectLst/>
            </c:spPr>
            <c:extLst>
              <c:ext xmlns:c16="http://schemas.microsoft.com/office/drawing/2014/chart" uri="{C3380CC4-5D6E-409C-BE32-E72D297353CC}">
                <c16:uniqueId val="{00000027-D36F-4A95-ABC3-EA0BD2BF6581}"/>
              </c:ext>
            </c:extLst>
          </c:dPt>
          <c:dPt>
            <c:idx val="21"/>
            <c:marker>
              <c:symbol val="none"/>
            </c:marker>
            <c:bubble3D val="0"/>
            <c:spPr>
              <a:ln w="41275" cap="rnd">
                <a:solidFill>
                  <a:srgbClr val="8E0039"/>
                </a:solidFill>
                <a:round/>
              </a:ln>
              <a:effectLst/>
            </c:spPr>
            <c:extLst>
              <c:ext xmlns:c16="http://schemas.microsoft.com/office/drawing/2014/chart" uri="{C3380CC4-5D6E-409C-BE32-E72D297353CC}">
                <c16:uniqueId val="{00000029-D36F-4A95-ABC3-EA0BD2BF6581}"/>
              </c:ext>
            </c:extLst>
          </c:dPt>
          <c:dPt>
            <c:idx val="22"/>
            <c:marker>
              <c:symbol val="none"/>
            </c:marker>
            <c:bubble3D val="0"/>
            <c:spPr>
              <a:ln w="41275" cap="rnd">
                <a:solidFill>
                  <a:srgbClr val="8E0039"/>
                </a:solidFill>
                <a:round/>
              </a:ln>
              <a:effectLst/>
            </c:spPr>
            <c:extLst>
              <c:ext xmlns:c16="http://schemas.microsoft.com/office/drawing/2014/chart" uri="{C3380CC4-5D6E-409C-BE32-E72D297353CC}">
                <c16:uniqueId val="{0000002B-D36F-4A95-ABC3-EA0BD2BF6581}"/>
              </c:ext>
            </c:extLst>
          </c:dPt>
          <c:dPt>
            <c:idx val="23"/>
            <c:marker>
              <c:symbol val="none"/>
            </c:marker>
            <c:bubble3D val="0"/>
            <c:spPr>
              <a:ln w="41275" cap="rnd">
                <a:solidFill>
                  <a:srgbClr val="8E0039"/>
                </a:solidFill>
                <a:round/>
              </a:ln>
              <a:effectLst/>
            </c:spPr>
            <c:extLst>
              <c:ext xmlns:c16="http://schemas.microsoft.com/office/drawing/2014/chart" uri="{C3380CC4-5D6E-409C-BE32-E72D297353CC}">
                <c16:uniqueId val="{0000002D-D36F-4A95-ABC3-EA0BD2BF6581}"/>
              </c:ext>
            </c:extLst>
          </c:dPt>
          <c:dPt>
            <c:idx val="24"/>
            <c:marker>
              <c:symbol val="none"/>
            </c:marker>
            <c:bubble3D val="0"/>
            <c:spPr>
              <a:ln w="41275" cap="rnd">
                <a:solidFill>
                  <a:srgbClr val="8E0039"/>
                </a:solidFill>
                <a:round/>
              </a:ln>
              <a:effectLst/>
            </c:spPr>
            <c:extLst>
              <c:ext xmlns:c16="http://schemas.microsoft.com/office/drawing/2014/chart" uri="{C3380CC4-5D6E-409C-BE32-E72D297353CC}">
                <c16:uniqueId val="{0000002F-D36F-4A95-ABC3-EA0BD2BF6581}"/>
              </c:ext>
            </c:extLst>
          </c:dPt>
          <c:dPt>
            <c:idx val="25"/>
            <c:marker>
              <c:symbol val="none"/>
            </c:marker>
            <c:bubble3D val="0"/>
            <c:spPr>
              <a:ln w="41275" cap="rnd">
                <a:solidFill>
                  <a:srgbClr val="8E0039"/>
                </a:solidFill>
                <a:round/>
              </a:ln>
              <a:effectLst/>
            </c:spPr>
            <c:extLst>
              <c:ext xmlns:c16="http://schemas.microsoft.com/office/drawing/2014/chart" uri="{C3380CC4-5D6E-409C-BE32-E72D297353CC}">
                <c16:uniqueId val="{00000031-D36F-4A95-ABC3-EA0BD2BF6581}"/>
              </c:ext>
            </c:extLst>
          </c:dPt>
          <c:dPt>
            <c:idx val="26"/>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33-D36F-4A95-ABC3-EA0BD2BF6581}"/>
              </c:ext>
            </c:extLst>
          </c:dPt>
          <c:dPt>
            <c:idx val="27"/>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35-D36F-4A95-ABC3-EA0BD2BF6581}"/>
              </c:ext>
            </c:extLst>
          </c:dPt>
          <c:dPt>
            <c:idx val="28"/>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37-D36F-4A95-ABC3-EA0BD2BF6581}"/>
              </c:ext>
            </c:extLst>
          </c:dPt>
          <c:dPt>
            <c:idx val="29"/>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39-D36F-4A95-ABC3-EA0BD2BF6581}"/>
              </c:ext>
            </c:extLst>
          </c:dPt>
          <c:dPt>
            <c:idx val="30"/>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3B-D36F-4A95-ABC3-EA0BD2BF6581}"/>
              </c:ext>
            </c:extLst>
          </c:dPt>
          <c:dPt>
            <c:idx val="31"/>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3D-D36F-4A95-ABC3-EA0BD2BF6581}"/>
              </c:ext>
            </c:extLst>
          </c:dPt>
          <c:dPt>
            <c:idx val="32"/>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3F-D36F-4A95-ABC3-EA0BD2BF6581}"/>
              </c:ext>
            </c:extLst>
          </c:dPt>
          <c:dPt>
            <c:idx val="33"/>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41-D36F-4A95-ABC3-EA0BD2BF6581}"/>
              </c:ext>
            </c:extLst>
          </c:dPt>
          <c:dPt>
            <c:idx val="34"/>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43-D36F-4A95-ABC3-EA0BD2BF6581}"/>
              </c:ext>
            </c:extLst>
          </c:dPt>
          <c:dPt>
            <c:idx val="35"/>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45-D36F-4A95-ABC3-EA0BD2BF6581}"/>
              </c:ext>
            </c:extLst>
          </c:dPt>
          <c:dPt>
            <c:idx val="36"/>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47-D36F-4A95-ABC3-EA0BD2BF6581}"/>
              </c:ext>
            </c:extLst>
          </c:dPt>
          <c:dPt>
            <c:idx val="37"/>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49-D36F-4A95-ABC3-EA0BD2BF6581}"/>
              </c:ext>
            </c:extLst>
          </c:dPt>
          <c:dPt>
            <c:idx val="38"/>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4B-D36F-4A95-ABC3-EA0BD2BF6581}"/>
              </c:ext>
            </c:extLst>
          </c:dPt>
          <c:dPt>
            <c:idx val="39"/>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4D-D36F-4A95-ABC3-EA0BD2BF6581}"/>
              </c:ext>
            </c:extLst>
          </c:dPt>
          <c:dPt>
            <c:idx val="40"/>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4F-D36F-4A95-ABC3-EA0BD2BF6581}"/>
              </c:ext>
            </c:extLst>
          </c:dPt>
          <c:dPt>
            <c:idx val="41"/>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51-D36F-4A95-ABC3-EA0BD2BF6581}"/>
              </c:ext>
            </c:extLst>
          </c:dPt>
          <c:dPt>
            <c:idx val="42"/>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53-D36F-4A95-ABC3-EA0BD2BF6581}"/>
              </c:ext>
            </c:extLst>
          </c:dPt>
          <c:dPt>
            <c:idx val="43"/>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55-D36F-4A95-ABC3-EA0BD2BF6581}"/>
              </c:ext>
            </c:extLst>
          </c:dPt>
          <c:dPt>
            <c:idx val="44"/>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57-D36F-4A95-ABC3-EA0BD2BF6581}"/>
              </c:ext>
            </c:extLst>
          </c:dPt>
          <c:dPt>
            <c:idx val="45"/>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59-D36F-4A95-ABC3-EA0BD2BF6581}"/>
              </c:ext>
            </c:extLst>
          </c:dPt>
          <c:dPt>
            <c:idx val="46"/>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5B-D36F-4A95-ABC3-EA0BD2BF6581}"/>
              </c:ext>
            </c:extLst>
          </c:dPt>
          <c:dPt>
            <c:idx val="47"/>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5D-D36F-4A95-ABC3-EA0BD2BF6581}"/>
              </c:ext>
            </c:extLst>
          </c:dPt>
          <c:dPt>
            <c:idx val="48"/>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5F-D36F-4A95-ABC3-EA0BD2BF6581}"/>
              </c:ext>
            </c:extLst>
          </c:dPt>
          <c:dPt>
            <c:idx val="49"/>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61-D36F-4A95-ABC3-EA0BD2BF6581}"/>
              </c:ext>
            </c:extLst>
          </c:dPt>
          <c:dPt>
            <c:idx val="50"/>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63-D36F-4A95-ABC3-EA0BD2BF6581}"/>
              </c:ext>
            </c:extLst>
          </c:dPt>
          <c:dPt>
            <c:idx val="51"/>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65-D36F-4A95-ABC3-EA0BD2BF6581}"/>
              </c:ext>
            </c:extLst>
          </c:dPt>
          <c:dPt>
            <c:idx val="52"/>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67-D36F-4A95-ABC3-EA0BD2BF6581}"/>
              </c:ext>
            </c:extLst>
          </c:dPt>
          <c:dPt>
            <c:idx val="53"/>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69-D36F-4A95-ABC3-EA0BD2BF6581}"/>
              </c:ext>
            </c:extLst>
          </c:dPt>
          <c:dPt>
            <c:idx val="54"/>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6B-D36F-4A95-ABC3-EA0BD2BF6581}"/>
              </c:ext>
            </c:extLst>
          </c:dPt>
          <c:dPt>
            <c:idx val="55"/>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6D-D36F-4A95-ABC3-EA0BD2BF6581}"/>
              </c:ext>
            </c:extLst>
          </c:dPt>
          <c:dPt>
            <c:idx val="56"/>
            <c:marker>
              <c:symbol val="none"/>
            </c:marker>
            <c:bubble3D val="0"/>
            <c:spPr>
              <a:ln w="41275" cap="rnd">
                <a:solidFill>
                  <a:schemeClr val="tx1">
                    <a:lumMod val="75000"/>
                    <a:lumOff val="25000"/>
                  </a:schemeClr>
                </a:solidFill>
                <a:round/>
              </a:ln>
              <a:effectLst/>
            </c:spPr>
            <c:extLst>
              <c:ext xmlns:c16="http://schemas.microsoft.com/office/drawing/2014/chart" uri="{C3380CC4-5D6E-409C-BE32-E72D297353CC}">
                <c16:uniqueId val="{0000006F-D36F-4A95-ABC3-EA0BD2BF6581}"/>
              </c:ext>
            </c:extLst>
          </c:dPt>
          <c:dPt>
            <c:idx val="57"/>
            <c:marker>
              <c:symbol val="none"/>
            </c:marker>
            <c:bubble3D val="0"/>
            <c:spPr>
              <a:ln w="41275" cap="rnd">
                <a:solidFill>
                  <a:srgbClr val="8E0039"/>
                </a:solidFill>
                <a:round/>
              </a:ln>
              <a:effectLst/>
            </c:spPr>
            <c:extLst>
              <c:ext xmlns:c16="http://schemas.microsoft.com/office/drawing/2014/chart" uri="{C3380CC4-5D6E-409C-BE32-E72D297353CC}">
                <c16:uniqueId val="{00000071-D36F-4A95-ABC3-EA0BD2BF6581}"/>
              </c:ext>
            </c:extLst>
          </c:dPt>
          <c:dPt>
            <c:idx val="58"/>
            <c:marker>
              <c:symbol val="none"/>
            </c:marker>
            <c:bubble3D val="0"/>
            <c:spPr>
              <a:ln w="41275" cap="rnd">
                <a:solidFill>
                  <a:srgbClr val="8E0039"/>
                </a:solidFill>
                <a:round/>
              </a:ln>
              <a:effectLst/>
            </c:spPr>
            <c:extLst>
              <c:ext xmlns:c16="http://schemas.microsoft.com/office/drawing/2014/chart" uri="{C3380CC4-5D6E-409C-BE32-E72D297353CC}">
                <c16:uniqueId val="{00000073-D36F-4A95-ABC3-EA0BD2BF6581}"/>
              </c:ext>
            </c:extLst>
          </c:dPt>
          <c:dPt>
            <c:idx val="59"/>
            <c:marker>
              <c:symbol val="none"/>
            </c:marker>
            <c:bubble3D val="0"/>
            <c:spPr>
              <a:ln w="41275" cap="rnd">
                <a:solidFill>
                  <a:srgbClr val="8E0039"/>
                </a:solidFill>
                <a:round/>
              </a:ln>
              <a:effectLst/>
            </c:spPr>
            <c:extLst>
              <c:ext xmlns:c16="http://schemas.microsoft.com/office/drawing/2014/chart" uri="{C3380CC4-5D6E-409C-BE32-E72D297353CC}">
                <c16:uniqueId val="{00000075-D36F-4A95-ABC3-EA0BD2BF6581}"/>
              </c:ext>
            </c:extLst>
          </c:dPt>
          <c:dPt>
            <c:idx val="60"/>
            <c:marker>
              <c:symbol val="none"/>
            </c:marker>
            <c:bubble3D val="0"/>
            <c:spPr>
              <a:ln w="41275" cap="rnd">
                <a:solidFill>
                  <a:srgbClr val="8E0039"/>
                </a:solidFill>
                <a:round/>
              </a:ln>
              <a:effectLst/>
            </c:spPr>
            <c:extLst>
              <c:ext xmlns:c16="http://schemas.microsoft.com/office/drawing/2014/chart" uri="{C3380CC4-5D6E-409C-BE32-E72D297353CC}">
                <c16:uniqueId val="{00000077-D36F-4A95-ABC3-EA0BD2BF6581}"/>
              </c:ext>
            </c:extLst>
          </c:dPt>
          <c:dPt>
            <c:idx val="61"/>
            <c:marker>
              <c:symbol val="none"/>
            </c:marker>
            <c:bubble3D val="0"/>
            <c:spPr>
              <a:ln w="41275" cap="rnd">
                <a:solidFill>
                  <a:srgbClr val="8E0039"/>
                </a:solidFill>
                <a:round/>
              </a:ln>
              <a:effectLst/>
            </c:spPr>
            <c:extLst>
              <c:ext xmlns:c16="http://schemas.microsoft.com/office/drawing/2014/chart" uri="{C3380CC4-5D6E-409C-BE32-E72D297353CC}">
                <c16:uniqueId val="{00000079-D36F-4A95-ABC3-EA0BD2BF6581}"/>
              </c:ext>
            </c:extLst>
          </c:dPt>
          <c:dPt>
            <c:idx val="62"/>
            <c:marker>
              <c:symbol val="none"/>
            </c:marker>
            <c:bubble3D val="0"/>
            <c:spPr>
              <a:ln w="41275" cap="rnd">
                <a:solidFill>
                  <a:srgbClr val="8E0039"/>
                </a:solidFill>
                <a:round/>
              </a:ln>
              <a:effectLst/>
            </c:spPr>
            <c:extLst>
              <c:ext xmlns:c16="http://schemas.microsoft.com/office/drawing/2014/chart" uri="{C3380CC4-5D6E-409C-BE32-E72D297353CC}">
                <c16:uniqueId val="{0000007B-D36F-4A95-ABC3-EA0BD2BF6581}"/>
              </c:ext>
            </c:extLst>
          </c:dPt>
          <c:dPt>
            <c:idx val="63"/>
            <c:marker>
              <c:symbol val="none"/>
            </c:marker>
            <c:bubble3D val="0"/>
            <c:spPr>
              <a:ln w="41275" cap="rnd">
                <a:solidFill>
                  <a:srgbClr val="8E0039"/>
                </a:solidFill>
                <a:round/>
              </a:ln>
              <a:effectLst/>
            </c:spPr>
            <c:extLst>
              <c:ext xmlns:c16="http://schemas.microsoft.com/office/drawing/2014/chart" uri="{C3380CC4-5D6E-409C-BE32-E72D297353CC}">
                <c16:uniqueId val="{0000007D-D36F-4A95-ABC3-EA0BD2BF6581}"/>
              </c:ext>
            </c:extLst>
          </c:dPt>
          <c:dPt>
            <c:idx val="64"/>
            <c:marker>
              <c:symbol val="none"/>
            </c:marker>
            <c:bubble3D val="0"/>
            <c:spPr>
              <a:ln w="41275" cap="rnd">
                <a:solidFill>
                  <a:srgbClr val="8E0039"/>
                </a:solidFill>
                <a:round/>
              </a:ln>
              <a:effectLst/>
            </c:spPr>
            <c:extLst>
              <c:ext xmlns:c16="http://schemas.microsoft.com/office/drawing/2014/chart" uri="{C3380CC4-5D6E-409C-BE32-E72D297353CC}">
                <c16:uniqueId val="{0000007F-D36F-4A95-ABC3-EA0BD2BF6581}"/>
              </c:ext>
            </c:extLst>
          </c:dPt>
          <c:dPt>
            <c:idx val="65"/>
            <c:marker>
              <c:symbol val="none"/>
            </c:marker>
            <c:bubble3D val="0"/>
            <c:spPr>
              <a:ln w="41275" cap="rnd">
                <a:solidFill>
                  <a:srgbClr val="8E0039"/>
                </a:solidFill>
                <a:round/>
              </a:ln>
              <a:effectLst/>
            </c:spPr>
            <c:extLst>
              <c:ext xmlns:c16="http://schemas.microsoft.com/office/drawing/2014/chart" uri="{C3380CC4-5D6E-409C-BE32-E72D297353CC}">
                <c16:uniqueId val="{00000081-D36F-4A95-ABC3-EA0BD2BF6581}"/>
              </c:ext>
            </c:extLst>
          </c:dPt>
          <c:dPt>
            <c:idx val="66"/>
            <c:marker>
              <c:symbol val="none"/>
            </c:marker>
            <c:bubble3D val="0"/>
            <c:spPr>
              <a:ln w="41275" cap="rnd">
                <a:solidFill>
                  <a:srgbClr val="8E0039"/>
                </a:solidFill>
                <a:round/>
              </a:ln>
              <a:effectLst/>
            </c:spPr>
            <c:extLst>
              <c:ext xmlns:c16="http://schemas.microsoft.com/office/drawing/2014/chart" uri="{C3380CC4-5D6E-409C-BE32-E72D297353CC}">
                <c16:uniqueId val="{00000083-D36F-4A95-ABC3-EA0BD2BF6581}"/>
              </c:ext>
            </c:extLst>
          </c:dPt>
          <c:dPt>
            <c:idx val="67"/>
            <c:marker>
              <c:symbol val="none"/>
            </c:marker>
            <c:bubble3D val="0"/>
            <c:spPr>
              <a:ln w="41275" cap="rnd">
                <a:solidFill>
                  <a:srgbClr val="8E0039"/>
                </a:solidFill>
                <a:round/>
              </a:ln>
              <a:effectLst/>
            </c:spPr>
            <c:extLst>
              <c:ext xmlns:c16="http://schemas.microsoft.com/office/drawing/2014/chart" uri="{C3380CC4-5D6E-409C-BE32-E72D297353CC}">
                <c16:uniqueId val="{00000085-D36F-4A95-ABC3-EA0BD2BF6581}"/>
              </c:ext>
            </c:extLst>
          </c:dPt>
          <c:dPt>
            <c:idx val="68"/>
            <c:marker>
              <c:symbol val="none"/>
            </c:marker>
            <c:bubble3D val="0"/>
            <c:spPr>
              <a:ln w="41275" cap="rnd">
                <a:solidFill>
                  <a:srgbClr val="8E0039"/>
                </a:solidFill>
                <a:round/>
              </a:ln>
              <a:effectLst/>
            </c:spPr>
            <c:extLst>
              <c:ext xmlns:c16="http://schemas.microsoft.com/office/drawing/2014/chart" uri="{C3380CC4-5D6E-409C-BE32-E72D297353CC}">
                <c16:uniqueId val="{00000087-D36F-4A95-ABC3-EA0BD2BF6581}"/>
              </c:ext>
            </c:extLst>
          </c:dPt>
          <c:dPt>
            <c:idx val="69"/>
            <c:marker>
              <c:symbol val="none"/>
            </c:marker>
            <c:bubble3D val="0"/>
            <c:spPr>
              <a:ln w="41275" cap="rnd">
                <a:solidFill>
                  <a:srgbClr val="8E0039"/>
                </a:solidFill>
                <a:round/>
              </a:ln>
              <a:effectLst/>
            </c:spPr>
            <c:extLst>
              <c:ext xmlns:c16="http://schemas.microsoft.com/office/drawing/2014/chart" uri="{C3380CC4-5D6E-409C-BE32-E72D297353CC}">
                <c16:uniqueId val="{00000089-D36F-4A95-ABC3-EA0BD2BF6581}"/>
              </c:ext>
            </c:extLst>
          </c:dPt>
          <c:dPt>
            <c:idx val="70"/>
            <c:marker>
              <c:symbol val="none"/>
            </c:marker>
            <c:bubble3D val="0"/>
            <c:spPr>
              <a:ln w="41275" cap="rnd">
                <a:solidFill>
                  <a:srgbClr val="8E0039"/>
                </a:solidFill>
                <a:round/>
              </a:ln>
              <a:effectLst/>
            </c:spPr>
            <c:extLst>
              <c:ext xmlns:c16="http://schemas.microsoft.com/office/drawing/2014/chart" uri="{C3380CC4-5D6E-409C-BE32-E72D297353CC}">
                <c16:uniqueId val="{0000008B-D36F-4A95-ABC3-EA0BD2BF6581}"/>
              </c:ext>
            </c:extLst>
          </c:dPt>
          <c:dPt>
            <c:idx val="71"/>
            <c:marker>
              <c:symbol val="none"/>
            </c:marker>
            <c:bubble3D val="0"/>
            <c:spPr>
              <a:ln w="41275" cap="rnd">
                <a:solidFill>
                  <a:srgbClr val="8E0039"/>
                </a:solidFill>
                <a:round/>
              </a:ln>
              <a:effectLst/>
            </c:spPr>
            <c:extLst>
              <c:ext xmlns:c16="http://schemas.microsoft.com/office/drawing/2014/chart" uri="{C3380CC4-5D6E-409C-BE32-E72D297353CC}">
                <c16:uniqueId val="{0000008D-D36F-4A95-ABC3-EA0BD2BF6581}"/>
              </c:ext>
            </c:extLst>
          </c:dPt>
          <c:dPt>
            <c:idx val="72"/>
            <c:marker>
              <c:symbol val="none"/>
            </c:marker>
            <c:bubble3D val="0"/>
            <c:spPr>
              <a:ln w="41275" cap="rnd">
                <a:solidFill>
                  <a:srgbClr val="8E0039"/>
                </a:solidFill>
                <a:round/>
              </a:ln>
              <a:effectLst/>
            </c:spPr>
            <c:extLst>
              <c:ext xmlns:c16="http://schemas.microsoft.com/office/drawing/2014/chart" uri="{C3380CC4-5D6E-409C-BE32-E72D297353CC}">
                <c16:uniqueId val="{0000008F-D36F-4A95-ABC3-EA0BD2BF6581}"/>
              </c:ext>
            </c:extLst>
          </c:dPt>
          <c:dPt>
            <c:idx val="73"/>
            <c:marker>
              <c:symbol val="none"/>
            </c:marker>
            <c:bubble3D val="0"/>
            <c:spPr>
              <a:ln w="41275" cap="rnd">
                <a:solidFill>
                  <a:srgbClr val="8E0039"/>
                </a:solidFill>
                <a:round/>
              </a:ln>
              <a:effectLst/>
            </c:spPr>
            <c:extLst>
              <c:ext xmlns:c16="http://schemas.microsoft.com/office/drawing/2014/chart" uri="{C3380CC4-5D6E-409C-BE32-E72D297353CC}">
                <c16:uniqueId val="{00000091-D36F-4A95-ABC3-EA0BD2BF6581}"/>
              </c:ext>
            </c:extLst>
          </c:dPt>
          <c:dPt>
            <c:idx val="74"/>
            <c:marker>
              <c:symbol val="none"/>
            </c:marker>
            <c:bubble3D val="0"/>
            <c:spPr>
              <a:ln w="41275" cap="rnd">
                <a:solidFill>
                  <a:srgbClr val="8E0039"/>
                </a:solidFill>
                <a:round/>
              </a:ln>
              <a:effectLst/>
            </c:spPr>
            <c:extLst>
              <c:ext xmlns:c16="http://schemas.microsoft.com/office/drawing/2014/chart" uri="{C3380CC4-5D6E-409C-BE32-E72D297353CC}">
                <c16:uniqueId val="{00000093-D36F-4A95-ABC3-EA0BD2BF6581}"/>
              </c:ext>
            </c:extLst>
          </c:dPt>
          <c:dPt>
            <c:idx val="75"/>
            <c:marker>
              <c:symbol val="none"/>
            </c:marker>
            <c:bubble3D val="0"/>
            <c:spPr>
              <a:ln w="41275" cap="rnd">
                <a:solidFill>
                  <a:srgbClr val="8E0039"/>
                </a:solidFill>
                <a:round/>
              </a:ln>
              <a:effectLst/>
            </c:spPr>
            <c:extLst>
              <c:ext xmlns:c16="http://schemas.microsoft.com/office/drawing/2014/chart" uri="{C3380CC4-5D6E-409C-BE32-E72D297353CC}">
                <c16:uniqueId val="{00000095-D36F-4A95-ABC3-EA0BD2BF6581}"/>
              </c:ext>
            </c:extLst>
          </c:dPt>
          <c:dPt>
            <c:idx val="76"/>
            <c:marker>
              <c:symbol val="none"/>
            </c:marker>
            <c:bubble3D val="0"/>
            <c:spPr>
              <a:ln w="41275" cap="rnd">
                <a:solidFill>
                  <a:srgbClr val="8E0039"/>
                </a:solidFill>
                <a:round/>
              </a:ln>
              <a:effectLst/>
            </c:spPr>
            <c:extLst>
              <c:ext xmlns:c16="http://schemas.microsoft.com/office/drawing/2014/chart" uri="{C3380CC4-5D6E-409C-BE32-E72D297353CC}">
                <c16:uniqueId val="{00000097-D36F-4A95-ABC3-EA0BD2BF6581}"/>
              </c:ext>
            </c:extLst>
          </c:dPt>
          <c:dPt>
            <c:idx val="77"/>
            <c:marker>
              <c:symbol val="none"/>
            </c:marker>
            <c:bubble3D val="0"/>
            <c:spPr>
              <a:ln w="41275" cap="rnd">
                <a:solidFill>
                  <a:srgbClr val="8E0039"/>
                </a:solidFill>
                <a:round/>
              </a:ln>
              <a:effectLst/>
            </c:spPr>
            <c:extLst>
              <c:ext xmlns:c16="http://schemas.microsoft.com/office/drawing/2014/chart" uri="{C3380CC4-5D6E-409C-BE32-E72D297353CC}">
                <c16:uniqueId val="{00000099-D36F-4A95-ABC3-EA0BD2BF6581}"/>
              </c:ext>
            </c:extLst>
          </c:dPt>
          <c:dPt>
            <c:idx val="78"/>
            <c:marker>
              <c:symbol val="none"/>
            </c:marker>
            <c:bubble3D val="0"/>
            <c:spPr>
              <a:ln w="41275" cap="rnd">
                <a:solidFill>
                  <a:srgbClr val="8E0039"/>
                </a:solidFill>
                <a:round/>
              </a:ln>
              <a:effectLst/>
            </c:spPr>
            <c:extLst>
              <c:ext xmlns:c16="http://schemas.microsoft.com/office/drawing/2014/chart" uri="{C3380CC4-5D6E-409C-BE32-E72D297353CC}">
                <c16:uniqueId val="{0000009B-D36F-4A95-ABC3-EA0BD2BF6581}"/>
              </c:ext>
            </c:extLst>
          </c:dPt>
          <c:dPt>
            <c:idx val="79"/>
            <c:marker>
              <c:symbol val="none"/>
            </c:marker>
            <c:bubble3D val="0"/>
            <c:spPr>
              <a:ln w="41275" cap="rnd">
                <a:solidFill>
                  <a:srgbClr val="8E0039"/>
                </a:solidFill>
                <a:round/>
              </a:ln>
              <a:effectLst/>
            </c:spPr>
            <c:extLst>
              <c:ext xmlns:c16="http://schemas.microsoft.com/office/drawing/2014/chart" uri="{C3380CC4-5D6E-409C-BE32-E72D297353CC}">
                <c16:uniqueId val="{0000009D-D36F-4A95-ABC3-EA0BD2BF6581}"/>
              </c:ext>
            </c:extLst>
          </c:dPt>
          <c:dPt>
            <c:idx val="80"/>
            <c:marker>
              <c:symbol val="none"/>
            </c:marker>
            <c:bubble3D val="0"/>
            <c:spPr>
              <a:ln w="41275" cap="rnd">
                <a:solidFill>
                  <a:srgbClr val="8E0039"/>
                </a:solidFill>
                <a:round/>
              </a:ln>
              <a:effectLst/>
            </c:spPr>
            <c:extLst>
              <c:ext xmlns:c16="http://schemas.microsoft.com/office/drawing/2014/chart" uri="{C3380CC4-5D6E-409C-BE32-E72D297353CC}">
                <c16:uniqueId val="{0000009F-D36F-4A95-ABC3-EA0BD2BF6581}"/>
              </c:ext>
            </c:extLst>
          </c:dPt>
          <c:dPt>
            <c:idx val="81"/>
            <c:marker>
              <c:symbol val="none"/>
            </c:marker>
            <c:bubble3D val="0"/>
            <c:spPr>
              <a:ln w="41275" cap="rnd">
                <a:solidFill>
                  <a:srgbClr val="8E0039"/>
                </a:solidFill>
                <a:round/>
              </a:ln>
              <a:effectLst/>
            </c:spPr>
            <c:extLst>
              <c:ext xmlns:c16="http://schemas.microsoft.com/office/drawing/2014/chart" uri="{C3380CC4-5D6E-409C-BE32-E72D297353CC}">
                <c16:uniqueId val="{000000A1-D36F-4A95-ABC3-EA0BD2BF6581}"/>
              </c:ext>
            </c:extLst>
          </c:dPt>
          <c:dPt>
            <c:idx val="82"/>
            <c:marker>
              <c:symbol val="none"/>
            </c:marker>
            <c:bubble3D val="0"/>
            <c:spPr>
              <a:ln w="41275" cap="rnd">
                <a:solidFill>
                  <a:srgbClr val="8E0039"/>
                </a:solidFill>
                <a:round/>
              </a:ln>
              <a:effectLst/>
            </c:spPr>
            <c:extLst>
              <c:ext xmlns:c16="http://schemas.microsoft.com/office/drawing/2014/chart" uri="{C3380CC4-5D6E-409C-BE32-E72D297353CC}">
                <c16:uniqueId val="{000000A3-D36F-4A95-ABC3-EA0BD2BF6581}"/>
              </c:ext>
            </c:extLst>
          </c:dPt>
          <c:dPt>
            <c:idx val="83"/>
            <c:marker>
              <c:symbol val="none"/>
            </c:marker>
            <c:bubble3D val="0"/>
            <c:spPr>
              <a:ln w="41275" cap="rnd">
                <a:solidFill>
                  <a:srgbClr val="8E0039"/>
                </a:solidFill>
                <a:round/>
              </a:ln>
              <a:effectLst/>
            </c:spPr>
            <c:extLst>
              <c:ext xmlns:c16="http://schemas.microsoft.com/office/drawing/2014/chart" uri="{C3380CC4-5D6E-409C-BE32-E72D297353CC}">
                <c16:uniqueId val="{000000A5-D36F-4A95-ABC3-EA0BD2BF6581}"/>
              </c:ext>
            </c:extLst>
          </c:dPt>
          <c:dPt>
            <c:idx val="84"/>
            <c:marker>
              <c:symbol val="none"/>
            </c:marker>
            <c:bubble3D val="0"/>
            <c:spPr>
              <a:ln w="41275" cap="rnd">
                <a:solidFill>
                  <a:srgbClr val="8E0039"/>
                </a:solidFill>
                <a:round/>
              </a:ln>
              <a:effectLst/>
            </c:spPr>
            <c:extLst>
              <c:ext xmlns:c16="http://schemas.microsoft.com/office/drawing/2014/chart" uri="{C3380CC4-5D6E-409C-BE32-E72D297353CC}">
                <c16:uniqueId val="{000000A7-D36F-4A95-ABC3-EA0BD2BF6581}"/>
              </c:ext>
            </c:extLst>
          </c:dPt>
          <c:dPt>
            <c:idx val="85"/>
            <c:marker>
              <c:symbol val="none"/>
            </c:marker>
            <c:bubble3D val="0"/>
            <c:spPr>
              <a:ln w="41275" cap="rnd">
                <a:solidFill>
                  <a:srgbClr val="8E0039"/>
                </a:solidFill>
                <a:round/>
              </a:ln>
              <a:effectLst/>
            </c:spPr>
            <c:extLst>
              <c:ext xmlns:c16="http://schemas.microsoft.com/office/drawing/2014/chart" uri="{C3380CC4-5D6E-409C-BE32-E72D297353CC}">
                <c16:uniqueId val="{000000A9-D36F-4A95-ABC3-EA0BD2BF6581}"/>
              </c:ext>
            </c:extLst>
          </c:dPt>
          <c:dPt>
            <c:idx val="86"/>
            <c:marker>
              <c:symbol val="none"/>
            </c:marker>
            <c:bubble3D val="0"/>
            <c:spPr>
              <a:ln w="41275" cap="rnd">
                <a:solidFill>
                  <a:srgbClr val="8E0039"/>
                </a:solidFill>
                <a:round/>
              </a:ln>
              <a:effectLst/>
            </c:spPr>
            <c:extLst>
              <c:ext xmlns:c16="http://schemas.microsoft.com/office/drawing/2014/chart" uri="{C3380CC4-5D6E-409C-BE32-E72D297353CC}">
                <c16:uniqueId val="{000000AB-D36F-4A95-ABC3-EA0BD2BF6581}"/>
              </c:ext>
            </c:extLst>
          </c:dPt>
          <c:dPt>
            <c:idx val="87"/>
            <c:marker>
              <c:symbol val="none"/>
            </c:marker>
            <c:bubble3D val="0"/>
            <c:spPr>
              <a:ln w="41275" cap="rnd">
                <a:solidFill>
                  <a:srgbClr val="8E0039"/>
                </a:solidFill>
                <a:round/>
              </a:ln>
              <a:effectLst/>
            </c:spPr>
            <c:extLst>
              <c:ext xmlns:c16="http://schemas.microsoft.com/office/drawing/2014/chart" uri="{C3380CC4-5D6E-409C-BE32-E72D297353CC}">
                <c16:uniqueId val="{000000AD-D36F-4A95-ABC3-EA0BD2BF6581}"/>
              </c:ext>
            </c:extLst>
          </c:dPt>
          <c:dPt>
            <c:idx val="88"/>
            <c:marker>
              <c:symbol val="none"/>
            </c:marker>
            <c:bubble3D val="0"/>
            <c:spPr>
              <a:ln w="41275" cap="rnd">
                <a:solidFill>
                  <a:srgbClr val="8E0039"/>
                </a:solidFill>
                <a:round/>
              </a:ln>
              <a:effectLst/>
            </c:spPr>
            <c:extLst>
              <c:ext xmlns:c16="http://schemas.microsoft.com/office/drawing/2014/chart" uri="{C3380CC4-5D6E-409C-BE32-E72D297353CC}">
                <c16:uniqueId val="{000000AF-D36F-4A95-ABC3-EA0BD2BF6581}"/>
              </c:ext>
            </c:extLst>
          </c:dPt>
          <c:dPt>
            <c:idx val="89"/>
            <c:marker>
              <c:symbol val="none"/>
            </c:marker>
            <c:bubble3D val="0"/>
            <c:spPr>
              <a:ln w="41275" cap="rnd">
                <a:solidFill>
                  <a:srgbClr val="8E0039"/>
                </a:solidFill>
                <a:round/>
              </a:ln>
              <a:effectLst/>
            </c:spPr>
            <c:extLst>
              <c:ext xmlns:c16="http://schemas.microsoft.com/office/drawing/2014/chart" uri="{C3380CC4-5D6E-409C-BE32-E72D297353CC}">
                <c16:uniqueId val="{000000B1-D36F-4A95-ABC3-EA0BD2BF6581}"/>
              </c:ext>
            </c:extLst>
          </c:dPt>
          <c:dPt>
            <c:idx val="90"/>
            <c:marker>
              <c:symbol val="none"/>
            </c:marker>
            <c:bubble3D val="0"/>
            <c:spPr>
              <a:ln w="41275" cap="rnd">
                <a:solidFill>
                  <a:srgbClr val="8E0039"/>
                </a:solidFill>
                <a:round/>
              </a:ln>
              <a:effectLst/>
            </c:spPr>
            <c:extLst>
              <c:ext xmlns:c16="http://schemas.microsoft.com/office/drawing/2014/chart" uri="{C3380CC4-5D6E-409C-BE32-E72D297353CC}">
                <c16:uniqueId val="{000000B3-D36F-4A95-ABC3-EA0BD2BF6581}"/>
              </c:ext>
            </c:extLst>
          </c:dPt>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1'!$B$13:$CN$13</c:f>
              <c:numCache>
                <c:formatCode>_(* #,##0_);_(* \(#,##0\);_(* "-"_);_(@_)</c:formatCode>
                <c:ptCount val="91"/>
                <c:pt idx="0">
                  <c:v>4777320.9869885035</c:v>
                </c:pt>
                <c:pt idx="1">
                  <c:v>4776865.5337148663</c:v>
                </c:pt>
                <c:pt idx="2">
                  <c:v>4811104.8035297273</c:v>
                </c:pt>
                <c:pt idx="3">
                  <c:v>4877160.963592506</c:v>
                </c:pt>
                <c:pt idx="4">
                  <c:v>4967985.2475988436</c:v>
                </c:pt>
                <c:pt idx="5">
                  <c:v>7904939.5242288308</c:v>
                </c:pt>
                <c:pt idx="6">
                  <c:v>8573410.6662675496</c:v>
                </c:pt>
                <c:pt idx="7">
                  <c:v>8894588.0205907635</c:v>
                </c:pt>
                <c:pt idx="8">
                  <c:v>9236544.7498749718</c:v>
                </c:pt>
                <c:pt idx="9">
                  <c:v>9449703.4023412373</c:v>
                </c:pt>
                <c:pt idx="10">
                  <c:v>9690904.2550885677</c:v>
                </c:pt>
                <c:pt idx="11">
                  <c:v>10136371.135194352</c:v>
                </c:pt>
                <c:pt idx="12">
                  <c:v>10584468.370386619</c:v>
                </c:pt>
                <c:pt idx="13">
                  <c:v>11066062.248129599</c:v>
                </c:pt>
                <c:pt idx="14">
                  <c:v>11470288.543972228</c:v>
                </c:pt>
                <c:pt idx="15">
                  <c:v>11972295.01157891</c:v>
                </c:pt>
                <c:pt idx="16">
                  <c:v>11836089.559415877</c:v>
                </c:pt>
                <c:pt idx="17">
                  <c:v>11194432.942921512</c:v>
                </c:pt>
                <c:pt idx="18">
                  <c:v>10792119.7142727</c:v>
                </c:pt>
                <c:pt idx="19">
                  <c:v>9117276.2504943758</c:v>
                </c:pt>
                <c:pt idx="20">
                  <c:v>7949059.7039077142</c:v>
                </c:pt>
                <c:pt idx="21">
                  <c:v>6455146.3739294345</c:v>
                </c:pt>
                <c:pt idx="22">
                  <c:v>4625579.400506435</c:v>
                </c:pt>
                <c:pt idx="23">
                  <c:v>2868570.5043972023</c:v>
                </c:pt>
                <c:pt idx="24">
                  <c:v>1213407.7507002186</c:v>
                </c:pt>
                <c:pt idx="25">
                  <c:v>-300635.26563120261</c:v>
                </c:pt>
                <c:pt idx="26">
                  <c:v>-1454216.6653044764</c:v>
                </c:pt>
                <c:pt idx="27">
                  <c:v>-2548031.8687785193</c:v>
                </c:pt>
                <c:pt idx="28">
                  <c:v>-3233197.3072388675</c:v>
                </c:pt>
                <c:pt idx="29">
                  <c:v>-3760344.8428679369</c:v>
                </c:pt>
                <c:pt idx="30">
                  <c:v>-4201633.1314242464</c:v>
                </c:pt>
                <c:pt idx="31">
                  <c:v>-4629992.2061099615</c:v>
                </c:pt>
                <c:pt idx="32">
                  <c:v>-5043073.8795033917</c:v>
                </c:pt>
                <c:pt idx="33">
                  <c:v>-5566333.6270408649</c:v>
                </c:pt>
                <c:pt idx="34">
                  <c:v>-6036313.8979792371</c:v>
                </c:pt>
                <c:pt idx="35">
                  <c:v>-6493389.6870173998</c:v>
                </c:pt>
                <c:pt idx="36">
                  <c:v>-6763224.6448107511</c:v>
                </c:pt>
                <c:pt idx="37">
                  <c:v>-6897948.5616390072</c:v>
                </c:pt>
                <c:pt idx="38">
                  <c:v>-6937944.0967725553</c:v>
                </c:pt>
                <c:pt idx="39">
                  <c:v>-6958043.7397293709</c:v>
                </c:pt>
                <c:pt idx="40">
                  <c:v>-6839096.6580458917</c:v>
                </c:pt>
                <c:pt idx="41">
                  <c:v>-6636696.2858564518</c:v>
                </c:pt>
                <c:pt idx="42">
                  <c:v>-6368255.5598891769</c:v>
                </c:pt>
                <c:pt idx="43">
                  <c:v>-6083554.9447693899</c:v>
                </c:pt>
                <c:pt idx="44">
                  <c:v>-5733518.1717716921</c:v>
                </c:pt>
                <c:pt idx="45">
                  <c:v>-5416831.077666929</c:v>
                </c:pt>
                <c:pt idx="46">
                  <c:v>-5023879.0524018481</c:v>
                </c:pt>
                <c:pt idx="47">
                  <c:v>-4660794.6034599282</c:v>
                </c:pt>
                <c:pt idx="48">
                  <c:v>-4323425.9371946156</c:v>
                </c:pt>
                <c:pt idx="49">
                  <c:v>-3995281.5511560477</c:v>
                </c:pt>
                <c:pt idx="50">
                  <c:v>-3736683.3372918665</c:v>
                </c:pt>
                <c:pt idx="51">
                  <c:v>-3470373.8660565522</c:v>
                </c:pt>
                <c:pt idx="52">
                  <c:v>-3138318.8403295837</c:v>
                </c:pt>
                <c:pt idx="53">
                  <c:v>-2579910.7172022741</c:v>
                </c:pt>
                <c:pt idx="54">
                  <c:v>-1969042.764748808</c:v>
                </c:pt>
                <c:pt idx="55">
                  <c:v>-1162664.08655026</c:v>
                </c:pt>
                <c:pt idx="56">
                  <c:v>-201300.2750264015</c:v>
                </c:pt>
                <c:pt idx="57">
                  <c:v>743900.22002170607</c:v>
                </c:pt>
                <c:pt idx="58">
                  <c:v>1709212.4656467661</c:v>
                </c:pt>
                <c:pt idx="59">
                  <c:v>2859613.7142965607</c:v>
                </c:pt>
                <c:pt idx="60">
                  <c:v>3977593.4689598922</c:v>
                </c:pt>
                <c:pt idx="61">
                  <c:v>5102931.2333458569</c:v>
                </c:pt>
                <c:pt idx="62">
                  <c:v>6350309.6072571278</c:v>
                </c:pt>
                <c:pt idx="63">
                  <c:v>7516825.516190757</c:v>
                </c:pt>
                <c:pt idx="64">
                  <c:v>8463627.3773789592</c:v>
                </c:pt>
                <c:pt idx="65">
                  <c:v>9317218.2317913696</c:v>
                </c:pt>
                <c:pt idx="66">
                  <c:v>9818178.3249001354</c:v>
                </c:pt>
                <c:pt idx="67">
                  <c:v>10068991.793763544</c:v>
                </c:pt>
                <c:pt idx="68">
                  <c:v>10145543.419476308</c:v>
                </c:pt>
                <c:pt idx="69">
                  <c:v>10207662.681804046</c:v>
                </c:pt>
                <c:pt idx="70">
                  <c:v>10180478.421433752</c:v>
                </c:pt>
                <c:pt idx="71">
                  <c:v>10325606.855910439</c:v>
                </c:pt>
                <c:pt idx="72">
                  <c:v>10452642.53015808</c:v>
                </c:pt>
                <c:pt idx="73">
                  <c:v>10629812.841846064</c:v>
                </c:pt>
                <c:pt idx="74">
                  <c:v>10782826.543243058</c:v>
                </c:pt>
                <c:pt idx="75">
                  <c:v>10934254.732879292</c:v>
                </c:pt>
                <c:pt idx="76">
                  <c:v>11115239.82671432</c:v>
                </c:pt>
                <c:pt idx="77">
                  <c:v>11299364.096832827</c:v>
                </c:pt>
                <c:pt idx="78">
                  <c:v>11551509.924418144</c:v>
                </c:pt>
                <c:pt idx="79">
                  <c:v>11758161.91463268</c:v>
                </c:pt>
                <c:pt idx="80">
                  <c:v>12098604.089389339</c:v>
                </c:pt>
                <c:pt idx="81">
                  <c:v>12333457.062545571</c:v>
                </c:pt>
                <c:pt idx="82">
                  <c:v>12725197.93812675</c:v>
                </c:pt>
                <c:pt idx="83">
                  <c:v>12962107.510259904</c:v>
                </c:pt>
                <c:pt idx="84">
                  <c:v>13185320.938071165</c:v>
                </c:pt>
                <c:pt idx="85">
                  <c:v>13425049.669206545</c:v>
                </c:pt>
                <c:pt idx="86">
                  <c:v>13611449.375523301</c:v>
                </c:pt>
                <c:pt idx="87">
                  <c:v>13762562.950523051</c:v>
                </c:pt>
                <c:pt idx="88">
                  <c:v>13898460.091531143</c:v>
                </c:pt>
                <c:pt idx="89">
                  <c:v>14078391.081004623</c:v>
                </c:pt>
                <c:pt idx="90">
                  <c:v>13390501.248835111</c:v>
                </c:pt>
              </c:numCache>
            </c:numRef>
          </c:val>
          <c:smooth val="0"/>
          <c:extLst>
            <c:ext xmlns:c16="http://schemas.microsoft.com/office/drawing/2014/chart" uri="{C3380CC4-5D6E-409C-BE32-E72D297353CC}">
              <c16:uniqueId val="{000000B4-D36F-4A95-ABC3-EA0BD2BF6581}"/>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842846623"/>
        <c:axId val="1842836223"/>
      </c:lineChart>
      <c:catAx>
        <c:axId val="184284662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s-CO"/>
                  <a:t>Age</a:t>
                </a:r>
              </a:p>
            </c:rich>
          </c:tx>
          <c:layout>
            <c:manualLayout>
              <c:xMode val="edge"/>
              <c:yMode val="edge"/>
              <c:x val="0.47730926290378078"/>
              <c:y val="0.917477689669006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crossAx val="1842836223"/>
        <c:crosses val="autoZero"/>
        <c:auto val="1"/>
        <c:lblAlgn val="ctr"/>
        <c:lblOffset val="100"/>
        <c:noMultiLvlLbl val="0"/>
      </c:catAx>
      <c:valAx>
        <c:axId val="18428362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s-CO"/>
                  <a:t>Millions of pesos</a:t>
                </a:r>
              </a:p>
            </c:rich>
          </c:tx>
          <c:layout>
            <c:manualLayout>
              <c:xMode val="edge"/>
              <c:yMode val="edge"/>
              <c:x val="1.1583581641163215E-2"/>
              <c:y val="0.3740883785146946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crossAx val="1842846623"/>
        <c:crosses val="autoZero"/>
        <c:crossBetween val="between"/>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panose="020B0502040204020203" pitchFamily="34" charset="0"/>
          <a:cs typeface="Segoe UI" panose="020B0502040204020203" pitchFamily="34" charset="0"/>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36840920142268E-2"/>
          <c:y val="3.3520700532252097E-2"/>
          <c:w val="0.90783573432325837"/>
          <c:h val="0.79202744810290115"/>
        </c:manualLayout>
      </c:layout>
      <c:lineChart>
        <c:grouping val="standard"/>
        <c:varyColors val="0"/>
        <c:ser>
          <c:idx val="0"/>
          <c:order val="0"/>
          <c:tx>
            <c:strRef>
              <c:f>'Cuadro 1'!$A$30</c:f>
              <c:strCache>
                <c:ptCount val="1"/>
                <c:pt idx="0">
                  <c:v>Public Transfes Inflows (TGI)</c:v>
                </c:pt>
              </c:strCache>
            </c:strRef>
          </c:tx>
          <c:spPr>
            <a:ln w="44450" cap="rnd">
              <a:solidFill>
                <a:srgbClr val="8E0039"/>
              </a:solidFill>
              <a:round/>
            </a:ln>
            <a:effectLst/>
          </c:spPr>
          <c:marker>
            <c:symbol val="none"/>
          </c:marker>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1'!$B$30:$CN$30</c:f>
              <c:numCache>
                <c:formatCode>_(* #,##0_);_(* \(#,##0\);_(* "-"_);_(@_)</c:formatCode>
                <c:ptCount val="91"/>
                <c:pt idx="0">
                  <c:v>1350975.6862308702</c:v>
                </c:pt>
                <c:pt idx="1">
                  <c:v>1490949.3278714409</c:v>
                </c:pt>
                <c:pt idx="2">
                  <c:v>1630922.9695120121</c:v>
                </c:pt>
                <c:pt idx="3">
                  <c:v>1773409.333633292</c:v>
                </c:pt>
                <c:pt idx="4">
                  <c:v>1918739.5822312203</c:v>
                </c:pt>
                <c:pt idx="5">
                  <c:v>4076995.9905814514</c:v>
                </c:pt>
                <c:pt idx="6">
                  <c:v>4288738.5716799423</c:v>
                </c:pt>
                <c:pt idx="7">
                  <c:v>4502705.147046282</c:v>
                </c:pt>
                <c:pt idx="8">
                  <c:v>4699112.0437883791</c:v>
                </c:pt>
                <c:pt idx="9">
                  <c:v>4836088.2161313994</c:v>
                </c:pt>
                <c:pt idx="10">
                  <c:v>4942706.699853844</c:v>
                </c:pt>
                <c:pt idx="11">
                  <c:v>4992122.6091185398</c:v>
                </c:pt>
                <c:pt idx="12">
                  <c:v>4997715.7215492297</c:v>
                </c:pt>
                <c:pt idx="13">
                  <c:v>4996665.9283762965</c:v>
                </c:pt>
                <c:pt idx="14">
                  <c:v>5014851.0664445795</c:v>
                </c:pt>
                <c:pt idx="15">
                  <c:v>5048536.6172714587</c:v>
                </c:pt>
                <c:pt idx="16">
                  <c:v>4979650.1741831871</c:v>
                </c:pt>
                <c:pt idx="17">
                  <c:v>4869109.4642629018</c:v>
                </c:pt>
                <c:pt idx="18">
                  <c:v>4510514.7167078676</c:v>
                </c:pt>
                <c:pt idx="19">
                  <c:v>4113944.0535883717</c:v>
                </c:pt>
                <c:pt idx="20">
                  <c:v>3577307.6233432926</c:v>
                </c:pt>
                <c:pt idx="21">
                  <c:v>3167543.7554602921</c:v>
                </c:pt>
                <c:pt idx="22">
                  <c:v>2800789.9177260925</c:v>
                </c:pt>
                <c:pt idx="23">
                  <c:v>2731713.6072372519</c:v>
                </c:pt>
                <c:pt idx="24">
                  <c:v>2751357.1482129907</c:v>
                </c:pt>
                <c:pt idx="25">
                  <c:v>3027702.5727475071</c:v>
                </c:pt>
                <c:pt idx="26">
                  <c:v>3377380.3685812447</c:v>
                </c:pt>
                <c:pt idx="27">
                  <c:v>3865833.9986115755</c:v>
                </c:pt>
                <c:pt idx="28">
                  <c:v>4391185.9389893571</c:v>
                </c:pt>
                <c:pt idx="29">
                  <c:v>4855260.0939010754</c:v>
                </c:pt>
                <c:pt idx="30">
                  <c:v>5317070.872496102</c:v>
                </c:pt>
                <c:pt idx="31">
                  <c:v>5779880.9330541361</c:v>
                </c:pt>
                <c:pt idx="32">
                  <c:v>6082313.1486531384</c:v>
                </c:pt>
                <c:pt idx="33">
                  <c:v>6355810.5747173559</c:v>
                </c:pt>
                <c:pt idx="34">
                  <c:v>6630284.3604567293</c:v>
                </c:pt>
                <c:pt idx="35">
                  <c:v>6741609.7220164239</c:v>
                </c:pt>
                <c:pt idx="36">
                  <c:v>6837317.7697493378</c:v>
                </c:pt>
                <c:pt idx="37">
                  <c:v>6909346.32846101</c:v>
                </c:pt>
                <c:pt idx="38">
                  <c:v>6911986.837754244</c:v>
                </c:pt>
                <c:pt idx="39">
                  <c:v>6861323.4435990099</c:v>
                </c:pt>
                <c:pt idx="40">
                  <c:v>6813515.3033551024</c:v>
                </c:pt>
                <c:pt idx="41">
                  <c:v>6681796.9939226117</c:v>
                </c:pt>
                <c:pt idx="42">
                  <c:v>6487523.7892530598</c:v>
                </c:pt>
                <c:pt idx="43">
                  <c:v>6274435.2502386533</c:v>
                </c:pt>
                <c:pt idx="44">
                  <c:v>6100863.584879674</c:v>
                </c:pt>
                <c:pt idx="45">
                  <c:v>5901359.4046825441</c:v>
                </c:pt>
                <c:pt idx="46">
                  <c:v>5692663.3575070277</c:v>
                </c:pt>
                <c:pt idx="47">
                  <c:v>5559653.6480603712</c:v>
                </c:pt>
                <c:pt idx="48">
                  <c:v>5461934.6708673369</c:v>
                </c:pt>
                <c:pt idx="49">
                  <c:v>5369427.3962595696</c:v>
                </c:pt>
                <c:pt idx="50">
                  <c:v>5446321.5411475757</c:v>
                </c:pt>
                <c:pt idx="51">
                  <c:v>5527595.1181934001</c:v>
                </c:pt>
                <c:pt idx="52">
                  <c:v>5638690.1270846706</c:v>
                </c:pt>
                <c:pt idx="53">
                  <c:v>5749253.5638289377</c:v>
                </c:pt>
                <c:pt idx="54">
                  <c:v>5852115.568074259</c:v>
                </c:pt>
                <c:pt idx="55">
                  <c:v>5795267.1504229577</c:v>
                </c:pt>
                <c:pt idx="56">
                  <c:v>5828717.7976333518</c:v>
                </c:pt>
                <c:pt idx="57">
                  <c:v>5929744.0613258872</c:v>
                </c:pt>
                <c:pt idx="58">
                  <c:v>6122766.1813367475</c:v>
                </c:pt>
                <c:pt idx="59">
                  <c:v>6386864.4440502124</c:v>
                </c:pt>
                <c:pt idx="60">
                  <c:v>6762833.8104546284</c:v>
                </c:pt>
                <c:pt idx="61">
                  <c:v>7186059.7297940133</c:v>
                </c:pt>
                <c:pt idx="62">
                  <c:v>7662472.2747152857</c:v>
                </c:pt>
                <c:pt idx="63">
                  <c:v>8101251.4146774122</c:v>
                </c:pt>
                <c:pt idx="64">
                  <c:v>8502429.6520515215</c:v>
                </c:pt>
                <c:pt idx="65">
                  <c:v>8843297.5573265571</c:v>
                </c:pt>
                <c:pt idx="66">
                  <c:v>9115540.6368006915</c:v>
                </c:pt>
                <c:pt idx="67">
                  <c:v>9311276.286634054</c:v>
                </c:pt>
                <c:pt idx="68">
                  <c:v>9471377.0111365933</c:v>
                </c:pt>
                <c:pt idx="69">
                  <c:v>9545871.9567217734</c:v>
                </c:pt>
                <c:pt idx="70">
                  <c:v>9569458.9931556731</c:v>
                </c:pt>
                <c:pt idx="71">
                  <c:v>9461347.111345537</c:v>
                </c:pt>
                <c:pt idx="72">
                  <c:v>9272964.1636120118</c:v>
                </c:pt>
                <c:pt idx="73">
                  <c:v>9061623.0996788703</c:v>
                </c:pt>
                <c:pt idx="74">
                  <c:v>8885006.6030176468</c:v>
                </c:pt>
                <c:pt idx="75">
                  <c:v>8691156.0800164845</c:v>
                </c:pt>
                <c:pt idx="76">
                  <c:v>8525235.650758883</c:v>
                </c:pt>
                <c:pt idx="77">
                  <c:v>8337287.8556180689</c:v>
                </c:pt>
                <c:pt idx="78">
                  <c:v>8139013.9718043078</c:v>
                </c:pt>
                <c:pt idx="79">
                  <c:v>7918204.5125130955</c:v>
                </c:pt>
                <c:pt idx="80">
                  <c:v>7764231.2405305672</c:v>
                </c:pt>
                <c:pt idx="81">
                  <c:v>7631166.6616307292</c:v>
                </c:pt>
                <c:pt idx="82">
                  <c:v>7535169.0845434573</c:v>
                </c:pt>
                <c:pt idx="83">
                  <c:v>7418688.8000896173</c:v>
                </c:pt>
                <c:pt idx="84">
                  <c:v>7267544.3175942842</c:v>
                </c:pt>
                <c:pt idx="85">
                  <c:v>7033198.712171956</c:v>
                </c:pt>
                <c:pt idx="86">
                  <c:v>6761548.0631641224</c:v>
                </c:pt>
                <c:pt idx="87">
                  <c:v>6491290.4425180256</c:v>
                </c:pt>
                <c:pt idx="88">
                  <c:v>6273607.5246812748</c:v>
                </c:pt>
                <c:pt idx="89">
                  <c:v>6068831.6879886799</c:v>
                </c:pt>
                <c:pt idx="90">
                  <c:v>5908616.7628845982</c:v>
                </c:pt>
              </c:numCache>
            </c:numRef>
          </c:val>
          <c:smooth val="1"/>
          <c:extLst>
            <c:ext xmlns:c16="http://schemas.microsoft.com/office/drawing/2014/chart" uri="{C3380CC4-5D6E-409C-BE32-E72D297353CC}">
              <c16:uniqueId val="{00000000-EBE6-449C-BD45-BA07A8D1D312}"/>
            </c:ext>
          </c:extLst>
        </c:ser>
        <c:ser>
          <c:idx val="1"/>
          <c:order val="1"/>
          <c:tx>
            <c:strRef>
              <c:f>'Cuadro 1'!$A$31</c:f>
              <c:strCache>
                <c:ptCount val="1"/>
                <c:pt idx="0">
                  <c:v>Outflows of Public Transfers (TGO)</c:v>
                </c:pt>
              </c:strCache>
            </c:strRef>
          </c:tx>
          <c:spPr>
            <a:ln w="44450" cap="rnd">
              <a:solidFill>
                <a:srgbClr val="DE005A"/>
              </a:solidFill>
              <a:round/>
            </a:ln>
            <a:effectLst/>
          </c:spPr>
          <c:marker>
            <c:symbol val="none"/>
          </c:marker>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1'!$B$31:$CN$31</c:f>
              <c:numCache>
                <c:formatCode>_(* #,##0_);_(* \(#,##0\);_(* "-"_);_(@_)</c:formatCode>
                <c:ptCount val="91"/>
                <c:pt idx="0">
                  <c:v>821912.96553708962</c:v>
                </c:pt>
                <c:pt idx="1">
                  <c:v>827945.55303183617</c:v>
                </c:pt>
                <c:pt idx="2">
                  <c:v>833978.14052658284</c:v>
                </c:pt>
                <c:pt idx="3">
                  <c:v>850847.74158070644</c:v>
                </c:pt>
                <c:pt idx="4">
                  <c:v>879138.98132858018</c:v>
                </c:pt>
                <c:pt idx="5">
                  <c:v>922210.51943318476</c:v>
                </c:pt>
                <c:pt idx="6">
                  <c:v>982897.39098484919</c:v>
                </c:pt>
                <c:pt idx="7">
                  <c:v>1055014.599471896</c:v>
                </c:pt>
                <c:pt idx="8">
                  <c:v>1130198.8936698909</c:v>
                </c:pt>
                <c:pt idx="9">
                  <c:v>1210283.1178055278</c:v>
                </c:pt>
                <c:pt idx="10">
                  <c:v>1288799.8458556372</c:v>
                </c:pt>
                <c:pt idx="11">
                  <c:v>1364367.8245908038</c:v>
                </c:pt>
                <c:pt idx="12">
                  <c:v>1437181.3620251971</c:v>
                </c:pt>
                <c:pt idx="13">
                  <c:v>1517389.5045927037</c:v>
                </c:pt>
                <c:pt idx="14">
                  <c:v>1604750.6514955512</c:v>
                </c:pt>
                <c:pt idx="15">
                  <c:v>1710096.9894196899</c:v>
                </c:pt>
                <c:pt idx="16">
                  <c:v>1852237.4631789234</c:v>
                </c:pt>
                <c:pt idx="17">
                  <c:v>2130184.6215366395</c:v>
                </c:pt>
                <c:pt idx="18">
                  <c:v>2443951.4923923635</c:v>
                </c:pt>
                <c:pt idx="19">
                  <c:v>2794622.8262182525</c:v>
                </c:pt>
                <c:pt idx="20">
                  <c:v>3179760.7979488773</c:v>
                </c:pt>
                <c:pt idx="21">
                  <c:v>3592090.1751226373</c:v>
                </c:pt>
                <c:pt idx="22">
                  <c:v>3992413.800333492</c:v>
                </c:pt>
                <c:pt idx="23">
                  <c:v>4390366.7975631794</c:v>
                </c:pt>
                <c:pt idx="24">
                  <c:v>4779643.1637161132</c:v>
                </c:pt>
                <c:pt idx="25">
                  <c:v>5158248.7326086313</c:v>
                </c:pt>
                <c:pt idx="26">
                  <c:v>5494479.2711350089</c:v>
                </c:pt>
                <c:pt idx="27">
                  <c:v>5802881.9357289206</c:v>
                </c:pt>
                <c:pt idx="28">
                  <c:v>6085118.4723047987</c:v>
                </c:pt>
                <c:pt idx="29">
                  <c:v>6344771.2794527262</c:v>
                </c:pt>
                <c:pt idx="30">
                  <c:v>6565314.7461028136</c:v>
                </c:pt>
                <c:pt idx="31">
                  <c:v>6771800.5399873564</c:v>
                </c:pt>
                <c:pt idx="32">
                  <c:v>6967823.235049556</c:v>
                </c:pt>
                <c:pt idx="33">
                  <c:v>7151529.5833078288</c:v>
                </c:pt>
                <c:pt idx="34">
                  <c:v>7319560.8423914015</c:v>
                </c:pt>
                <c:pt idx="35">
                  <c:v>7479106.9814582113</c:v>
                </c:pt>
                <c:pt idx="36">
                  <c:v>7642389.0496407477</c:v>
                </c:pt>
                <c:pt idx="37">
                  <c:v>7783473.9277941715</c:v>
                </c:pt>
                <c:pt idx="38">
                  <c:v>7908109.0236625811</c:v>
                </c:pt>
                <c:pt idx="39">
                  <c:v>8027527.2144225147</c:v>
                </c:pt>
                <c:pt idx="40">
                  <c:v>8138826.9740242045</c:v>
                </c:pt>
                <c:pt idx="41">
                  <c:v>8236017.4626676636</c:v>
                </c:pt>
                <c:pt idx="42">
                  <c:v>8330375.4203444887</c:v>
                </c:pt>
                <c:pt idx="43">
                  <c:v>8419692.8464867752</c:v>
                </c:pt>
                <c:pt idx="44">
                  <c:v>8478089.4484219737</c:v>
                </c:pt>
                <c:pt idx="45">
                  <c:v>8520587.6110659018</c:v>
                </c:pt>
                <c:pt idx="46">
                  <c:v>8548860.5074296314</c:v>
                </c:pt>
                <c:pt idx="47">
                  <c:v>8566142.5832909606</c:v>
                </c:pt>
                <c:pt idx="48">
                  <c:v>8569839.4338038862</c:v>
                </c:pt>
                <c:pt idx="49">
                  <c:v>8578567.1789341867</c:v>
                </c:pt>
                <c:pt idx="50">
                  <c:v>8584255.5026487317</c:v>
                </c:pt>
                <c:pt idx="51">
                  <c:v>8571737.3477398679</c:v>
                </c:pt>
                <c:pt idx="52">
                  <c:v>8557799.9775601402</c:v>
                </c:pt>
                <c:pt idx="53">
                  <c:v>8530892.0361645203</c:v>
                </c:pt>
                <c:pt idx="54">
                  <c:v>8495149.3298809081</c:v>
                </c:pt>
                <c:pt idx="55">
                  <c:v>8426625.3777598403</c:v>
                </c:pt>
                <c:pt idx="56">
                  <c:v>8347115.1108729281</c:v>
                </c:pt>
                <c:pt idx="57">
                  <c:v>8255261.7252842337</c:v>
                </c:pt>
                <c:pt idx="58">
                  <c:v>8143615.1722197104</c:v>
                </c:pt>
                <c:pt idx="59">
                  <c:v>8070866.4014126929</c:v>
                </c:pt>
                <c:pt idx="60">
                  <c:v>8005830.4954581624</c:v>
                </c:pt>
                <c:pt idx="61">
                  <c:v>7932058.7944247518</c:v>
                </c:pt>
                <c:pt idx="62">
                  <c:v>7841619.8762266124</c:v>
                </c:pt>
                <c:pt idx="63">
                  <c:v>7765230.6122292504</c:v>
                </c:pt>
                <c:pt idx="64">
                  <c:v>7644719.6007834692</c:v>
                </c:pt>
                <c:pt idx="65">
                  <c:v>7526890.2630728167</c:v>
                </c:pt>
                <c:pt idx="66">
                  <c:v>7423831.7925966568</c:v>
                </c:pt>
                <c:pt idx="67">
                  <c:v>7347073.030397173</c:v>
                </c:pt>
                <c:pt idx="68">
                  <c:v>7296991.2982326979</c:v>
                </c:pt>
                <c:pt idx="69">
                  <c:v>7253076.4105925076</c:v>
                </c:pt>
                <c:pt idx="70">
                  <c:v>7226950.6743009556</c:v>
                </c:pt>
                <c:pt idx="71">
                  <c:v>7206538.641605665</c:v>
                </c:pt>
                <c:pt idx="72">
                  <c:v>7180265.7434264347</c:v>
                </c:pt>
                <c:pt idx="73">
                  <c:v>7133696.8878499474</c:v>
                </c:pt>
                <c:pt idx="74">
                  <c:v>7090689.895481497</c:v>
                </c:pt>
                <c:pt idx="75">
                  <c:v>7042015.0507778814</c:v>
                </c:pt>
                <c:pt idx="76">
                  <c:v>6988011.7591182385</c:v>
                </c:pt>
                <c:pt idx="77">
                  <c:v>6937457.7411455158</c:v>
                </c:pt>
                <c:pt idx="78">
                  <c:v>6844796.0462573022</c:v>
                </c:pt>
                <c:pt idx="79">
                  <c:v>6732508.9816391971</c:v>
                </c:pt>
                <c:pt idx="80">
                  <c:v>6609504.7020989796</c:v>
                </c:pt>
                <c:pt idx="81">
                  <c:v>6477818.6591211054</c:v>
                </c:pt>
                <c:pt idx="82">
                  <c:v>6321579.8271177188</c:v>
                </c:pt>
                <c:pt idx="83">
                  <c:v>6187718.7948301798</c:v>
                </c:pt>
                <c:pt idx="84">
                  <c:v>6055276.115604016</c:v>
                </c:pt>
                <c:pt idx="85">
                  <c:v>5926162.2582533089</c:v>
                </c:pt>
                <c:pt idx="86">
                  <c:v>5799387.179772526</c:v>
                </c:pt>
                <c:pt idx="87">
                  <c:v>5693075.1038978826</c:v>
                </c:pt>
                <c:pt idx="88">
                  <c:v>5616967.1003207881</c:v>
                </c:pt>
                <c:pt idx="89">
                  <c:v>5548059.6948370337</c:v>
                </c:pt>
                <c:pt idx="90">
                  <c:v>5479152.2893532794</c:v>
                </c:pt>
              </c:numCache>
            </c:numRef>
          </c:val>
          <c:smooth val="1"/>
          <c:extLst>
            <c:ext xmlns:c16="http://schemas.microsoft.com/office/drawing/2014/chart" uri="{C3380CC4-5D6E-409C-BE32-E72D297353CC}">
              <c16:uniqueId val="{00000001-EBE6-449C-BD45-BA07A8D1D312}"/>
            </c:ext>
          </c:extLst>
        </c:ser>
        <c:dLbls>
          <c:showLegendKey val="0"/>
          <c:showVal val="0"/>
          <c:showCatName val="0"/>
          <c:showSerName val="0"/>
          <c:showPercent val="0"/>
          <c:showBubbleSize val="0"/>
        </c:dLbls>
        <c:smooth val="0"/>
        <c:axId val="1842846623"/>
        <c:axId val="1842836223"/>
      </c:lineChart>
      <c:catAx>
        <c:axId val="184284662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s-CO"/>
                  <a:t>Age</a:t>
                </a:r>
              </a:p>
            </c:rich>
          </c:tx>
          <c:layout>
            <c:manualLayout>
              <c:xMode val="edge"/>
              <c:yMode val="edge"/>
              <c:x val="0.50911934050446483"/>
              <c:y val="0.887004285946692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crossAx val="1842836223"/>
        <c:crosses val="autoZero"/>
        <c:auto val="1"/>
        <c:lblAlgn val="ctr"/>
        <c:lblOffset val="100"/>
        <c:noMultiLvlLbl val="0"/>
      </c:catAx>
      <c:valAx>
        <c:axId val="184283622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s-CO"/>
                  <a:t>Millions of pesos</a:t>
                </a:r>
              </a:p>
            </c:rich>
          </c:tx>
          <c:layout>
            <c:manualLayout>
              <c:xMode val="edge"/>
              <c:yMode val="edge"/>
              <c:x val="1.1583581641163215E-2"/>
              <c:y val="0.3740883785146946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crossAx val="1842846623"/>
        <c:crosses val="autoZero"/>
        <c:crossBetween val="between"/>
        <c:dispUnits>
          <c:builtInUnit val="millions"/>
        </c:dispUnits>
      </c:valAx>
      <c:spPr>
        <a:noFill/>
        <a:ln>
          <a:noFill/>
        </a:ln>
        <a:effectLst/>
      </c:spPr>
    </c:plotArea>
    <c:legend>
      <c:legendPos val="b"/>
      <c:layout>
        <c:manualLayout>
          <c:xMode val="edge"/>
          <c:yMode val="edge"/>
          <c:x val="0.12459999326690162"/>
          <c:y val="0.93955956150988551"/>
          <c:w val="0.81005452850063264"/>
          <c:h val="5.840808105626918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panose="020B0502040204020203" pitchFamily="34" charset="0"/>
          <a:cs typeface="Segoe UI" panose="020B0502040204020203" pitchFamily="34" charset="0"/>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032139670768747E-2"/>
          <c:y val="3.0441858610190452E-2"/>
          <c:w val="0.90783573432325837"/>
          <c:h val="0.74913815011131235"/>
        </c:manualLayout>
      </c:layout>
      <c:lineChart>
        <c:grouping val="standard"/>
        <c:varyColors val="0"/>
        <c:ser>
          <c:idx val="0"/>
          <c:order val="0"/>
          <c:tx>
            <c:strRef>
              <c:f>'Cuadro 2'!$A$33</c:f>
              <c:strCache>
                <c:ptCount val="1"/>
                <c:pt idx="0">
                  <c:v>Private Transfers (TF)</c:v>
                </c:pt>
              </c:strCache>
            </c:strRef>
          </c:tx>
          <c:spPr>
            <a:ln w="38100" cap="rnd">
              <a:solidFill>
                <a:srgbClr val="8E0039"/>
              </a:solidFill>
              <a:round/>
            </a:ln>
            <a:effectLst/>
          </c:spPr>
          <c:marker>
            <c:symbol val="none"/>
          </c:marker>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2'!$B$33:$CN$33</c:f>
              <c:numCache>
                <c:formatCode>_(* #,##0_);_(* \(#,##0\);_(* "-"_);_(@_)</c:formatCode>
                <c:ptCount val="91"/>
                <c:pt idx="0">
                  <c:v>3558917.7730620732</c:v>
                </c:pt>
                <c:pt idx="1">
                  <c:v>3713063.2776522962</c:v>
                </c:pt>
                <c:pt idx="2">
                  <c:v>3905490.7309925198</c:v>
                </c:pt>
                <c:pt idx="3">
                  <c:v>4128272.2103154189</c:v>
                </c:pt>
                <c:pt idx="4">
                  <c:v>4379787.3911004113</c:v>
                </c:pt>
                <c:pt idx="5">
                  <c:v>4666192.3491801647</c:v>
                </c:pt>
                <c:pt idx="6">
                  <c:v>4966166.669045235</c:v>
                </c:pt>
                <c:pt idx="7">
                  <c:v>5250091.5810560277</c:v>
                </c:pt>
                <c:pt idx="8">
                  <c:v>5505366.2173030879</c:v>
                </c:pt>
                <c:pt idx="9">
                  <c:v>5756843.6538568111</c:v>
                </c:pt>
                <c:pt idx="10">
                  <c:v>6013057.6321873516</c:v>
                </c:pt>
                <c:pt idx="11">
                  <c:v>6264889.3918645261</c:v>
                </c:pt>
                <c:pt idx="12">
                  <c:v>6537495.0374298422</c:v>
                </c:pt>
                <c:pt idx="13">
                  <c:v>6819002.0436722757</c:v>
                </c:pt>
                <c:pt idx="14">
                  <c:v>7013266.9156691302</c:v>
                </c:pt>
                <c:pt idx="15">
                  <c:v>7122687.8793635173</c:v>
                </c:pt>
                <c:pt idx="16">
                  <c:v>6939762.2616594872</c:v>
                </c:pt>
                <c:pt idx="17">
                  <c:v>6573793.2827770365</c:v>
                </c:pt>
                <c:pt idx="18">
                  <c:v>5943324.6972116195</c:v>
                </c:pt>
                <c:pt idx="19">
                  <c:v>5071861.1125907125</c:v>
                </c:pt>
                <c:pt idx="20">
                  <c:v>4028959.7042197059</c:v>
                </c:pt>
                <c:pt idx="21">
                  <c:v>2894264.9895707453</c:v>
                </c:pt>
                <c:pt idx="22">
                  <c:v>1729976.2555576172</c:v>
                </c:pt>
                <c:pt idx="23">
                  <c:v>593895.40033140127</c:v>
                </c:pt>
                <c:pt idx="24">
                  <c:v>-472836.12232561875</c:v>
                </c:pt>
                <c:pt idx="25">
                  <c:v>-1376531.5980480919</c:v>
                </c:pt>
                <c:pt idx="26">
                  <c:v>-2106970.469781152</c:v>
                </c:pt>
                <c:pt idx="27">
                  <c:v>-2717462.0272268252</c:v>
                </c:pt>
                <c:pt idx="28">
                  <c:v>-3160137.3474271605</c:v>
                </c:pt>
                <c:pt idx="29">
                  <c:v>-3481168.1340410281</c:v>
                </c:pt>
                <c:pt idx="30">
                  <c:v>-3796162.6624814728</c:v>
                </c:pt>
                <c:pt idx="31">
                  <c:v>-4143090.6411878709</c:v>
                </c:pt>
                <c:pt idx="32">
                  <c:v>-4447444.1777075669</c:v>
                </c:pt>
                <c:pt idx="33">
                  <c:v>-4762884.871425909</c:v>
                </c:pt>
                <c:pt idx="34">
                  <c:v>-5073290.1546242237</c:v>
                </c:pt>
                <c:pt idx="35">
                  <c:v>-5298910.1205593813</c:v>
                </c:pt>
                <c:pt idx="36">
                  <c:v>-5487462.5602545962</c:v>
                </c:pt>
                <c:pt idx="37">
                  <c:v>-5646959.0609929534</c:v>
                </c:pt>
                <c:pt idx="38">
                  <c:v>-5802454.1130492734</c:v>
                </c:pt>
                <c:pt idx="39">
                  <c:v>-5896470.8903033938</c:v>
                </c:pt>
                <c:pt idx="40">
                  <c:v>-5987767.7254051492</c:v>
                </c:pt>
                <c:pt idx="41">
                  <c:v>-5976379.4950031694</c:v>
                </c:pt>
                <c:pt idx="42">
                  <c:v>-5848861.4806931084</c:v>
                </c:pt>
                <c:pt idx="43">
                  <c:v>-5621497.465939139</c:v>
                </c:pt>
                <c:pt idx="44">
                  <c:v>-5353434.6807645708</c:v>
                </c:pt>
                <c:pt idx="45">
                  <c:v>-5037067.4530410711</c:v>
                </c:pt>
                <c:pt idx="46">
                  <c:v>-4714981.2161872899</c:v>
                </c:pt>
                <c:pt idx="47">
                  <c:v>-4443471.6698773047</c:v>
                </c:pt>
                <c:pt idx="48">
                  <c:v>-4122278.201722404</c:v>
                </c:pt>
                <c:pt idx="49">
                  <c:v>-3780472.3765651528</c:v>
                </c:pt>
                <c:pt idx="50">
                  <c:v>-3412690.5868605804</c:v>
                </c:pt>
                <c:pt idx="51">
                  <c:v>-3020089.6386123057</c:v>
                </c:pt>
                <c:pt idx="52">
                  <c:v>-2614306.6812005965</c:v>
                </c:pt>
                <c:pt idx="53">
                  <c:v>-2269946.960466437</c:v>
                </c:pt>
                <c:pt idx="54">
                  <c:v>-1931147.9752500849</c:v>
                </c:pt>
                <c:pt idx="55">
                  <c:v>-1588854.9412509911</c:v>
                </c:pt>
                <c:pt idx="56">
                  <c:v>-1273899.5835652221</c:v>
                </c:pt>
                <c:pt idx="57">
                  <c:v>-946256.61344387103</c:v>
                </c:pt>
                <c:pt idx="58">
                  <c:v>-596120.48786345031</c:v>
                </c:pt>
                <c:pt idx="59">
                  <c:v>-275904.13190143369</c:v>
                </c:pt>
                <c:pt idx="60">
                  <c:v>-25727.73931289278</c:v>
                </c:pt>
                <c:pt idx="61">
                  <c:v>193943.9972279314</c:v>
                </c:pt>
                <c:pt idx="62">
                  <c:v>391649.85218943283</c:v>
                </c:pt>
                <c:pt idx="63">
                  <c:v>570918.83016311377</c:v>
                </c:pt>
                <c:pt idx="64">
                  <c:v>731284.79445776064</c:v>
                </c:pt>
                <c:pt idx="65">
                  <c:v>859866.25846034195</c:v>
                </c:pt>
                <c:pt idx="66">
                  <c:v>1003742.6863662004</c:v>
                </c:pt>
                <c:pt idx="67">
                  <c:v>1089768.0242202608</c:v>
                </c:pt>
                <c:pt idx="68">
                  <c:v>1126811.7982126568</c:v>
                </c:pt>
                <c:pt idx="69">
                  <c:v>1148291.1886442844</c:v>
                </c:pt>
                <c:pt idx="70">
                  <c:v>1177641.597776942</c:v>
                </c:pt>
                <c:pt idx="71">
                  <c:v>1138043.4855861887</c:v>
                </c:pt>
                <c:pt idx="72">
                  <c:v>1123030.7019850453</c:v>
                </c:pt>
                <c:pt idx="73">
                  <c:v>1096608.8934311057</c:v>
                </c:pt>
                <c:pt idx="74">
                  <c:v>1025111.4658068437</c:v>
                </c:pt>
                <c:pt idx="75">
                  <c:v>1002852.4401665479</c:v>
                </c:pt>
                <c:pt idx="76">
                  <c:v>1046561.0470607607</c:v>
                </c:pt>
                <c:pt idx="77">
                  <c:v>1089937.3043889115</c:v>
                </c:pt>
                <c:pt idx="78">
                  <c:v>1164495.3430611156</c:v>
                </c:pt>
                <c:pt idx="79">
                  <c:v>1291172.357781413</c:v>
                </c:pt>
                <c:pt idx="80">
                  <c:v>1409745.966241057</c:v>
                </c:pt>
                <c:pt idx="81">
                  <c:v>1536073.686322703</c:v>
                </c:pt>
                <c:pt idx="82">
                  <c:v>1777762.4117890829</c:v>
                </c:pt>
                <c:pt idx="83">
                  <c:v>2113650.2525593489</c:v>
                </c:pt>
                <c:pt idx="84">
                  <c:v>2516444.5671910811</c:v>
                </c:pt>
                <c:pt idx="85">
                  <c:v>2964697.2494079145</c:v>
                </c:pt>
                <c:pt idx="86">
                  <c:v>3396857.8633527067</c:v>
                </c:pt>
                <c:pt idx="87">
                  <c:v>3721694.613690529</c:v>
                </c:pt>
                <c:pt idx="88">
                  <c:v>3981313.4659137381</c:v>
                </c:pt>
                <c:pt idx="89">
                  <c:v>4166485.6623326801</c:v>
                </c:pt>
                <c:pt idx="90">
                  <c:v>4349610.1203190861</c:v>
                </c:pt>
              </c:numCache>
            </c:numRef>
          </c:val>
          <c:smooth val="0"/>
          <c:extLst>
            <c:ext xmlns:c16="http://schemas.microsoft.com/office/drawing/2014/chart" uri="{C3380CC4-5D6E-409C-BE32-E72D297353CC}">
              <c16:uniqueId val="{00000000-85E2-44BA-AE66-FDE97FC658CF}"/>
            </c:ext>
          </c:extLst>
        </c:ser>
        <c:ser>
          <c:idx val="1"/>
          <c:order val="1"/>
          <c:tx>
            <c:strRef>
              <c:f>'Cuadro 2'!$A$36</c:f>
              <c:strCache>
                <c:ptCount val="1"/>
                <c:pt idx="0">
                  <c:v>Transfers between households (TFB)</c:v>
                </c:pt>
              </c:strCache>
            </c:strRef>
          </c:tx>
          <c:spPr>
            <a:ln w="38100" cap="rnd">
              <a:solidFill>
                <a:srgbClr val="DE005A"/>
              </a:solidFill>
              <a:prstDash val="dash"/>
              <a:round/>
            </a:ln>
            <a:effectLst/>
          </c:spPr>
          <c:marker>
            <c:symbol val="none"/>
          </c:marker>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2'!$B$36:$CN$36</c:f>
              <c:numCache>
                <c:formatCode>_(* #,##0_);_(* \(#,##0\);_(* "-"_);_(@_)</c:formatCode>
                <c:ptCount val="9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14792.275444810037</c:v>
                </c:pt>
                <c:pt idx="16">
                  <c:v>28142.759796921975</c:v>
                </c:pt>
                <c:pt idx="17">
                  <c:v>47800.454621663179</c:v>
                </c:pt>
                <c:pt idx="18">
                  <c:v>76663.527845514778</c:v>
                </c:pt>
                <c:pt idx="19">
                  <c:v>111796.50078920808</c:v>
                </c:pt>
                <c:pt idx="20">
                  <c:v>151292.76333920695</c:v>
                </c:pt>
                <c:pt idx="21">
                  <c:v>189427.96892118134</c:v>
                </c:pt>
                <c:pt idx="22">
                  <c:v>228318.05209096946</c:v>
                </c:pt>
                <c:pt idx="23">
                  <c:v>258223.01454146736</c:v>
                </c:pt>
                <c:pt idx="24">
                  <c:v>283510.44116186677</c:v>
                </c:pt>
                <c:pt idx="25">
                  <c:v>305288.41704366403</c:v>
                </c:pt>
                <c:pt idx="26">
                  <c:v>325261.23186078836</c:v>
                </c:pt>
                <c:pt idx="27">
                  <c:v>339047.95607419533</c:v>
                </c:pt>
                <c:pt idx="28">
                  <c:v>356343.47532005125</c:v>
                </c:pt>
                <c:pt idx="29">
                  <c:v>374090.12323476968</c:v>
                </c:pt>
                <c:pt idx="30">
                  <c:v>394345.10864904511</c:v>
                </c:pt>
                <c:pt idx="31">
                  <c:v>416307.49232077406</c:v>
                </c:pt>
                <c:pt idx="32">
                  <c:v>439221.58509382443</c:v>
                </c:pt>
                <c:pt idx="33">
                  <c:v>460230.43211251462</c:v>
                </c:pt>
                <c:pt idx="34">
                  <c:v>479814.23160697392</c:v>
                </c:pt>
                <c:pt idx="35">
                  <c:v>495828.89071754209</c:v>
                </c:pt>
                <c:pt idx="36">
                  <c:v>510002.83886858454</c:v>
                </c:pt>
                <c:pt idx="37">
                  <c:v>523777.53328461997</c:v>
                </c:pt>
                <c:pt idx="38">
                  <c:v>538074.85335691494</c:v>
                </c:pt>
                <c:pt idx="39">
                  <c:v>551794.94234582921</c:v>
                </c:pt>
                <c:pt idx="40">
                  <c:v>564400.87071640603</c:v>
                </c:pt>
                <c:pt idx="41">
                  <c:v>575074.78427809593</c:v>
                </c:pt>
                <c:pt idx="42">
                  <c:v>584678.5322809933</c:v>
                </c:pt>
                <c:pt idx="43">
                  <c:v>590913.9581186896</c:v>
                </c:pt>
                <c:pt idx="44">
                  <c:v>596809.71164622204</c:v>
                </c:pt>
                <c:pt idx="45">
                  <c:v>603439.13573895232</c:v>
                </c:pt>
                <c:pt idx="46">
                  <c:v>609386.43940240517</c:v>
                </c:pt>
                <c:pt idx="47">
                  <c:v>615794.95614645677</c:v>
                </c:pt>
                <c:pt idx="48">
                  <c:v>622959.10815449362</c:v>
                </c:pt>
                <c:pt idx="49">
                  <c:v>629934.44896579476</c:v>
                </c:pt>
                <c:pt idx="50">
                  <c:v>636857.32785146113</c:v>
                </c:pt>
                <c:pt idx="51">
                  <c:v>644308.36876581318</c:v>
                </c:pt>
                <c:pt idx="52">
                  <c:v>652152.76159705617</c:v>
                </c:pt>
                <c:pt idx="53">
                  <c:v>659574.91028035444</c:v>
                </c:pt>
                <c:pt idx="54">
                  <c:v>665344.08789334691</c:v>
                </c:pt>
                <c:pt idx="55">
                  <c:v>669647.55872807594</c:v>
                </c:pt>
                <c:pt idx="56">
                  <c:v>676536.53328904801</c:v>
                </c:pt>
                <c:pt idx="57">
                  <c:v>683958.3056792561</c:v>
                </c:pt>
                <c:pt idx="58">
                  <c:v>693991.38882299967</c:v>
                </c:pt>
                <c:pt idx="59">
                  <c:v>707568.92197850288</c:v>
                </c:pt>
                <c:pt idx="60">
                  <c:v>724454.31243071367</c:v>
                </c:pt>
                <c:pt idx="61">
                  <c:v>737175.12655526923</c:v>
                </c:pt>
                <c:pt idx="62">
                  <c:v>746112.56315868557</c:v>
                </c:pt>
                <c:pt idx="63">
                  <c:v>752146.7335425457</c:v>
                </c:pt>
                <c:pt idx="64">
                  <c:v>758071.19338112616</c:v>
                </c:pt>
                <c:pt idx="65">
                  <c:v>761306.89139006741</c:v>
                </c:pt>
                <c:pt idx="66">
                  <c:v>771540.16587830079</c:v>
                </c:pt>
                <c:pt idx="67">
                  <c:v>793737.28897823882</c:v>
                </c:pt>
                <c:pt idx="68">
                  <c:v>818519.21445639862</c:v>
                </c:pt>
                <c:pt idx="69">
                  <c:v>842675.1521087056</c:v>
                </c:pt>
                <c:pt idx="70">
                  <c:v>869075.18088857387</c:v>
                </c:pt>
                <c:pt idx="71">
                  <c:v>889227.50553697348</c:v>
                </c:pt>
                <c:pt idx="72">
                  <c:v>900761.65539168869</c:v>
                </c:pt>
                <c:pt idx="73">
                  <c:v>914912.51760059816</c:v>
                </c:pt>
                <c:pt idx="74">
                  <c:v>931462.90516507661</c:v>
                </c:pt>
                <c:pt idx="75">
                  <c:v>949678.57995349902</c:v>
                </c:pt>
                <c:pt idx="76">
                  <c:v>968595.34274148243</c:v>
                </c:pt>
                <c:pt idx="77">
                  <c:v>992253.35031659703</c:v>
                </c:pt>
                <c:pt idx="78">
                  <c:v>1007494.9709083786</c:v>
                </c:pt>
                <c:pt idx="79">
                  <c:v>1007452.8065008344</c:v>
                </c:pt>
                <c:pt idx="80">
                  <c:v>1006958.9935706779</c:v>
                </c:pt>
                <c:pt idx="81">
                  <c:v>1005256.517209079</c:v>
                </c:pt>
                <c:pt idx="82">
                  <c:v>996995.20828858437</c:v>
                </c:pt>
                <c:pt idx="83">
                  <c:v>992618.22222353425</c:v>
                </c:pt>
                <c:pt idx="84">
                  <c:v>1005420.849507298</c:v>
                </c:pt>
                <c:pt idx="85">
                  <c:v>996857.50727710489</c:v>
                </c:pt>
                <c:pt idx="86">
                  <c:v>971027.30328393809</c:v>
                </c:pt>
                <c:pt idx="87">
                  <c:v>923930.47769755509</c:v>
                </c:pt>
                <c:pt idx="88">
                  <c:v>855397.39897112572</c:v>
                </c:pt>
                <c:pt idx="89">
                  <c:v>760677.33707401028</c:v>
                </c:pt>
                <c:pt idx="90">
                  <c:v>663909.45192514313</c:v>
                </c:pt>
              </c:numCache>
            </c:numRef>
          </c:val>
          <c:smooth val="0"/>
          <c:extLst>
            <c:ext xmlns:c16="http://schemas.microsoft.com/office/drawing/2014/chart" uri="{C3380CC4-5D6E-409C-BE32-E72D297353CC}">
              <c16:uniqueId val="{00000001-85E2-44BA-AE66-FDE97FC658CF}"/>
            </c:ext>
          </c:extLst>
        </c:ser>
        <c:ser>
          <c:idx val="2"/>
          <c:order val="2"/>
          <c:tx>
            <c:strRef>
              <c:f>'Cuadro 2'!$A$39</c:f>
              <c:strCache>
                <c:ptCount val="1"/>
                <c:pt idx="0">
                  <c:v>Transfers within households (TFW)</c:v>
                </c:pt>
              </c:strCache>
            </c:strRef>
          </c:tx>
          <c:spPr>
            <a:ln w="38100" cap="rnd">
              <a:solidFill>
                <a:schemeClr val="accent3">
                  <a:lumMod val="75000"/>
                </a:schemeClr>
              </a:solidFill>
              <a:prstDash val="sysDot"/>
              <a:round/>
            </a:ln>
            <a:effectLst/>
          </c:spPr>
          <c:marker>
            <c:symbol val="none"/>
          </c:marker>
          <c:cat>
            <c:strRef>
              <c:f>'Cuadro 1'!$B$12:$CN$12</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'Cuadro 2'!$B$39:$CN$39</c:f>
              <c:numCache>
                <c:formatCode>_(* #,##0_);_(* \(#,##0\);_(* "-"_);_(@_)</c:formatCode>
                <c:ptCount val="91"/>
                <c:pt idx="0">
                  <c:v>3558917.7730620732</c:v>
                </c:pt>
                <c:pt idx="1">
                  <c:v>3713063.2776522962</c:v>
                </c:pt>
                <c:pt idx="2">
                  <c:v>3905490.7309925198</c:v>
                </c:pt>
                <c:pt idx="3">
                  <c:v>4128272.2103154189</c:v>
                </c:pt>
                <c:pt idx="4">
                  <c:v>4379787.3911004113</c:v>
                </c:pt>
                <c:pt idx="5">
                  <c:v>4666192.3491801647</c:v>
                </c:pt>
                <c:pt idx="6">
                  <c:v>4966166.669045235</c:v>
                </c:pt>
                <c:pt idx="7">
                  <c:v>5250091.5810560277</c:v>
                </c:pt>
                <c:pt idx="8">
                  <c:v>5505366.2173030879</c:v>
                </c:pt>
                <c:pt idx="9">
                  <c:v>5756843.6538568111</c:v>
                </c:pt>
                <c:pt idx="10">
                  <c:v>6013057.6321873516</c:v>
                </c:pt>
                <c:pt idx="11">
                  <c:v>6264889.3918645261</c:v>
                </c:pt>
                <c:pt idx="12">
                  <c:v>6537495.0374298422</c:v>
                </c:pt>
                <c:pt idx="13">
                  <c:v>6819002.0436722757</c:v>
                </c:pt>
                <c:pt idx="14">
                  <c:v>7013266.9156691302</c:v>
                </c:pt>
                <c:pt idx="15">
                  <c:v>7107895.603918707</c:v>
                </c:pt>
                <c:pt idx="16">
                  <c:v>6911619.5018625651</c:v>
                </c:pt>
                <c:pt idx="17">
                  <c:v>6525992.8281553732</c:v>
                </c:pt>
                <c:pt idx="18">
                  <c:v>5866661.1693661045</c:v>
                </c:pt>
                <c:pt idx="19">
                  <c:v>4960064.6118015042</c:v>
                </c:pt>
                <c:pt idx="20">
                  <c:v>3877666.9408804988</c:v>
                </c:pt>
                <c:pt idx="21">
                  <c:v>2704837.0206495635</c:v>
                </c:pt>
                <c:pt idx="22">
                  <c:v>1501658.2034666473</c:v>
                </c:pt>
                <c:pt idx="23">
                  <c:v>335672.38578993361</c:v>
                </c:pt>
                <c:pt idx="24">
                  <c:v>-756346.56348748598</c:v>
                </c:pt>
                <c:pt idx="25">
                  <c:v>-1681820.0150917564</c:v>
                </c:pt>
                <c:pt idx="26">
                  <c:v>-2432231.7016419396</c:v>
                </c:pt>
                <c:pt idx="27">
                  <c:v>-3056509.9833010202</c:v>
                </c:pt>
                <c:pt idx="28">
                  <c:v>-3516480.822747211</c:v>
                </c:pt>
                <c:pt idx="29">
                  <c:v>-3855258.2572757974</c:v>
                </c:pt>
                <c:pt idx="30">
                  <c:v>-4190507.771130519</c:v>
                </c:pt>
                <c:pt idx="31">
                  <c:v>-4559398.133508645</c:v>
                </c:pt>
                <c:pt idx="32">
                  <c:v>-4886665.762801392</c:v>
                </c:pt>
                <c:pt idx="33">
                  <c:v>-5223115.303538423</c:v>
                </c:pt>
                <c:pt idx="34">
                  <c:v>-5553104.386231198</c:v>
                </c:pt>
                <c:pt idx="35">
                  <c:v>-5794739.0112769241</c:v>
                </c:pt>
                <c:pt idx="36">
                  <c:v>-5997465.3991231816</c:v>
                </c:pt>
                <c:pt idx="37">
                  <c:v>-6170736.5942775737</c:v>
                </c:pt>
                <c:pt idx="38">
                  <c:v>-6340528.9664061889</c:v>
                </c:pt>
                <c:pt idx="39">
                  <c:v>-6448265.8326492235</c:v>
                </c:pt>
                <c:pt idx="40">
                  <c:v>-6552168.5961215552</c:v>
                </c:pt>
                <c:pt idx="41">
                  <c:v>-6551454.2792812651</c:v>
                </c:pt>
                <c:pt idx="42">
                  <c:v>-6433540.0129741021</c:v>
                </c:pt>
                <c:pt idx="43">
                  <c:v>-6212411.4240578283</c:v>
                </c:pt>
                <c:pt idx="44">
                  <c:v>-5950244.3924107924</c:v>
                </c:pt>
                <c:pt idx="45">
                  <c:v>-5640506.5887800232</c:v>
                </c:pt>
                <c:pt idx="46">
                  <c:v>-5324367.6555896951</c:v>
                </c:pt>
                <c:pt idx="47">
                  <c:v>-5059266.6260237619</c:v>
                </c:pt>
                <c:pt idx="48">
                  <c:v>-4745237.3098768974</c:v>
                </c:pt>
                <c:pt idx="49">
                  <c:v>-4410406.8255309472</c:v>
                </c:pt>
                <c:pt idx="50">
                  <c:v>-4049547.9147120407</c:v>
                </c:pt>
                <c:pt idx="51">
                  <c:v>-3664398.007378119</c:v>
                </c:pt>
                <c:pt idx="52">
                  <c:v>-3266459.4427976524</c:v>
                </c:pt>
                <c:pt idx="53">
                  <c:v>-2929521.8707467923</c:v>
                </c:pt>
                <c:pt idx="54">
                  <c:v>-2596492.0631434312</c:v>
                </c:pt>
                <c:pt idx="55">
                  <c:v>-2258502.4999790676</c:v>
                </c:pt>
                <c:pt idx="56">
                  <c:v>-1950436.1168542709</c:v>
                </c:pt>
                <c:pt idx="57">
                  <c:v>-1630214.9191231271</c:v>
                </c:pt>
                <c:pt idx="58">
                  <c:v>-1290111.8766864501</c:v>
                </c:pt>
                <c:pt idx="59">
                  <c:v>-983473.05387993716</c:v>
                </c:pt>
                <c:pt idx="60">
                  <c:v>-750182.05174360797</c:v>
                </c:pt>
                <c:pt idx="61">
                  <c:v>-543231.12932733819</c:v>
                </c:pt>
                <c:pt idx="62">
                  <c:v>-354462.71096925251</c:v>
                </c:pt>
                <c:pt idx="63">
                  <c:v>-181227.90337943193</c:v>
                </c:pt>
                <c:pt idx="64">
                  <c:v>-26786.398923365399</c:v>
                </c:pt>
                <c:pt idx="65">
                  <c:v>98559.367070274428</c:v>
                </c:pt>
                <c:pt idx="66">
                  <c:v>232202.52048789989</c:v>
                </c:pt>
                <c:pt idx="67">
                  <c:v>296030.73524202313</c:v>
                </c:pt>
                <c:pt idx="68">
                  <c:v>308292.58375625871</c:v>
                </c:pt>
                <c:pt idx="69">
                  <c:v>305616.03653557785</c:v>
                </c:pt>
                <c:pt idx="70">
                  <c:v>308566.41688836832</c:v>
                </c:pt>
                <c:pt idx="71">
                  <c:v>248815.98004921433</c:v>
                </c:pt>
                <c:pt idx="72">
                  <c:v>222269.04659335595</c:v>
                </c:pt>
                <c:pt idx="73">
                  <c:v>181696.37583050784</c:v>
                </c:pt>
                <c:pt idx="74">
                  <c:v>93648.560641767457</c:v>
                </c:pt>
                <c:pt idx="75">
                  <c:v>53173.860213048756</c:v>
                </c:pt>
                <c:pt idx="76">
                  <c:v>77965.704319277778</c:v>
                </c:pt>
                <c:pt idx="77">
                  <c:v>97683.954072314315</c:v>
                </c:pt>
                <c:pt idx="78">
                  <c:v>157000.37215273734</c:v>
                </c:pt>
                <c:pt idx="79">
                  <c:v>283719.5512805786</c:v>
                </c:pt>
                <c:pt idx="80">
                  <c:v>402786.97267037909</c:v>
                </c:pt>
                <c:pt idx="81">
                  <c:v>530817.16911362298</c:v>
                </c:pt>
                <c:pt idx="82">
                  <c:v>780767.20350049809</c:v>
                </c:pt>
                <c:pt idx="83">
                  <c:v>1121032.0303358147</c:v>
                </c:pt>
                <c:pt idx="84">
                  <c:v>1511023.7176837837</c:v>
                </c:pt>
                <c:pt idx="85">
                  <c:v>1967839.7421308095</c:v>
                </c:pt>
                <c:pt idx="86">
                  <c:v>2425830.5600687684</c:v>
                </c:pt>
                <c:pt idx="87">
                  <c:v>2797764.135992974</c:v>
                </c:pt>
                <c:pt idx="88">
                  <c:v>3125916.0669426126</c:v>
                </c:pt>
                <c:pt idx="89">
                  <c:v>3405808.3252586704</c:v>
                </c:pt>
                <c:pt idx="90">
                  <c:v>3685700.6683939425</c:v>
                </c:pt>
              </c:numCache>
            </c:numRef>
          </c:val>
          <c:smooth val="0"/>
          <c:extLst>
            <c:ext xmlns:c16="http://schemas.microsoft.com/office/drawing/2014/chart" uri="{C3380CC4-5D6E-409C-BE32-E72D297353CC}">
              <c16:uniqueId val="{00000002-85E2-44BA-AE66-FDE97FC658CF}"/>
            </c:ext>
          </c:extLst>
        </c:ser>
        <c:dLbls>
          <c:showLegendKey val="0"/>
          <c:showVal val="0"/>
          <c:showCatName val="0"/>
          <c:showSerName val="0"/>
          <c:showPercent val="0"/>
          <c:showBubbleSize val="0"/>
        </c:dLbls>
        <c:smooth val="0"/>
        <c:axId val="1842846623"/>
        <c:axId val="1842836223"/>
      </c:lineChart>
      <c:catAx>
        <c:axId val="184284662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s-CO" dirty="0"/>
                  <a:t>Age</a:t>
                </a:r>
              </a:p>
            </c:rich>
          </c:tx>
          <c:layout>
            <c:manualLayout>
              <c:xMode val="edge"/>
              <c:yMode val="edge"/>
              <c:x val="0.50474068187955778"/>
              <c:y val="0.8588100951128209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crossAx val="1842836223"/>
        <c:crosses val="autoZero"/>
        <c:auto val="1"/>
        <c:lblAlgn val="ctr"/>
        <c:lblOffset val="100"/>
        <c:noMultiLvlLbl val="0"/>
      </c:catAx>
      <c:valAx>
        <c:axId val="1842836223"/>
        <c:scaling>
          <c:orientation val="minMax"/>
        </c:scaling>
        <c:delete val="0"/>
        <c:axPos val="l"/>
        <c:title>
          <c:tx>
            <c:rich>
              <a:bodyPr rot="-5400000" spcFirstLastPara="1" vertOverflow="ellipsis" vert="horz" wrap="square" anchor="ctr" anchorCtr="1"/>
              <a:lstStyle/>
              <a:p>
                <a:pPr>
                  <a:defRPr lang="en-US" sz="1000" b="0" i="0" u="none" strike="noStrike" kern="1200" baseline="0" noProof="0">
                    <a:solidFill>
                      <a:schemeClr val="tx1">
                        <a:lumMod val="65000"/>
                        <a:lumOff val="35000"/>
                      </a:schemeClr>
                    </a:solidFill>
                    <a:latin typeface="Segoe UI" panose="020B0502040204020203" pitchFamily="34" charset="0"/>
                    <a:ea typeface="+mn-ea"/>
                    <a:cs typeface="Segoe UI" panose="020B0502040204020203" pitchFamily="34" charset="0"/>
                  </a:defRPr>
                </a:pPr>
                <a:r>
                  <a:rPr lang="en-US" noProof="0" dirty="0"/>
                  <a:t>Millions of pesos</a:t>
                </a:r>
              </a:p>
            </c:rich>
          </c:tx>
          <c:layout>
            <c:manualLayout>
              <c:xMode val="edge"/>
              <c:yMode val="edge"/>
              <c:x val="1.1583581641163215E-2"/>
              <c:y val="0.37408837851469462"/>
            </c:manualLayout>
          </c:layout>
          <c:overlay val="0"/>
          <c:spPr>
            <a:noFill/>
            <a:ln>
              <a:noFill/>
            </a:ln>
            <a:effectLst/>
          </c:spPr>
          <c:txPr>
            <a:bodyPr rot="-5400000" spcFirstLastPara="1" vertOverflow="ellipsis" vert="horz" wrap="square" anchor="ctr" anchorCtr="1"/>
            <a:lstStyle/>
            <a:p>
              <a:pPr>
                <a:defRPr lang="en-US" sz="1000" b="0" i="0" u="none" strike="noStrike" kern="1200" baseline="0" noProof="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crossAx val="1842846623"/>
        <c:crosses val="autoZero"/>
        <c:crossBetween val="between"/>
        <c:dispUnits>
          <c:builtInUnit val="millions"/>
        </c:dispUnits>
      </c:valAx>
      <c:spPr>
        <a:noFill/>
        <a:ln>
          <a:noFill/>
        </a:ln>
        <a:effectLst/>
      </c:spPr>
    </c:plotArea>
    <c:legend>
      <c:legendPos val="b"/>
      <c:layout>
        <c:manualLayout>
          <c:xMode val="edge"/>
          <c:yMode val="edge"/>
          <c:x val="6.3142949053919872E-2"/>
          <c:y val="0.91758697259878896"/>
          <c:w val="0.89999993145836943"/>
          <c:h val="5.792145220992397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panose="020B0502040204020203" pitchFamily="34" charset="0"/>
          <a:cs typeface="Segoe UI" panose="020B0502040204020203" pitchFamily="34" charset="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0.13321</cdr:x>
      <cdr:y>0.54576</cdr:y>
    </cdr:from>
    <cdr:to>
      <cdr:x>0.27915</cdr:x>
      <cdr:y>0.69626</cdr:y>
    </cdr:to>
    <cdr:sp macro="" textlink="">
      <cdr:nvSpPr>
        <cdr:cNvPr id="2" name="CuadroTexto 1">
          <a:extLst xmlns:a="http://schemas.openxmlformats.org/drawingml/2006/main">
            <a:ext uri="{FF2B5EF4-FFF2-40B4-BE49-F238E27FC236}">
              <a16:creationId xmlns:a16="http://schemas.microsoft.com/office/drawing/2014/main" id="{366A882F-3AFA-4450-9E40-9EA7927A3EF2}"/>
            </a:ext>
          </a:extLst>
        </cdr:cNvPr>
        <cdr:cNvSpPr txBox="1"/>
      </cdr:nvSpPr>
      <cdr:spPr>
        <a:xfrm xmlns:a="http://schemas.openxmlformats.org/drawingml/2006/main">
          <a:off x="1209974" y="1664446"/>
          <a:ext cx="1325603" cy="4589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noProof="0" dirty="0">
              <a:solidFill>
                <a:srgbClr val="B6004B"/>
              </a:solidFill>
              <a:latin typeface="Segoe UI" panose="020B0502040204020203" pitchFamily="34" charset="0"/>
              <a:cs typeface="Segoe UI" panose="020B0502040204020203" pitchFamily="34" charset="0"/>
            </a:rPr>
            <a:t>Deficit stage </a:t>
          </a:r>
        </a:p>
        <a:p xmlns:a="http://schemas.openxmlformats.org/drawingml/2006/main">
          <a:pPr algn="ctr"/>
          <a:r>
            <a:rPr lang="en-US" sz="1100" noProof="0" dirty="0">
              <a:solidFill>
                <a:srgbClr val="B6004B"/>
              </a:solidFill>
              <a:latin typeface="Segoe UI" panose="020B0502040204020203" pitchFamily="34" charset="0"/>
              <a:cs typeface="Segoe UI" panose="020B0502040204020203" pitchFamily="34" charset="0"/>
            </a:rPr>
            <a:t>of early ages</a:t>
          </a:r>
        </a:p>
      </cdr:txBody>
    </cdr:sp>
  </cdr:relSizeAnchor>
  <cdr:relSizeAnchor xmlns:cdr="http://schemas.openxmlformats.org/drawingml/2006/chartDrawing">
    <cdr:from>
      <cdr:x>0.39267</cdr:x>
      <cdr:y>0.19562</cdr:y>
    </cdr:from>
    <cdr:to>
      <cdr:x>0.55831</cdr:x>
      <cdr:y>0.30912</cdr:y>
    </cdr:to>
    <cdr:sp macro="" textlink="">
      <cdr:nvSpPr>
        <cdr:cNvPr id="3" name="CuadroTexto 1">
          <a:extLst xmlns:a="http://schemas.openxmlformats.org/drawingml/2006/main">
            <a:ext uri="{FF2B5EF4-FFF2-40B4-BE49-F238E27FC236}">
              <a16:creationId xmlns:a16="http://schemas.microsoft.com/office/drawing/2014/main" id="{F71F5560-ED2C-4B52-A8A9-04E547FCED30}"/>
            </a:ext>
          </a:extLst>
        </cdr:cNvPr>
        <cdr:cNvSpPr txBox="1"/>
      </cdr:nvSpPr>
      <cdr:spPr>
        <a:xfrm xmlns:a="http://schemas.openxmlformats.org/drawingml/2006/main">
          <a:off x="3440473" y="822103"/>
          <a:ext cx="1451211" cy="4769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noProof="0" dirty="0">
              <a:solidFill>
                <a:schemeClr val="tx1">
                  <a:lumMod val="65000"/>
                  <a:lumOff val="35000"/>
                </a:schemeClr>
              </a:solidFill>
              <a:latin typeface="Segoe UI" panose="020B0502040204020203" pitchFamily="34" charset="0"/>
              <a:cs typeface="Segoe UI" panose="020B0502040204020203" pitchFamily="34" charset="0"/>
            </a:rPr>
            <a:t>Surplus stage</a:t>
          </a:r>
        </a:p>
      </cdr:txBody>
    </cdr:sp>
  </cdr:relSizeAnchor>
  <cdr:relSizeAnchor xmlns:cdr="http://schemas.openxmlformats.org/drawingml/2006/chartDrawing">
    <cdr:from>
      <cdr:x>0.78442</cdr:x>
      <cdr:y>0.5</cdr:y>
    </cdr:from>
    <cdr:to>
      <cdr:x>0.93037</cdr:x>
      <cdr:y>0.65507</cdr:y>
    </cdr:to>
    <cdr:sp macro="" textlink="">
      <cdr:nvSpPr>
        <cdr:cNvPr id="4" name="CuadroTexto 1">
          <a:extLst xmlns:a="http://schemas.openxmlformats.org/drawingml/2006/main">
            <a:ext uri="{FF2B5EF4-FFF2-40B4-BE49-F238E27FC236}">
              <a16:creationId xmlns:a16="http://schemas.microsoft.com/office/drawing/2014/main" id="{E1C59661-3FE5-4D90-BF96-D96FA81C5737}"/>
            </a:ext>
          </a:extLst>
        </cdr:cNvPr>
        <cdr:cNvSpPr txBox="1"/>
      </cdr:nvSpPr>
      <cdr:spPr>
        <a:xfrm xmlns:a="http://schemas.openxmlformats.org/drawingml/2006/main">
          <a:off x="7125063" y="1524888"/>
          <a:ext cx="1325694" cy="4729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noProof="0" dirty="0">
              <a:solidFill>
                <a:srgbClr val="B6004B"/>
              </a:solidFill>
              <a:latin typeface="Segoe UI" panose="020B0502040204020203" pitchFamily="34" charset="0"/>
              <a:cs typeface="Segoe UI" panose="020B0502040204020203" pitchFamily="34" charset="0"/>
            </a:rPr>
            <a:t>Deficit stage </a:t>
          </a:r>
        </a:p>
        <a:p xmlns:a="http://schemas.openxmlformats.org/drawingml/2006/main">
          <a:pPr algn="ctr"/>
          <a:r>
            <a:rPr lang="en-US" sz="1100" noProof="0" dirty="0">
              <a:solidFill>
                <a:srgbClr val="B6004B"/>
              </a:solidFill>
              <a:latin typeface="Segoe UI" panose="020B0502040204020203" pitchFamily="34" charset="0"/>
              <a:cs typeface="Segoe UI" panose="020B0502040204020203" pitchFamily="34" charset="0"/>
            </a:rPr>
            <a:t>of advance ages </a:t>
          </a:r>
        </a:p>
      </cdr:txBody>
    </cdr:sp>
  </cdr:relSizeAnchor>
  <cdr:relSizeAnchor xmlns:cdr="http://schemas.openxmlformats.org/drawingml/2006/chartDrawing">
    <cdr:from>
      <cdr:x>0.33012</cdr:x>
      <cdr:y>0.01449</cdr:y>
    </cdr:from>
    <cdr:to>
      <cdr:x>0.33128</cdr:x>
      <cdr:y>0.81864</cdr:y>
    </cdr:to>
    <cdr:cxnSp macro="">
      <cdr:nvCxnSpPr>
        <cdr:cNvPr id="6" name="Conector recto 5">
          <a:extLst xmlns:a="http://schemas.openxmlformats.org/drawingml/2006/main">
            <a:ext uri="{FF2B5EF4-FFF2-40B4-BE49-F238E27FC236}">
              <a16:creationId xmlns:a16="http://schemas.microsoft.com/office/drawing/2014/main" id="{BCE0E76B-A347-42E0-9D2A-68455F6335E9}"/>
            </a:ext>
          </a:extLst>
        </cdr:cNvPr>
        <cdr:cNvCxnSpPr/>
      </cdr:nvCxnSpPr>
      <cdr:spPr>
        <a:xfrm xmlns:a="http://schemas.openxmlformats.org/drawingml/2006/main" flipV="1">
          <a:off x="2892386" y="60892"/>
          <a:ext cx="10149" cy="337952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0.64287</cdr:x>
      <cdr:y>0.01209</cdr:y>
    </cdr:from>
    <cdr:to>
      <cdr:x>0.64403</cdr:x>
      <cdr:y>0.81624</cdr:y>
    </cdr:to>
    <cdr:cxnSp macro="">
      <cdr:nvCxnSpPr>
        <cdr:cNvPr id="7" name="Conector recto 6">
          <a:extLst xmlns:a="http://schemas.openxmlformats.org/drawingml/2006/main">
            <a:ext uri="{FF2B5EF4-FFF2-40B4-BE49-F238E27FC236}">
              <a16:creationId xmlns:a16="http://schemas.microsoft.com/office/drawing/2014/main" id="{15E39793-C739-403F-B8C7-640EAE5C64F9}"/>
            </a:ext>
          </a:extLst>
        </cdr:cNvPr>
        <cdr:cNvCxnSpPr/>
      </cdr:nvCxnSpPr>
      <cdr:spPr>
        <a:xfrm xmlns:a="http://schemas.openxmlformats.org/drawingml/2006/main" flipV="1">
          <a:off x="5632598" y="50800"/>
          <a:ext cx="10149" cy="337952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0.29324</cdr:x>
      <cdr:y>0</cdr:y>
    </cdr:from>
    <cdr:to>
      <cdr:x>0.32936</cdr:x>
      <cdr:y>0.06701</cdr:y>
    </cdr:to>
    <cdr:sp macro="" textlink="">
      <cdr:nvSpPr>
        <cdr:cNvPr id="8" name="CuadroTexto 7">
          <a:extLst xmlns:a="http://schemas.openxmlformats.org/drawingml/2006/main">
            <a:ext uri="{FF2B5EF4-FFF2-40B4-BE49-F238E27FC236}">
              <a16:creationId xmlns:a16="http://schemas.microsoft.com/office/drawing/2014/main" id="{2574F17B-8C39-4358-A37C-6D86A53E3704}"/>
            </a:ext>
          </a:extLst>
        </cdr:cNvPr>
        <cdr:cNvSpPr txBox="1"/>
      </cdr:nvSpPr>
      <cdr:spPr>
        <a:xfrm xmlns:a="http://schemas.openxmlformats.org/drawingml/2006/main">
          <a:off x="2557919" y="0"/>
          <a:ext cx="315052" cy="2775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100" b="1" dirty="0">
              <a:latin typeface="Segoe UI" panose="020B0502040204020203" pitchFamily="34" charset="0"/>
              <a:cs typeface="Segoe UI" panose="020B0502040204020203" pitchFamily="34" charset="0"/>
            </a:rPr>
            <a:t>25</a:t>
          </a:r>
        </a:p>
      </cdr:txBody>
    </cdr:sp>
  </cdr:relSizeAnchor>
  <cdr:relSizeAnchor xmlns:cdr="http://schemas.openxmlformats.org/drawingml/2006/chartDrawing">
    <cdr:from>
      <cdr:x>0.64563</cdr:x>
      <cdr:y>0</cdr:y>
    </cdr:from>
    <cdr:to>
      <cdr:x>0.68175</cdr:x>
      <cdr:y>0.06701</cdr:y>
    </cdr:to>
    <cdr:sp macro="" textlink="">
      <cdr:nvSpPr>
        <cdr:cNvPr id="9" name="CuadroTexto 1">
          <a:extLst xmlns:a="http://schemas.openxmlformats.org/drawingml/2006/main">
            <a:ext uri="{FF2B5EF4-FFF2-40B4-BE49-F238E27FC236}">
              <a16:creationId xmlns:a16="http://schemas.microsoft.com/office/drawing/2014/main" id="{CA070168-7CCD-43FA-B7E2-AEE69D6F3FE2}"/>
            </a:ext>
          </a:extLst>
        </cdr:cNvPr>
        <cdr:cNvSpPr txBox="1"/>
      </cdr:nvSpPr>
      <cdr:spPr>
        <a:xfrm xmlns:a="http://schemas.openxmlformats.org/drawingml/2006/main">
          <a:off x="5631715" y="0"/>
          <a:ext cx="315052" cy="2775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100" b="1">
              <a:latin typeface="Segoe UI" panose="020B0502040204020203" pitchFamily="34" charset="0"/>
              <a:cs typeface="Segoe UI" panose="020B0502040204020203" pitchFamily="34" charset="0"/>
            </a:rPr>
            <a:t>56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8A809733-6C35-0144-8DCF-77480CA47BBE}" type="datetimeFigureOut">
              <a:rPr lang="es-ES" smtClean="0"/>
              <a:t>16/2/23</a:t>
            </a:fld>
            <a:endParaRPr lang="es-ES"/>
          </a:p>
        </p:txBody>
      </p:sp>
      <p:sp>
        <p:nvSpPr>
          <p:cNvPr id="4" name="Marcador de imagen de diapositiva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230A825F-C5BC-0945-9745-BFEF151ECAA1}" type="slidenum">
              <a:rPr lang="es-ES" smtClean="0"/>
              <a:t>‹Nº›</a:t>
            </a:fld>
            <a:endParaRPr lang="es-ES"/>
          </a:p>
        </p:txBody>
      </p:sp>
    </p:spTree>
    <p:extLst>
      <p:ext uri="{BB962C8B-B14F-4D97-AF65-F5344CB8AC3E}">
        <p14:creationId xmlns:p14="http://schemas.microsoft.com/office/powerpoint/2010/main" val="1840022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30A825F-C5BC-0945-9745-BFEF151ECAA1}" type="slidenum">
              <a:rPr lang="es-ES" smtClean="0"/>
              <a:t>1</a:t>
            </a:fld>
            <a:endParaRPr lang="es-ES" dirty="0"/>
          </a:p>
        </p:txBody>
      </p:sp>
    </p:spTree>
    <p:extLst>
      <p:ext uri="{BB962C8B-B14F-4D97-AF65-F5344CB8AC3E}">
        <p14:creationId xmlns:p14="http://schemas.microsoft.com/office/powerpoint/2010/main" val="269170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0A825F-C5BC-0945-9745-BFEF151ECAA1}"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9721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0A825F-C5BC-0945-9745-BFEF151ECAA1}"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1731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edad con mayor déficit es a los 89 año con 14,1. También cabe resaltar que en las edades antes de los 25 años, en la edad de 15 años es donde se presenta el mayor déficit con 11,97 millones</a:t>
            </a:r>
            <a:endParaRPr lang="es-CO"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0A825F-C5BC-0945-9745-BFEF151ECAA1}"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2659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dirty="0"/>
              <a:t>El máximo nivel de entradas de transferencias públicas se da a los 70 años con 9,57 millones de pesos al año, el máximo nivel de salidas de transferencias públicas se da a los 50 años con 8,58 millones de pesos al año</a:t>
            </a:r>
            <a:endParaRPr lang="es-CO" dirty="0"/>
          </a:p>
          <a:p>
            <a:endParaRPr lang="es-CO"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0A825F-C5BC-0945-9745-BFEF151ECAA1}"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9028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0A825F-C5BC-0945-9745-BFEF151ECAA1}"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8392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230A825F-C5BC-0945-9745-BFEF151ECAA1}" type="slidenum">
              <a:rPr lang="es-ES" smtClean="0"/>
              <a:t>17</a:t>
            </a:fld>
            <a:endParaRPr lang="es-ES"/>
          </a:p>
        </p:txBody>
      </p:sp>
    </p:spTree>
    <p:extLst>
      <p:ext uri="{BB962C8B-B14F-4D97-AF65-F5344CB8AC3E}">
        <p14:creationId xmlns:p14="http://schemas.microsoft.com/office/powerpoint/2010/main" val="616127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30A825F-C5BC-0945-9745-BFEF151ECAA1}" type="slidenum">
              <a:rPr lang="es-ES" smtClean="0"/>
              <a:t>3</a:t>
            </a:fld>
            <a:endParaRPr lang="es-ES" dirty="0"/>
          </a:p>
        </p:txBody>
      </p:sp>
    </p:spTree>
    <p:extLst>
      <p:ext uri="{BB962C8B-B14F-4D97-AF65-F5344CB8AC3E}">
        <p14:creationId xmlns:p14="http://schemas.microsoft.com/office/powerpoint/2010/main" val="98625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230A825F-C5BC-0945-9745-BFEF151ECAA1}" type="slidenum">
              <a:rPr lang="es-ES" smtClean="0"/>
              <a:t>4</a:t>
            </a:fld>
            <a:endParaRPr lang="es-ES"/>
          </a:p>
        </p:txBody>
      </p:sp>
    </p:spTree>
    <p:extLst>
      <p:ext uri="{BB962C8B-B14F-4D97-AF65-F5344CB8AC3E}">
        <p14:creationId xmlns:p14="http://schemas.microsoft.com/office/powerpoint/2010/main" val="266409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8E95A8-4FED-A54F-8280-AC3C957FE523}"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4556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230A825F-C5BC-0945-9745-BFEF151ECAA1}" type="slidenum">
              <a:rPr lang="es-ES" smtClean="0"/>
              <a:t>7</a:t>
            </a:fld>
            <a:endParaRPr lang="es-ES"/>
          </a:p>
        </p:txBody>
      </p:sp>
    </p:spTree>
    <p:extLst>
      <p:ext uri="{BB962C8B-B14F-4D97-AF65-F5344CB8AC3E}">
        <p14:creationId xmlns:p14="http://schemas.microsoft.com/office/powerpoint/2010/main" val="261304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800" dirty="0">
                <a:effectLst/>
                <a:latin typeface="Segoe UI" panose="020B0502040204020203" pitchFamily="34" charset="0"/>
                <a:ea typeface="Calibri" panose="020F0502020204030204" pitchFamily="34" charset="0"/>
              </a:rPr>
              <a:t>El nivel máximo de ingreso laboral se obtiene a los 40 años con 21,6 millones de pesos al año.</a:t>
            </a:r>
            <a:endParaRPr lang="es-CO"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0A825F-C5BC-0945-9745-BFEF151ECAA1}"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319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800" b="1" dirty="0">
                <a:effectLst/>
                <a:latin typeface="Segoe UI" panose="020B0502040204020203" pitchFamily="34" charset="0"/>
                <a:ea typeface="Calibri" panose="020F0502020204030204" pitchFamily="34" charset="0"/>
              </a:rPr>
              <a:t>El nivel máximo de ingreso laboral para 2008 se obtiene a los 42 años con unos ingresos cercanos a los 10 millones por año</a:t>
            </a:r>
            <a:endParaRPr lang="es-CO" b="1"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0A825F-C5BC-0945-9745-BFEF151ECAA1}"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4232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800" dirty="0">
                <a:effectLst/>
                <a:latin typeface="Segoe UI" panose="020B0502040204020203" pitchFamily="34" charset="0"/>
                <a:ea typeface="Calibri" panose="020F0502020204030204" pitchFamily="34" charset="0"/>
              </a:rPr>
              <a:t>Desde los 5 años hasta la edad de 10 años, son las únicas edades donde el consumo público supera al consumo privado. La edad donde se genera el mayor nivel de consumo para el 2017 es 49 años con 15,9 millones de pesos anuales </a:t>
            </a:r>
            <a:endParaRPr lang="es-CO"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0A825F-C5BC-0945-9745-BFEF151ECAA1}"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59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máximo nivel de consumo público se da a los 8 años con 4,9 millones de pesos al año</a:t>
            </a:r>
            <a:endParaRPr lang="es-CO"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0A825F-C5BC-0945-9745-BFEF151ECAA1}"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0828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16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83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11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777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98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05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53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áfico 10">
            <a:extLst>
              <a:ext uri="{FF2B5EF4-FFF2-40B4-BE49-F238E27FC236}">
                <a16:creationId xmlns:a16="http://schemas.microsoft.com/office/drawing/2014/main" id="{670DDDA8-6477-C27C-5235-4393CFBC0C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08852" y="373062"/>
            <a:ext cx="1448953" cy="561839"/>
          </a:xfrm>
          <a:prstGeom prst="rect">
            <a:avLst/>
          </a:prstGeom>
        </p:spPr>
      </p:pic>
      <p:pic>
        <p:nvPicPr>
          <p:cNvPr id="13" name="Imagen 12">
            <a:extLst>
              <a:ext uri="{FF2B5EF4-FFF2-40B4-BE49-F238E27FC236}">
                <a16:creationId xmlns:a16="http://schemas.microsoft.com/office/drawing/2014/main" id="{E4A495E5-3CB9-2F10-8E0E-CAB0EC052D31}"/>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r="-2" b="2372"/>
          <a:stretch/>
        </p:blipFill>
        <p:spPr>
          <a:xfrm>
            <a:off x="0" y="-1"/>
            <a:ext cx="4328160" cy="5143501"/>
          </a:xfrm>
          <a:prstGeom prst="rect">
            <a:avLst/>
          </a:prstGeom>
        </p:spPr>
      </p:pic>
      <p:pic>
        <p:nvPicPr>
          <p:cNvPr id="14" name="Gráfico 13">
            <a:extLst>
              <a:ext uri="{FF2B5EF4-FFF2-40B4-BE49-F238E27FC236}">
                <a16:creationId xmlns:a16="http://schemas.microsoft.com/office/drawing/2014/main" id="{881DD9AC-F802-4F7D-CF9D-92DE3F61A5E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168" y="4146658"/>
            <a:ext cx="2888732" cy="491699"/>
          </a:xfrm>
          <a:prstGeom prst="rect">
            <a:avLst/>
          </a:prstGeom>
        </p:spPr>
      </p:pic>
    </p:spTree>
    <p:extLst>
      <p:ext uri="{BB962C8B-B14F-4D97-AF65-F5344CB8AC3E}">
        <p14:creationId xmlns:p14="http://schemas.microsoft.com/office/powerpoint/2010/main" val="3977970202"/>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B32E99F-0BE6-EB4E-B2D9-1C670D2D464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 b="2372"/>
          <a:stretch/>
        </p:blipFill>
        <p:spPr>
          <a:xfrm>
            <a:off x="0" y="-1"/>
            <a:ext cx="4328160" cy="5143501"/>
          </a:xfrm>
          <a:prstGeom prst="rect">
            <a:avLst/>
          </a:prstGeom>
        </p:spPr>
      </p:pic>
      <p:pic>
        <p:nvPicPr>
          <p:cNvPr id="11" name="Imagen 10" descr="Nuevo-logo-DANE.jpg"/>
          <p:cNvPicPr>
            <a:picLocks noChangeAspect="1"/>
          </p:cNvPicPr>
          <p:nvPr userDrawn="1"/>
        </p:nvPicPr>
        <p:blipFill rotWithShape="1">
          <a:blip r:embed="rId5">
            <a:extLst>
              <a:ext uri="{28A0092B-C50C-407E-A947-70E740481C1C}">
                <a14:useLocalDpi xmlns:a14="http://schemas.microsoft.com/office/drawing/2010/main" val="0"/>
              </a:ext>
            </a:extLst>
          </a:blip>
          <a:srcRect l="7445" t="30958" r="7295" b="31695"/>
          <a:stretch/>
        </p:blipFill>
        <p:spPr>
          <a:xfrm>
            <a:off x="7264402" y="299602"/>
            <a:ext cx="1479365" cy="647999"/>
          </a:xfrm>
          <a:prstGeom prst="rect">
            <a:avLst/>
          </a:prstGeom>
        </p:spPr>
      </p:pic>
      <p:pic>
        <p:nvPicPr>
          <p:cNvPr id="7" name="6 Imagen"/>
          <p:cNvPicPr>
            <a:picLocks noChangeAspect="1"/>
          </p:cNvPicPr>
          <p:nvPr userDrawn="1"/>
        </p:nvPicPr>
        <p:blipFill rotWithShape="1">
          <a:blip r:embed="rId6">
            <a:extLst>
              <a:ext uri="{28A0092B-C50C-407E-A947-70E740481C1C}">
                <a14:useLocalDpi xmlns:a14="http://schemas.microsoft.com/office/drawing/2010/main" val="0"/>
              </a:ext>
            </a:extLst>
          </a:blip>
          <a:srcRect l="3545" t="29948" r="4377" b="17913"/>
          <a:stretch/>
        </p:blipFill>
        <p:spPr>
          <a:xfrm>
            <a:off x="3947926" y="4176507"/>
            <a:ext cx="4895937" cy="432000"/>
          </a:xfrm>
          <a:prstGeom prst="rect">
            <a:avLst/>
          </a:prstGeom>
        </p:spPr>
      </p:pic>
      <p:pic>
        <p:nvPicPr>
          <p:cNvPr id="6" name="Gráfico 5">
            <a:extLst>
              <a:ext uri="{FF2B5EF4-FFF2-40B4-BE49-F238E27FC236}">
                <a16:creationId xmlns:a16="http://schemas.microsoft.com/office/drawing/2014/main" id="{7FB8B619-4B78-538C-B9A1-A78180F41AF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168" y="4146658"/>
            <a:ext cx="2888732" cy="491699"/>
          </a:xfrm>
          <a:prstGeom prst="rect">
            <a:avLst/>
          </a:prstGeom>
        </p:spPr>
      </p:pic>
    </p:spTree>
    <p:extLst>
      <p:ext uri="{BB962C8B-B14F-4D97-AF65-F5344CB8AC3E}">
        <p14:creationId xmlns:p14="http://schemas.microsoft.com/office/powerpoint/2010/main" val="1926341957"/>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21" descr="MAGENTA.png">
            <a:extLst>
              <a:ext uri="{FF2B5EF4-FFF2-40B4-BE49-F238E27FC236}">
                <a16:creationId xmlns:a16="http://schemas.microsoft.com/office/drawing/2014/main" id="{050975CF-360D-FB40-8F96-719A5FECB4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4126" y="260487"/>
            <a:ext cx="227841" cy="221463"/>
          </a:xfrm>
          <a:prstGeom prst="rect">
            <a:avLst/>
          </a:prstGeom>
        </p:spPr>
      </p:pic>
      <p:sp>
        <p:nvSpPr>
          <p:cNvPr id="5" name="object 3">
            <a:extLst>
              <a:ext uri="{FF2B5EF4-FFF2-40B4-BE49-F238E27FC236}">
                <a16:creationId xmlns:a16="http://schemas.microsoft.com/office/drawing/2014/main" id="{0391E340-98A5-9142-8506-C373BF3384E1}"/>
              </a:ext>
            </a:extLst>
          </p:cNvPr>
          <p:cNvSpPr txBox="1"/>
          <p:nvPr userDrawn="1"/>
        </p:nvSpPr>
        <p:spPr>
          <a:xfrm>
            <a:off x="677673" y="274202"/>
            <a:ext cx="2809054" cy="156197"/>
          </a:xfrm>
          <a:prstGeom prst="rect">
            <a:avLst/>
          </a:prstGeom>
        </p:spPr>
        <p:txBody>
          <a:bodyPr vert="horz" wrap="square" lIns="0" tIns="12700" rIns="0" bIns="0" rtlCol="0">
            <a:spAutoFit/>
          </a:bodyPr>
          <a:lstStyle/>
          <a:p>
            <a:pPr marL="24130" marR="5080" indent="-12065" algn="dist">
              <a:lnSpc>
                <a:spcPct val="130000"/>
              </a:lnSpc>
              <a:spcBef>
                <a:spcPts val="100"/>
              </a:spcBef>
            </a:pPr>
            <a:r>
              <a:rPr sz="800" b="1" dirty="0">
                <a:solidFill>
                  <a:srgbClr val="B6004C"/>
                </a:solidFill>
                <a:latin typeface="Arial"/>
                <a:cs typeface="Arial"/>
              </a:rPr>
              <a:t>I </a:t>
            </a:r>
            <a:r>
              <a:rPr sz="800" b="1" spc="-5" dirty="0">
                <a:solidFill>
                  <a:srgbClr val="B6004C"/>
                </a:solidFill>
                <a:latin typeface="Arial"/>
                <a:cs typeface="Arial"/>
              </a:rPr>
              <a:t>N F O R M A C </a:t>
            </a:r>
            <a:r>
              <a:rPr sz="800" b="1" dirty="0">
                <a:solidFill>
                  <a:srgbClr val="B6004C"/>
                </a:solidFill>
                <a:latin typeface="Arial"/>
                <a:cs typeface="Arial"/>
              </a:rPr>
              <a:t>I </a:t>
            </a:r>
            <a:r>
              <a:rPr sz="800" b="1" spc="-5" dirty="0">
                <a:solidFill>
                  <a:srgbClr val="B6004C"/>
                </a:solidFill>
                <a:latin typeface="Arial"/>
                <a:cs typeface="Arial"/>
              </a:rPr>
              <a:t>Ó N</a:t>
            </a:r>
            <a:r>
              <a:rPr lang="es-ES_tradnl" sz="800" b="1" spc="-5" dirty="0">
                <a:solidFill>
                  <a:srgbClr val="B6004C"/>
                </a:solidFill>
                <a:latin typeface="Arial"/>
                <a:cs typeface="Arial"/>
              </a:rPr>
              <a:t>  </a:t>
            </a:r>
            <a:r>
              <a:rPr lang="es-ES" sz="800" b="1" spc="-5" dirty="0">
                <a:solidFill>
                  <a:srgbClr val="B6004C"/>
                </a:solidFill>
                <a:latin typeface="Arial"/>
                <a:cs typeface="Arial"/>
              </a:rPr>
              <a:t>P A R A  T O D O S</a:t>
            </a:r>
            <a:endParaRPr sz="800" b="1" dirty="0">
              <a:solidFill>
                <a:srgbClr val="B6004C"/>
              </a:solidFill>
              <a:latin typeface="Arial"/>
              <a:cs typeface="Arial"/>
            </a:endParaRPr>
          </a:p>
        </p:txBody>
      </p:sp>
    </p:spTree>
    <p:extLst>
      <p:ext uri="{BB962C8B-B14F-4D97-AF65-F5344CB8AC3E}">
        <p14:creationId xmlns:p14="http://schemas.microsoft.com/office/powerpoint/2010/main" val="1802635996"/>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21" descr="MAGENTA.png">
            <a:extLst>
              <a:ext uri="{FF2B5EF4-FFF2-40B4-BE49-F238E27FC236}">
                <a16:creationId xmlns:a16="http://schemas.microsoft.com/office/drawing/2014/main" id="{050975CF-360D-FB40-8F96-719A5FECB4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126" y="260487"/>
            <a:ext cx="227841" cy="221463"/>
          </a:xfrm>
          <a:prstGeom prst="rect">
            <a:avLst/>
          </a:prstGeom>
        </p:spPr>
      </p:pic>
      <p:sp>
        <p:nvSpPr>
          <p:cNvPr id="10" name="object 3">
            <a:extLst>
              <a:ext uri="{FF2B5EF4-FFF2-40B4-BE49-F238E27FC236}">
                <a16:creationId xmlns:a16="http://schemas.microsoft.com/office/drawing/2014/main" id="{0391E340-98A5-9142-8506-C373BF3384E1}"/>
              </a:ext>
            </a:extLst>
          </p:cNvPr>
          <p:cNvSpPr txBox="1"/>
          <p:nvPr/>
        </p:nvSpPr>
        <p:spPr>
          <a:xfrm>
            <a:off x="677673" y="274202"/>
            <a:ext cx="2809054" cy="172868"/>
          </a:xfrm>
          <a:prstGeom prst="rect">
            <a:avLst/>
          </a:prstGeom>
        </p:spPr>
        <p:txBody>
          <a:bodyPr vert="horz" wrap="square" lIns="0" tIns="12700" rIns="0" bIns="0" rtlCol="0">
            <a:spAutoFit/>
          </a:bodyPr>
          <a:lstStyle/>
          <a:p>
            <a:pPr marL="24130" marR="5080" indent="-12065" algn="dist">
              <a:lnSpc>
                <a:spcPct val="130000"/>
              </a:lnSpc>
              <a:spcBef>
                <a:spcPts val="100"/>
              </a:spcBef>
            </a:pPr>
            <a:r>
              <a:rPr sz="800" b="1" dirty="0">
                <a:solidFill>
                  <a:srgbClr val="B6004C"/>
                </a:solidFill>
                <a:latin typeface="Arial"/>
                <a:cs typeface="Arial"/>
              </a:rPr>
              <a:t>I </a:t>
            </a:r>
            <a:r>
              <a:rPr sz="800" b="1" spc="-5" dirty="0">
                <a:solidFill>
                  <a:srgbClr val="B6004C"/>
                </a:solidFill>
                <a:latin typeface="Arial"/>
                <a:cs typeface="Arial"/>
              </a:rPr>
              <a:t>N F O R M A C </a:t>
            </a:r>
            <a:r>
              <a:rPr sz="800" b="1" dirty="0">
                <a:solidFill>
                  <a:srgbClr val="B6004C"/>
                </a:solidFill>
                <a:latin typeface="Arial"/>
                <a:cs typeface="Arial"/>
              </a:rPr>
              <a:t>I </a:t>
            </a:r>
            <a:r>
              <a:rPr sz="800" b="1" spc="-5" dirty="0">
                <a:solidFill>
                  <a:srgbClr val="B6004C"/>
                </a:solidFill>
                <a:latin typeface="Arial"/>
                <a:cs typeface="Arial"/>
              </a:rPr>
              <a:t>Ó N</a:t>
            </a:r>
            <a:r>
              <a:rPr lang="es-ES_tradnl" sz="800" b="1" spc="-5" dirty="0">
                <a:solidFill>
                  <a:srgbClr val="B6004C"/>
                </a:solidFill>
                <a:latin typeface="Arial"/>
                <a:cs typeface="Arial"/>
              </a:rPr>
              <a:t>  </a:t>
            </a:r>
            <a:r>
              <a:rPr lang="es-ES" sz="800" b="1" spc="-5" dirty="0">
                <a:solidFill>
                  <a:srgbClr val="B6004C"/>
                </a:solidFill>
                <a:latin typeface="Arial"/>
                <a:cs typeface="Arial"/>
              </a:rPr>
              <a:t>P A R A  T O D O S</a:t>
            </a:r>
            <a:endParaRPr sz="800" b="1" dirty="0">
              <a:solidFill>
                <a:srgbClr val="B6004C"/>
              </a:solidFill>
              <a:latin typeface="Arial"/>
              <a:cs typeface="Arial"/>
            </a:endParaRPr>
          </a:p>
        </p:txBody>
      </p:sp>
    </p:spTree>
    <p:extLst>
      <p:ext uri="{BB962C8B-B14F-4D97-AF65-F5344CB8AC3E}">
        <p14:creationId xmlns:p14="http://schemas.microsoft.com/office/powerpoint/2010/main" val="2602806125"/>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53"/>
          <p:cNvSpPr txBox="1">
            <a:spLocks/>
          </p:cNvSpPr>
          <p:nvPr/>
        </p:nvSpPr>
        <p:spPr>
          <a:xfrm>
            <a:off x="3237105" y="1207690"/>
            <a:ext cx="5564057" cy="4230004"/>
          </a:xfrm>
          <a:prstGeom prst="rect">
            <a:avLst/>
          </a:prstGeom>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125"/>
              </a:spcBef>
              <a:buNone/>
            </a:pPr>
            <a:r>
              <a:rPr lang="en-US" sz="3600" b="1" dirty="0">
                <a:solidFill>
                  <a:srgbClr val="B6004B"/>
                </a:solidFill>
                <a:cs typeface="Arial" panose="020B0604020202020204" pitchFamily="34" charset="0"/>
              </a:rPr>
              <a:t>Colombia’s</a:t>
            </a:r>
            <a:r>
              <a:rPr lang="es-ES" sz="3600" b="1" dirty="0">
                <a:solidFill>
                  <a:srgbClr val="B6004B"/>
                </a:solidFill>
                <a:cs typeface="Arial" panose="020B0604020202020204" pitchFamily="34" charset="0"/>
              </a:rPr>
              <a:t> </a:t>
            </a:r>
            <a:r>
              <a:rPr lang="en-US" sz="3600" b="1" dirty="0">
                <a:solidFill>
                  <a:srgbClr val="B6004B"/>
                </a:solidFill>
                <a:cs typeface="Arial" panose="020B0604020202020204" pitchFamily="34" charset="0"/>
              </a:rPr>
              <a:t>National</a:t>
            </a:r>
            <a:r>
              <a:rPr lang="es-ES" sz="3600" b="1" dirty="0">
                <a:solidFill>
                  <a:srgbClr val="B6004B"/>
                </a:solidFill>
                <a:cs typeface="Arial" panose="020B0604020202020204" pitchFamily="34" charset="0"/>
              </a:rPr>
              <a:t> </a:t>
            </a:r>
            <a:r>
              <a:rPr lang="en-US" sz="3600" b="1" dirty="0">
                <a:solidFill>
                  <a:srgbClr val="B6004B"/>
                </a:solidFill>
                <a:cs typeface="Arial" panose="020B0604020202020204" pitchFamily="34" charset="0"/>
              </a:rPr>
              <a:t>Transfer</a:t>
            </a:r>
            <a:r>
              <a:rPr lang="es-ES" sz="3600" b="1" dirty="0">
                <a:solidFill>
                  <a:srgbClr val="B6004B"/>
                </a:solidFill>
                <a:cs typeface="Arial" panose="020B0604020202020204" pitchFamily="34" charset="0"/>
              </a:rPr>
              <a:t> </a:t>
            </a:r>
            <a:r>
              <a:rPr lang="en-US" sz="3600" b="1" dirty="0">
                <a:solidFill>
                  <a:srgbClr val="B6004B"/>
                </a:solidFill>
                <a:cs typeface="Arial" panose="020B0604020202020204" pitchFamily="34" charset="0"/>
              </a:rPr>
              <a:t>Accounts</a:t>
            </a:r>
            <a:r>
              <a:rPr lang="es-ES" sz="3600" b="1" dirty="0">
                <a:solidFill>
                  <a:srgbClr val="B6004B"/>
                </a:solidFill>
                <a:cs typeface="Arial" panose="020B0604020202020204" pitchFamily="34" charset="0"/>
              </a:rPr>
              <a:t>:</a:t>
            </a:r>
            <a:endParaRPr lang="es-CO" sz="3600" b="1" dirty="0">
              <a:solidFill>
                <a:srgbClr val="B6004B"/>
              </a:solidFill>
              <a:cs typeface="Arial" panose="020B0604020202020204" pitchFamily="34" charset="0"/>
            </a:endParaRPr>
          </a:p>
          <a:p>
            <a:pPr marL="0" indent="0" algn="r">
              <a:spcBef>
                <a:spcPts val="125"/>
              </a:spcBef>
              <a:buFont typeface="Arial"/>
              <a:buNone/>
            </a:pPr>
            <a:r>
              <a:rPr lang="en-US" b="1" dirty="0">
                <a:solidFill>
                  <a:schemeClr val="tx1">
                    <a:lumMod val="65000"/>
                    <a:lumOff val="35000"/>
                  </a:schemeClr>
                </a:solidFill>
                <a:cs typeface="Arial" panose="020B0604020202020204" pitchFamily="34" charset="0"/>
              </a:rPr>
              <a:t>Insights</a:t>
            </a:r>
            <a:r>
              <a:rPr lang="es-ES" b="1" dirty="0">
                <a:solidFill>
                  <a:schemeClr val="tx1">
                    <a:lumMod val="65000"/>
                    <a:lumOff val="35000"/>
                  </a:schemeClr>
                </a:solidFill>
                <a:cs typeface="Arial" panose="020B0604020202020204" pitchFamily="34" charset="0"/>
              </a:rPr>
              <a:t> and </a:t>
            </a:r>
            <a:r>
              <a:rPr lang="en-US" b="1" dirty="0">
                <a:solidFill>
                  <a:schemeClr val="tx1">
                    <a:lumMod val="65000"/>
                    <a:lumOff val="35000"/>
                  </a:schemeClr>
                </a:solidFill>
                <a:cs typeface="Arial" panose="020B0604020202020204" pitchFamily="34" charset="0"/>
              </a:rPr>
              <a:t>results</a:t>
            </a:r>
            <a:endParaRPr lang="es-419" b="1" dirty="0">
              <a:solidFill>
                <a:schemeClr val="tx1">
                  <a:lumMod val="65000"/>
                  <a:lumOff val="35000"/>
                </a:schemeClr>
              </a:solidFill>
              <a:cs typeface="Arial" panose="020B0604020202020204" pitchFamily="34" charset="0"/>
            </a:endParaRPr>
          </a:p>
          <a:p>
            <a:pPr marL="0" indent="0" algn="r">
              <a:spcBef>
                <a:spcPts val="125"/>
              </a:spcBef>
              <a:buFont typeface="Arial"/>
              <a:buNone/>
            </a:pPr>
            <a:r>
              <a:rPr lang="es-419" sz="2000" dirty="0">
                <a:solidFill>
                  <a:schemeClr val="tx1">
                    <a:lumMod val="65000"/>
                    <a:lumOff val="35000"/>
                  </a:schemeClr>
                </a:solidFill>
                <a:cs typeface="Arial" panose="020B0604020202020204" pitchFamily="34" charset="0"/>
              </a:rPr>
              <a:t>Manuel Hernando Pava Guzmán</a:t>
            </a:r>
          </a:p>
          <a:p>
            <a:pPr marL="0" indent="0" algn="r">
              <a:spcBef>
                <a:spcPts val="125"/>
              </a:spcBef>
              <a:buFont typeface="Arial"/>
              <a:buNone/>
            </a:pPr>
            <a:r>
              <a:rPr lang="es-419" sz="2000" dirty="0">
                <a:solidFill>
                  <a:schemeClr val="tx1">
                    <a:lumMod val="65000"/>
                    <a:lumOff val="35000"/>
                  </a:schemeClr>
                </a:solidFill>
                <a:cs typeface="Arial" panose="020B0604020202020204" pitchFamily="34" charset="0"/>
              </a:rPr>
              <a:t>NTA Advisor – National Accounts Directorate </a:t>
            </a:r>
            <a:endParaRPr lang="en-US" sz="2000" dirty="0">
              <a:solidFill>
                <a:schemeClr val="tx1">
                  <a:lumMod val="65000"/>
                  <a:lumOff val="35000"/>
                </a:schemeClr>
              </a:solidFill>
              <a:cs typeface="Arial" panose="020B0604020202020204" pitchFamily="34" charset="0"/>
            </a:endParaRPr>
          </a:p>
          <a:p>
            <a:pPr marL="0" indent="0" algn="r">
              <a:spcBef>
                <a:spcPts val="125"/>
              </a:spcBef>
              <a:buFont typeface="Arial"/>
              <a:buNone/>
            </a:pPr>
            <a:endParaRPr lang="es-ES" sz="4800" b="1" dirty="0">
              <a:solidFill>
                <a:schemeClr val="tx1">
                  <a:lumMod val="65000"/>
                  <a:lumOff val="35000"/>
                </a:schemeClr>
              </a:solidFill>
              <a:cs typeface="Arial" panose="020B0604020202020204" pitchFamily="34" charset="0"/>
            </a:endParaRPr>
          </a:p>
          <a:p>
            <a:pPr marL="0" indent="0" algn="r">
              <a:spcBef>
                <a:spcPts val="125"/>
              </a:spcBef>
              <a:buFont typeface="Arial"/>
              <a:buNone/>
            </a:pPr>
            <a:endParaRPr lang="es-ES" sz="1600" b="1" dirty="0">
              <a:solidFill>
                <a:schemeClr val="tx1">
                  <a:lumMod val="65000"/>
                  <a:lumOff val="35000"/>
                </a:schemeClr>
              </a:solidFill>
              <a:cs typeface="Arial" panose="020B0604020202020204" pitchFamily="34" charset="0"/>
            </a:endParaRPr>
          </a:p>
          <a:p>
            <a:pPr marL="0" indent="0" algn="r">
              <a:spcBef>
                <a:spcPts val="125"/>
              </a:spcBef>
              <a:buFont typeface="Arial"/>
              <a:buNone/>
            </a:pPr>
            <a:r>
              <a:rPr lang="en-US" sz="2000" b="1" dirty="0">
                <a:solidFill>
                  <a:schemeClr val="tx1">
                    <a:lumMod val="65000"/>
                    <a:lumOff val="35000"/>
                  </a:schemeClr>
                </a:solidFill>
                <a:cs typeface="Arial" panose="020B0604020202020204" pitchFamily="34" charset="0"/>
              </a:rPr>
              <a:t>February</a:t>
            </a:r>
            <a:r>
              <a:rPr lang="es-ES" sz="2000" b="1" dirty="0">
                <a:solidFill>
                  <a:schemeClr val="tx1">
                    <a:lumMod val="65000"/>
                    <a:lumOff val="35000"/>
                  </a:schemeClr>
                </a:solidFill>
                <a:cs typeface="Arial" panose="020B0604020202020204" pitchFamily="34" charset="0"/>
              </a:rPr>
              <a:t> / 202</a:t>
            </a:r>
            <a:r>
              <a:rPr lang="es-419" sz="2000" b="1" dirty="0">
                <a:solidFill>
                  <a:schemeClr val="tx1">
                    <a:lumMod val="65000"/>
                    <a:lumOff val="35000"/>
                  </a:schemeClr>
                </a:solidFill>
                <a:cs typeface="Arial" panose="020B0604020202020204" pitchFamily="34" charset="0"/>
              </a:rPr>
              <a:t>3</a:t>
            </a:r>
            <a:endParaRPr lang="es-ES" sz="2000" b="1" dirty="0">
              <a:solidFill>
                <a:schemeClr val="tx1">
                  <a:lumMod val="65000"/>
                  <a:lumOff val="35000"/>
                </a:schemeClr>
              </a:solidFill>
              <a:cs typeface="Arial" panose="020B0604020202020204" pitchFamily="34" charset="0"/>
            </a:endParaRPr>
          </a:p>
          <a:p>
            <a:pPr marL="0" indent="0">
              <a:spcBef>
                <a:spcPts val="125"/>
              </a:spcBef>
              <a:buFont typeface="Arial"/>
              <a:buNone/>
            </a:pPr>
            <a:endParaRPr lang="es-ES" sz="4000" b="1" dirty="0">
              <a:solidFill>
                <a:srgbClr val="B6004B"/>
              </a:solidFill>
              <a:cs typeface="Arial"/>
            </a:endParaRPr>
          </a:p>
        </p:txBody>
      </p:sp>
      <p:cxnSp>
        <p:nvCxnSpPr>
          <p:cNvPr id="4" name="Conector recto 3">
            <a:extLst>
              <a:ext uri="{FF2B5EF4-FFF2-40B4-BE49-F238E27FC236}">
                <a16:creationId xmlns:a16="http://schemas.microsoft.com/office/drawing/2014/main" id="{3E486995-63FD-CFA1-7038-218BFD0024FC}"/>
              </a:ext>
            </a:extLst>
          </p:cNvPr>
          <p:cNvCxnSpPr/>
          <p:nvPr/>
        </p:nvCxnSpPr>
        <p:spPr>
          <a:xfrm flipH="1">
            <a:off x="6019133" y="3535680"/>
            <a:ext cx="2782029"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94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356089"/>
            <a:ext cx="9144000" cy="345909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Segoe UI"/>
              <a:ea typeface="+mn-ea"/>
              <a:cs typeface="+mn-cs"/>
            </a:endParaRPr>
          </a:p>
        </p:txBody>
      </p:sp>
      <p:graphicFrame>
        <p:nvGraphicFramePr>
          <p:cNvPr id="5" name="Gráfico 4">
            <a:extLst>
              <a:ext uri="{FF2B5EF4-FFF2-40B4-BE49-F238E27FC236}">
                <a16:creationId xmlns:a16="http://schemas.microsoft.com/office/drawing/2014/main" id="{BAD26D66-9C84-4A9C-A32E-90EC973F9458}"/>
              </a:ext>
            </a:extLst>
          </p:cNvPr>
          <p:cNvGraphicFramePr>
            <a:graphicFrameLocks/>
          </p:cNvGraphicFramePr>
          <p:nvPr>
            <p:extLst>
              <p:ext uri="{D42A27DB-BD31-4B8C-83A1-F6EECF244321}">
                <p14:modId xmlns:p14="http://schemas.microsoft.com/office/powerpoint/2010/main" val="2112250111"/>
              </p:ext>
            </p:extLst>
          </p:nvPr>
        </p:nvGraphicFramePr>
        <p:xfrm>
          <a:off x="0" y="1344424"/>
          <a:ext cx="9144000" cy="3459090"/>
        </p:xfrm>
        <a:graphic>
          <a:graphicData uri="http://schemas.openxmlformats.org/drawingml/2006/chart">
            <c:chart xmlns:c="http://schemas.openxmlformats.org/drawingml/2006/chart" xmlns:r="http://schemas.openxmlformats.org/officeDocument/2006/relationships" r:id="rId3"/>
          </a:graphicData>
        </a:graphic>
      </p:graphicFrame>
      <p:sp>
        <p:nvSpPr>
          <p:cNvPr id="2" name="object 553">
            <a:extLst>
              <a:ext uri="{FF2B5EF4-FFF2-40B4-BE49-F238E27FC236}">
                <a16:creationId xmlns:a16="http://schemas.microsoft.com/office/drawing/2014/main" id="{756CC65F-7558-4DA2-9490-30F9B70BBE46}"/>
              </a:ext>
            </a:extLst>
          </p:cNvPr>
          <p:cNvSpPr txBox="1">
            <a:spLocks/>
          </p:cNvSpPr>
          <p:nvPr/>
        </p:nvSpPr>
        <p:spPr>
          <a:xfrm>
            <a:off x="0" y="216168"/>
            <a:ext cx="8999220" cy="970137"/>
          </a:xfrm>
          <a:prstGeom prst="rect">
            <a:avLst/>
          </a:prstGeom>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125"/>
              </a:spcBef>
              <a:spcAft>
                <a:spcPts val="0"/>
              </a:spcAft>
              <a:buClrTx/>
              <a:buSzTx/>
              <a:buFont typeface="Arial"/>
              <a:buNone/>
              <a:tabLst/>
              <a:defRPr/>
            </a:pPr>
            <a:r>
              <a:rPr kumimoji="0" lang="en-US" sz="2000" b="1" i="0" u="none" strike="noStrike" kern="1200" cap="none" spc="0" normalizeH="0" baseline="0" dirty="0">
                <a:ln>
                  <a:noFill/>
                </a:ln>
                <a:solidFill>
                  <a:srgbClr val="B6004B"/>
                </a:solidFill>
                <a:effectLst/>
                <a:uLnTx/>
                <a:uFillTx/>
                <a:latin typeface="Segoe UI"/>
                <a:ea typeface="+mn-ea"/>
                <a:cs typeface="Arial"/>
              </a:rPr>
              <a:t>Per capita consumption</a:t>
            </a:r>
          </a:p>
          <a:p>
            <a:pPr marL="0" marR="0" lvl="0" indent="0" algn="r" defTabSz="457200" rtl="0" eaLnBrk="1" fontAlgn="auto" latinLnBrk="0" hangingPunct="1">
              <a:lnSpc>
                <a:spcPct val="90000"/>
              </a:lnSpc>
              <a:spcBef>
                <a:spcPct val="20000"/>
              </a:spcBef>
              <a:spcAft>
                <a:spcPts val="0"/>
              </a:spcAft>
              <a:buClrTx/>
              <a:buSzTx/>
              <a:buFont typeface="Arial"/>
              <a:buNone/>
              <a:tabLst/>
              <a:defRPr/>
            </a:pPr>
            <a:r>
              <a:rPr kumimoji="0" lang="en-US" sz="2000" b="1"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mn-cs"/>
              </a:rPr>
              <a:t>Consumption profile, public consumption and private consumption by age</a:t>
            </a:r>
          </a:p>
          <a:p>
            <a:pPr marL="0" marR="0" lvl="0" indent="0" algn="r" defTabSz="457200" rtl="0" eaLnBrk="1" fontAlgn="auto" latinLnBrk="0" hangingPunct="1">
              <a:lnSpc>
                <a:spcPct val="90000"/>
              </a:lnSpc>
              <a:spcBef>
                <a:spcPct val="20000"/>
              </a:spcBef>
              <a:spcAft>
                <a:spcPts val="0"/>
              </a:spcAft>
              <a:buClrTx/>
              <a:buSzTx/>
              <a:buFont typeface="Arial"/>
              <a:buNone/>
              <a:tabLst/>
              <a:defRPr/>
            </a:pPr>
            <a:r>
              <a:rPr kumimoji="0" lang="en-US" sz="2000"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mn-cs"/>
              </a:rPr>
              <a:t>2017</a:t>
            </a:r>
            <a:endParaRPr kumimoji="0" lang="en-US" sz="2000" i="0" u="none" strike="noStrike" kern="1200" cap="none" spc="0" normalizeH="0" baseline="0" dirty="0">
              <a:ln>
                <a:noFill/>
              </a:ln>
              <a:solidFill>
                <a:prstClr val="black"/>
              </a:solidFill>
              <a:effectLst/>
              <a:uLnTx/>
              <a:uFillTx/>
              <a:latin typeface="Arial" panose="020B0604020202020204" pitchFamily="34" charset="0"/>
              <a:ea typeface="Calibri" panose="020F0502020204030204" pitchFamily="34" charset="0"/>
              <a:cs typeface="+mn-cs"/>
            </a:endParaRPr>
          </a:p>
        </p:txBody>
      </p:sp>
      <p:sp>
        <p:nvSpPr>
          <p:cNvPr id="3" name="CuadroTexto 2">
            <a:extLst>
              <a:ext uri="{FF2B5EF4-FFF2-40B4-BE49-F238E27FC236}">
                <a16:creationId xmlns:a16="http://schemas.microsoft.com/office/drawing/2014/main" id="{E4D2B699-CA55-6143-E7AD-0BFC87198CE7}"/>
              </a:ext>
            </a:extLst>
          </p:cNvPr>
          <p:cNvSpPr txBox="1"/>
          <p:nvPr/>
        </p:nvSpPr>
        <p:spPr>
          <a:xfrm>
            <a:off x="259850" y="4826844"/>
            <a:ext cx="5537835" cy="222625"/>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800" b="1"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Source: </a:t>
            </a:r>
            <a:r>
              <a:rPr kumimoji="0" lang="en-US" sz="800" b="0"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DANE, National Accounts Directorate. NTA 2017</a:t>
            </a:r>
            <a:endParaRPr kumimoji="0" lang="en-US" sz="105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ector recto 3">
            <a:extLst>
              <a:ext uri="{FF2B5EF4-FFF2-40B4-BE49-F238E27FC236}">
                <a16:creationId xmlns:a16="http://schemas.microsoft.com/office/drawing/2014/main" id="{C3D2631A-F083-FE8D-3042-6E605AAF81A4}"/>
              </a:ext>
            </a:extLst>
          </p:cNvPr>
          <p:cNvCxnSpPr>
            <a:cxnSpLocks/>
          </p:cNvCxnSpPr>
          <p:nvPr/>
        </p:nvCxnSpPr>
        <p:spPr>
          <a:xfrm flipH="1">
            <a:off x="8209877" y="1186305"/>
            <a:ext cx="789343"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
        <p:nvSpPr>
          <p:cNvPr id="11" name="CuadroTexto 10">
            <a:extLst>
              <a:ext uri="{FF2B5EF4-FFF2-40B4-BE49-F238E27FC236}">
                <a16:creationId xmlns:a16="http://schemas.microsoft.com/office/drawing/2014/main" id="{60372CB0-FC5B-47F4-B3C3-8890D209E72A}"/>
              </a:ext>
            </a:extLst>
          </p:cNvPr>
          <p:cNvSpPr txBox="1"/>
          <p:nvPr/>
        </p:nvSpPr>
        <p:spPr>
          <a:xfrm>
            <a:off x="5404302" y="1359442"/>
            <a:ext cx="163149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a:ln>
                  <a:noFill/>
                </a:ln>
                <a:solidFill>
                  <a:prstClr val="black"/>
                </a:solidFill>
                <a:effectLst/>
                <a:uLnTx/>
                <a:uFillTx/>
                <a:latin typeface="Segoe UI"/>
                <a:ea typeface="+mn-ea"/>
                <a:cs typeface="+mn-cs"/>
              </a:rPr>
              <a:t>$15,9 </a:t>
            </a:r>
            <a:r>
              <a:rPr kumimoji="0" lang="es-ES" sz="1000" b="0" i="1" u="none" strike="noStrike" kern="1200" cap="none" spc="0" normalizeH="0" baseline="0" noProof="0" dirty="0" err="1">
                <a:ln>
                  <a:noFill/>
                </a:ln>
                <a:solidFill>
                  <a:prstClr val="black"/>
                </a:solidFill>
                <a:effectLst/>
                <a:uLnTx/>
                <a:uFillTx/>
                <a:latin typeface="Segoe UI"/>
                <a:ea typeface="+mn-ea"/>
                <a:cs typeface="+mn-cs"/>
              </a:rPr>
              <a:t>millons</a:t>
            </a:r>
            <a:r>
              <a:rPr kumimoji="0" lang="es-ES" sz="1000" b="0" i="1" u="none" strike="noStrike" kern="1200" cap="none" spc="0" normalizeH="0" baseline="0" noProof="0" dirty="0">
                <a:ln>
                  <a:noFill/>
                </a:ln>
                <a:solidFill>
                  <a:prstClr val="black"/>
                </a:solidFill>
                <a:effectLst/>
                <a:uLnTx/>
                <a:uFillTx/>
                <a:latin typeface="Segoe UI"/>
                <a:ea typeface="+mn-ea"/>
                <a:cs typeface="+mn-cs"/>
              </a:rPr>
              <a:t> COP</a:t>
            </a:r>
          </a:p>
          <a:p>
            <a:pPr marL="0" marR="0" lvl="0" indent="0" algn="l" defTabSz="457200" rtl="0" eaLnBrk="1" fontAlgn="auto" latinLnBrk="0" hangingPunct="1">
              <a:lnSpc>
                <a:spcPct val="100000"/>
              </a:lnSpc>
              <a:spcBef>
                <a:spcPts val="0"/>
              </a:spcBef>
              <a:spcAft>
                <a:spcPts val="0"/>
              </a:spcAft>
              <a:buClrTx/>
              <a:buSzTx/>
              <a:buFontTx/>
              <a:buNone/>
              <a:tabLst/>
              <a:defRPr/>
            </a:pPr>
            <a:r>
              <a:rPr lang="es-ES" sz="1000" i="1" dirty="0">
                <a:solidFill>
                  <a:prstClr val="black"/>
                </a:solidFill>
                <a:latin typeface="Segoe UI"/>
              </a:rPr>
              <a:t>~ 5400 USD</a:t>
            </a:r>
            <a:endParaRPr kumimoji="0" lang="es-CO" sz="1000" b="0" i="1"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4295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287509"/>
            <a:ext cx="9144000" cy="345909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object 553">
            <a:extLst>
              <a:ext uri="{FF2B5EF4-FFF2-40B4-BE49-F238E27FC236}">
                <a16:creationId xmlns:a16="http://schemas.microsoft.com/office/drawing/2014/main" id="{756CC65F-7558-4DA2-9490-30F9B70BBE46}"/>
              </a:ext>
            </a:extLst>
          </p:cNvPr>
          <p:cNvSpPr txBox="1">
            <a:spLocks/>
          </p:cNvSpPr>
          <p:nvPr/>
        </p:nvSpPr>
        <p:spPr>
          <a:xfrm>
            <a:off x="1509313" y="205032"/>
            <a:ext cx="7431488" cy="872675"/>
          </a:xfrm>
          <a:prstGeom prst="rect">
            <a:avLst/>
          </a:prstGeom>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r">
              <a:lnSpc>
                <a:spcPct val="90000"/>
              </a:lnSpc>
              <a:spcBef>
                <a:spcPts val="125"/>
              </a:spcBef>
              <a:buNone/>
              <a:defRPr/>
            </a:pPr>
            <a:r>
              <a:rPr lang="en-US" sz="2000" b="1" dirty="0">
                <a:solidFill>
                  <a:srgbClr val="B6004B"/>
                </a:solidFill>
                <a:cs typeface="Arial"/>
              </a:rPr>
              <a:t>Public consumption per capita 
</a:t>
            </a:r>
            <a:r>
              <a:rPr lang="en-US" sz="2000" b="1" dirty="0">
                <a:cs typeface="Arial"/>
              </a:rPr>
              <a:t>Public consumption profiles and their components by age
</a:t>
            </a:r>
            <a:r>
              <a:rPr lang="en-US" sz="2000" dirty="0">
                <a:cs typeface="Arial"/>
              </a:rPr>
              <a:t>2017</a:t>
            </a:r>
            <a:endParaRPr kumimoji="0" lang="es-CO" sz="20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n-cs"/>
            </a:endParaRPr>
          </a:p>
        </p:txBody>
      </p:sp>
      <p:sp>
        <p:nvSpPr>
          <p:cNvPr id="3" name="CuadroTexto 2">
            <a:extLst>
              <a:ext uri="{FF2B5EF4-FFF2-40B4-BE49-F238E27FC236}">
                <a16:creationId xmlns:a16="http://schemas.microsoft.com/office/drawing/2014/main" id="{5BD49757-9BF8-C7D9-F342-F0C5ED0E66A8}"/>
              </a:ext>
            </a:extLst>
          </p:cNvPr>
          <p:cNvSpPr txBox="1"/>
          <p:nvPr/>
        </p:nvSpPr>
        <p:spPr>
          <a:xfrm>
            <a:off x="259850" y="4772696"/>
            <a:ext cx="5537835" cy="222625"/>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800" b="1" i="0" u="none" strike="noStrike" kern="1200" cap="none" spc="0" normalizeH="0" baseline="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Source: </a:t>
            </a:r>
            <a:r>
              <a:rPr kumimoji="0" lang="en-US" sz="800" b="0" i="0" u="none" strike="noStrike" kern="1200" cap="none" spc="0" normalizeH="0" baseline="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DANE, National Accounts Directorate. NTA 2017</a:t>
            </a:r>
            <a:endParaRPr kumimoji="0" lang="en-US" sz="1050" b="0" i="0" u="none" strike="noStrike" kern="1200"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ector recto 3">
            <a:extLst>
              <a:ext uri="{FF2B5EF4-FFF2-40B4-BE49-F238E27FC236}">
                <a16:creationId xmlns:a16="http://schemas.microsoft.com/office/drawing/2014/main" id="{22758488-D9D9-AC24-7635-93BDE1508CBE}"/>
              </a:ext>
            </a:extLst>
          </p:cNvPr>
          <p:cNvCxnSpPr>
            <a:cxnSpLocks/>
          </p:cNvCxnSpPr>
          <p:nvPr/>
        </p:nvCxnSpPr>
        <p:spPr>
          <a:xfrm flipH="1">
            <a:off x="7972487" y="1147641"/>
            <a:ext cx="789343"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graphicFrame>
        <p:nvGraphicFramePr>
          <p:cNvPr id="5" name="Gráfico 4">
            <a:extLst>
              <a:ext uri="{FF2B5EF4-FFF2-40B4-BE49-F238E27FC236}">
                <a16:creationId xmlns:a16="http://schemas.microsoft.com/office/drawing/2014/main" id="{D1A5ECDD-FE68-4415-86EA-F9D46E5D35C8}"/>
              </a:ext>
            </a:extLst>
          </p:cNvPr>
          <p:cNvGraphicFramePr>
            <a:graphicFrameLocks/>
          </p:cNvGraphicFramePr>
          <p:nvPr>
            <p:extLst>
              <p:ext uri="{D42A27DB-BD31-4B8C-83A1-F6EECF244321}">
                <p14:modId xmlns:p14="http://schemas.microsoft.com/office/powerpoint/2010/main" val="1976092862"/>
              </p:ext>
            </p:extLst>
          </p:nvPr>
        </p:nvGraphicFramePr>
        <p:xfrm>
          <a:off x="43078" y="1261412"/>
          <a:ext cx="9066258" cy="3459090"/>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E03327DA-7C0D-4AC3-98E0-2CFF2FFF74BE}"/>
              </a:ext>
            </a:extLst>
          </p:cNvPr>
          <p:cNvSpPr txBox="1"/>
          <p:nvPr/>
        </p:nvSpPr>
        <p:spPr>
          <a:xfrm>
            <a:off x="1268124" y="2571750"/>
            <a:ext cx="16545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1" i="1" u="none" strike="noStrike" kern="1200" cap="none" spc="0" normalizeH="0" baseline="0" noProof="0" dirty="0">
                <a:ln>
                  <a:noFill/>
                </a:ln>
                <a:solidFill>
                  <a:srgbClr val="8D143D"/>
                </a:solidFill>
                <a:effectLst/>
                <a:uLnTx/>
                <a:uFillTx/>
                <a:latin typeface="Segoe UI"/>
                <a:ea typeface="+mn-ea"/>
                <a:cs typeface="+mn-cs"/>
              </a:rPr>
              <a:t>8</a:t>
            </a:r>
            <a:r>
              <a:rPr kumimoji="0" lang="es-ES" sz="900" b="1" i="1" u="none" strike="noStrike" kern="1200" cap="none" spc="0" normalizeH="0" baseline="0" noProof="0" dirty="0">
                <a:ln>
                  <a:noFill/>
                </a:ln>
                <a:solidFill>
                  <a:prstClr val="black"/>
                </a:solidFill>
                <a:effectLst/>
                <a:uLnTx/>
                <a:uFillTx/>
                <a:latin typeface="Segoe UI"/>
                <a:ea typeface="+mn-ea"/>
                <a:cs typeface="+mn-cs"/>
              </a:rPr>
              <a:t> / </a:t>
            </a:r>
            <a:r>
              <a:rPr kumimoji="0" lang="es-ES" sz="900" b="0" i="1" u="none" strike="noStrike" kern="1200" cap="none" spc="0" normalizeH="0" baseline="0" noProof="0" dirty="0">
                <a:ln>
                  <a:noFill/>
                </a:ln>
                <a:solidFill>
                  <a:prstClr val="black"/>
                </a:solidFill>
                <a:effectLst/>
                <a:uLnTx/>
                <a:uFillTx/>
                <a:latin typeface="Segoe UI"/>
                <a:ea typeface="+mn-ea"/>
                <a:cs typeface="+mn-cs"/>
              </a:rPr>
              <a:t>$4,9 </a:t>
            </a:r>
            <a:r>
              <a:rPr kumimoji="0" lang="es-ES" sz="900" b="0" i="1" u="none" strike="noStrike" kern="1200" cap="none" spc="0" normalizeH="0" baseline="0" noProof="0" dirty="0" err="1">
                <a:ln>
                  <a:noFill/>
                </a:ln>
                <a:solidFill>
                  <a:prstClr val="black"/>
                </a:solidFill>
                <a:effectLst/>
                <a:uLnTx/>
                <a:uFillTx/>
                <a:latin typeface="Segoe UI"/>
                <a:ea typeface="+mn-ea"/>
                <a:cs typeface="+mn-cs"/>
              </a:rPr>
              <a:t>millions</a:t>
            </a:r>
            <a:endParaRPr kumimoji="0" lang="es-CO" sz="900" b="0" i="1" u="none" strike="noStrike" kern="1200" cap="none" spc="0" normalizeH="0" baseline="0" noProof="0" dirty="0">
              <a:ln>
                <a:noFill/>
              </a:ln>
              <a:solidFill>
                <a:prstClr val="black"/>
              </a:solidFill>
              <a:effectLst/>
              <a:uLnTx/>
              <a:uFillTx/>
              <a:latin typeface="Segoe UI"/>
              <a:ea typeface="+mn-ea"/>
              <a:cs typeface="+mn-cs"/>
            </a:endParaRPr>
          </a:p>
        </p:txBody>
      </p:sp>
      <p:sp>
        <p:nvSpPr>
          <p:cNvPr id="7" name="CuadroTexto 6">
            <a:extLst>
              <a:ext uri="{FF2B5EF4-FFF2-40B4-BE49-F238E27FC236}">
                <a16:creationId xmlns:a16="http://schemas.microsoft.com/office/drawing/2014/main" id="{4E071654-C5EF-4C34-8A2E-826B72EE9422}"/>
              </a:ext>
            </a:extLst>
          </p:cNvPr>
          <p:cNvSpPr txBox="1"/>
          <p:nvPr/>
        </p:nvSpPr>
        <p:spPr>
          <a:xfrm>
            <a:off x="1268124" y="1610229"/>
            <a:ext cx="16545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1" i="1" u="none" strike="noStrike" kern="1200" cap="none" spc="0" normalizeH="0" baseline="0" noProof="0" dirty="0">
                <a:ln>
                  <a:noFill/>
                </a:ln>
                <a:solidFill>
                  <a:srgbClr val="B6004B"/>
                </a:solidFill>
                <a:effectLst/>
                <a:uLnTx/>
                <a:uFillTx/>
                <a:latin typeface="Segoe UI"/>
                <a:ea typeface="+mn-ea"/>
                <a:cs typeface="+mn-cs"/>
              </a:rPr>
              <a:t>8</a:t>
            </a:r>
            <a:r>
              <a:rPr kumimoji="0" lang="es-ES" sz="900" b="1" i="1" u="none" strike="noStrike" kern="1200" cap="none" spc="0" normalizeH="0" baseline="0" noProof="0" dirty="0">
                <a:ln>
                  <a:noFill/>
                </a:ln>
                <a:solidFill>
                  <a:prstClr val="black"/>
                </a:solidFill>
                <a:effectLst/>
                <a:uLnTx/>
                <a:uFillTx/>
                <a:latin typeface="Segoe UI"/>
                <a:ea typeface="+mn-ea"/>
                <a:cs typeface="+mn-cs"/>
              </a:rPr>
              <a:t> / </a:t>
            </a:r>
            <a:r>
              <a:rPr kumimoji="0" lang="es-ES" sz="900" b="0" i="1" u="none" strike="noStrike" kern="1200" cap="none" spc="0" normalizeH="0" baseline="0" noProof="0" dirty="0">
                <a:ln>
                  <a:noFill/>
                </a:ln>
                <a:solidFill>
                  <a:prstClr val="black"/>
                </a:solidFill>
                <a:effectLst/>
                <a:uLnTx/>
                <a:uFillTx/>
                <a:latin typeface="Segoe UI"/>
                <a:ea typeface="+mn-ea"/>
                <a:cs typeface="+mn-cs"/>
              </a:rPr>
              <a:t>$2,5 </a:t>
            </a:r>
            <a:r>
              <a:rPr kumimoji="0" lang="es-ES" sz="900" b="0" i="1" u="none" strike="noStrike" kern="1200" cap="none" spc="0" normalizeH="0" baseline="0" noProof="0" dirty="0" err="1">
                <a:ln>
                  <a:noFill/>
                </a:ln>
                <a:solidFill>
                  <a:prstClr val="black"/>
                </a:solidFill>
                <a:effectLst/>
                <a:uLnTx/>
                <a:uFillTx/>
                <a:latin typeface="Segoe UI"/>
                <a:ea typeface="+mn-ea"/>
                <a:cs typeface="+mn-cs"/>
              </a:rPr>
              <a:t>millons</a:t>
            </a:r>
            <a:endParaRPr kumimoji="0" lang="es-CO" sz="900" b="0" i="1"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603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625601"/>
            <a:ext cx="9144000" cy="30532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object 553">
            <a:extLst>
              <a:ext uri="{FF2B5EF4-FFF2-40B4-BE49-F238E27FC236}">
                <a16:creationId xmlns:a16="http://schemas.microsoft.com/office/drawing/2014/main" id="{756CC65F-7558-4DA2-9490-30F9B70BBE46}"/>
              </a:ext>
            </a:extLst>
          </p:cNvPr>
          <p:cNvSpPr txBox="1">
            <a:spLocks/>
          </p:cNvSpPr>
          <p:nvPr/>
        </p:nvSpPr>
        <p:spPr>
          <a:xfrm>
            <a:off x="153170" y="214385"/>
            <a:ext cx="8793955" cy="1149674"/>
          </a:xfrm>
          <a:prstGeom prst="rect">
            <a:avLst/>
          </a:prstGeom>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r">
              <a:lnSpc>
                <a:spcPct val="90000"/>
              </a:lnSpc>
              <a:spcBef>
                <a:spcPts val="125"/>
              </a:spcBef>
              <a:buNone/>
              <a:defRPr/>
            </a:pPr>
            <a:r>
              <a:rPr lang="en-US" sz="2000" b="1" dirty="0">
                <a:solidFill>
                  <a:srgbClr val="B6004B"/>
                </a:solidFill>
                <a:cs typeface="Arial"/>
              </a:rPr>
              <a:t>Economic life cycle per capita 
</a:t>
            </a:r>
            <a:r>
              <a:rPr lang="en-US" sz="2000" b="1" dirty="0">
                <a:cs typeface="Arial"/>
              </a:rPr>
              <a:t>Average profiles by age of labor income and consumption – deficit stages and surplus stage</a:t>
            </a:r>
            <a:r>
              <a:rPr lang="en-US" sz="2000" b="1" dirty="0">
                <a:solidFill>
                  <a:srgbClr val="B6004B"/>
                </a:solidFill>
                <a:cs typeface="Arial"/>
              </a:rPr>
              <a:t>
</a:t>
            </a:r>
            <a:r>
              <a:rPr lang="en-US" sz="2000" dirty="0">
                <a:cs typeface="Arial"/>
              </a:rPr>
              <a:t>2017</a:t>
            </a:r>
            <a:endParaRPr kumimoji="0" lang="es-CO" sz="20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n-cs"/>
            </a:endParaRPr>
          </a:p>
        </p:txBody>
      </p:sp>
      <p:sp>
        <p:nvSpPr>
          <p:cNvPr id="3" name="CuadroTexto 2">
            <a:extLst>
              <a:ext uri="{FF2B5EF4-FFF2-40B4-BE49-F238E27FC236}">
                <a16:creationId xmlns:a16="http://schemas.microsoft.com/office/drawing/2014/main" id="{A641B994-CFC5-842E-4C56-0898410E3D0A}"/>
              </a:ext>
            </a:extLst>
          </p:cNvPr>
          <p:cNvSpPr txBox="1"/>
          <p:nvPr/>
        </p:nvSpPr>
        <p:spPr>
          <a:xfrm>
            <a:off x="259850" y="4772696"/>
            <a:ext cx="5537835" cy="222625"/>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800" b="1" i="0" u="none" strike="noStrike" kern="1200" cap="none" spc="0" normalizeH="0" baseline="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Source: </a:t>
            </a:r>
            <a:r>
              <a:rPr kumimoji="0" lang="en-US" sz="800" b="0" i="0" u="none" strike="noStrike" kern="1200" cap="none" spc="0" normalizeH="0" baseline="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DANE, National Accounts Directorate. NTA 2017</a:t>
            </a:r>
            <a:endParaRPr kumimoji="0" lang="en-US" sz="1050" b="0" i="0" u="none" strike="noStrike" kern="1200"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ector recto 3">
            <a:extLst>
              <a:ext uri="{FF2B5EF4-FFF2-40B4-BE49-F238E27FC236}">
                <a16:creationId xmlns:a16="http://schemas.microsoft.com/office/drawing/2014/main" id="{746AC92A-4F85-4D76-EEE4-94D83849F61E}"/>
              </a:ext>
            </a:extLst>
          </p:cNvPr>
          <p:cNvCxnSpPr>
            <a:cxnSpLocks/>
          </p:cNvCxnSpPr>
          <p:nvPr/>
        </p:nvCxnSpPr>
        <p:spPr>
          <a:xfrm flipH="1">
            <a:off x="8126057" y="1409779"/>
            <a:ext cx="789343"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graphicFrame>
        <p:nvGraphicFramePr>
          <p:cNvPr id="5" name="Gráfico 4">
            <a:extLst>
              <a:ext uri="{FF2B5EF4-FFF2-40B4-BE49-F238E27FC236}">
                <a16:creationId xmlns:a16="http://schemas.microsoft.com/office/drawing/2014/main" id="{65099251-5136-4F58-A668-DEC1F009A228}"/>
              </a:ext>
            </a:extLst>
          </p:cNvPr>
          <p:cNvGraphicFramePr>
            <a:graphicFrameLocks/>
          </p:cNvGraphicFramePr>
          <p:nvPr>
            <p:extLst>
              <p:ext uri="{D42A27DB-BD31-4B8C-83A1-F6EECF244321}">
                <p14:modId xmlns:p14="http://schemas.microsoft.com/office/powerpoint/2010/main" val="4122716345"/>
              </p:ext>
            </p:extLst>
          </p:nvPr>
        </p:nvGraphicFramePr>
        <p:xfrm>
          <a:off x="0" y="1625601"/>
          <a:ext cx="9083207" cy="3049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152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53">
            <a:extLst>
              <a:ext uri="{FF2B5EF4-FFF2-40B4-BE49-F238E27FC236}">
                <a16:creationId xmlns:a16="http://schemas.microsoft.com/office/drawing/2014/main" id="{756CC65F-7558-4DA2-9490-30F9B70BBE46}"/>
              </a:ext>
            </a:extLst>
          </p:cNvPr>
          <p:cNvSpPr txBox="1">
            <a:spLocks/>
          </p:cNvSpPr>
          <p:nvPr/>
        </p:nvSpPr>
        <p:spPr>
          <a:xfrm>
            <a:off x="487680" y="263537"/>
            <a:ext cx="8435340" cy="1439497"/>
          </a:xfrm>
          <a:prstGeom prst="rect">
            <a:avLst/>
          </a:prstGeom>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r">
              <a:lnSpc>
                <a:spcPct val="90000"/>
              </a:lnSpc>
              <a:spcBef>
                <a:spcPts val="125"/>
              </a:spcBef>
              <a:buNone/>
              <a:defRPr/>
            </a:pPr>
            <a:r>
              <a:rPr lang="en-US" sz="2000" b="1" dirty="0">
                <a:solidFill>
                  <a:srgbClr val="B6004B"/>
                </a:solidFill>
                <a:cs typeface="Arial"/>
              </a:rPr>
              <a:t>Economic life cycle per capita 
</a:t>
            </a:r>
            <a:r>
              <a:rPr lang="en-US" sz="2000" b="1" dirty="0">
                <a:cs typeface="Arial"/>
              </a:rPr>
              <a:t>Comparison of average profiles by age of labor income and consumption – Life cycle
</a:t>
            </a:r>
            <a:r>
              <a:rPr lang="en-US" sz="2000" dirty="0">
                <a:cs typeface="Arial"/>
              </a:rPr>
              <a:t>2008 - 2017</a:t>
            </a:r>
            <a:r>
              <a:rPr lang="en-US" sz="2000" b="1" dirty="0">
                <a:solidFill>
                  <a:srgbClr val="B6004B"/>
                </a:solidFill>
                <a:cs typeface="Arial"/>
              </a:rPr>
              <a:t>
</a:t>
            </a:r>
            <a:endParaRPr kumimoji="0" lang="es-CO"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p:txBody>
      </p:sp>
      <p:pic>
        <p:nvPicPr>
          <p:cNvPr id="4" name="Imagen 3">
            <a:extLst>
              <a:ext uri="{FF2B5EF4-FFF2-40B4-BE49-F238E27FC236}">
                <a16:creationId xmlns:a16="http://schemas.microsoft.com/office/drawing/2014/main" id="{0DF49EE9-A1F0-4BA5-BA98-199E3DC20AD1}"/>
              </a:ext>
            </a:extLst>
          </p:cNvPr>
          <p:cNvPicPr>
            <a:picLocks noChangeAspect="1"/>
          </p:cNvPicPr>
          <p:nvPr/>
        </p:nvPicPr>
        <p:blipFill rotWithShape="1">
          <a:blip r:embed="rId3"/>
          <a:srcRect l="13125" t="22639" r="18047" b="11450"/>
          <a:stretch/>
        </p:blipFill>
        <p:spPr>
          <a:xfrm>
            <a:off x="0" y="1625600"/>
            <a:ext cx="4264819" cy="3053266"/>
          </a:xfrm>
          <a:prstGeom prst="rect">
            <a:avLst/>
          </a:prstGeom>
        </p:spPr>
      </p:pic>
      <p:sp>
        <p:nvSpPr>
          <p:cNvPr id="11" name="CuadroTexto 10">
            <a:extLst>
              <a:ext uri="{FF2B5EF4-FFF2-40B4-BE49-F238E27FC236}">
                <a16:creationId xmlns:a16="http://schemas.microsoft.com/office/drawing/2014/main" id="{632AE98F-43F8-4358-9691-65064481FF90}"/>
              </a:ext>
            </a:extLst>
          </p:cNvPr>
          <p:cNvSpPr txBox="1"/>
          <p:nvPr/>
        </p:nvSpPr>
        <p:spPr>
          <a:xfrm>
            <a:off x="259850" y="4811116"/>
            <a:ext cx="8126912" cy="217432"/>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800" b="1"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Source: </a:t>
            </a:r>
            <a:r>
              <a:rPr kumimoji="0" lang="en-US" sz="800" b="0"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Piedad Urdinola, Jorge Tovar.</a:t>
            </a:r>
            <a:r>
              <a:rPr kumimoji="0" lang="en-US" sz="800" b="1"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a:t>
            </a:r>
            <a:r>
              <a:rPr kumimoji="0" lang="en-US" sz="800" b="0"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Serie </a:t>
            </a:r>
            <a:r>
              <a:rPr kumimoji="0" lang="en-US" sz="800" b="0" i="0" u="none" strike="noStrike" kern="1200" cap="none" spc="0" normalizeH="0" baseline="0" dirty="0" err="1">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Documentos</a:t>
            </a:r>
            <a:r>
              <a:rPr kumimoji="0" lang="en-US" sz="800" b="0"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Cede, 2018-16 ISSN 1657-7191 </a:t>
            </a:r>
            <a:r>
              <a:rPr kumimoji="0" lang="en-US" sz="800" b="0" i="0" u="none" strike="noStrike" kern="1200" cap="none" spc="0" normalizeH="0" baseline="0" dirty="0" err="1">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Edición</a:t>
            </a:r>
            <a:r>
              <a:rPr kumimoji="0" lang="en-US" sz="800" b="0"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a:t>
            </a:r>
            <a:r>
              <a:rPr kumimoji="0" lang="en-US" sz="800" b="0" i="0" u="none" strike="noStrike" kern="1200" cap="none" spc="0" normalizeH="0" baseline="0" dirty="0" err="1">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electrónica</a:t>
            </a:r>
            <a:r>
              <a:rPr kumimoji="0" lang="en-US" sz="800" b="0"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a:t>
            </a:r>
            <a:r>
              <a:rPr kumimoji="0" lang="en-US" sz="800" b="0" i="0" u="none" strike="noStrike" kern="1200" cap="none" spc="0" normalizeH="0" baseline="0" dirty="0" err="1">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Febrero</a:t>
            </a:r>
            <a:r>
              <a:rPr kumimoji="0" lang="en-US" sz="800" b="0"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2018. National Transfer Accounts for Colombia</a:t>
            </a:r>
            <a:endParaRPr kumimoji="0" lang="en-US" sz="105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Conector recto 8">
            <a:extLst>
              <a:ext uri="{FF2B5EF4-FFF2-40B4-BE49-F238E27FC236}">
                <a16:creationId xmlns:a16="http://schemas.microsoft.com/office/drawing/2014/main" id="{4A1DFA04-62EA-4A5E-925E-CC2C8FF192F5}"/>
              </a:ext>
            </a:extLst>
          </p:cNvPr>
          <p:cNvCxnSpPr/>
          <p:nvPr/>
        </p:nvCxnSpPr>
        <p:spPr>
          <a:xfrm flipV="1">
            <a:off x="1295214" y="1988050"/>
            <a:ext cx="9893" cy="215323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7A8243CA-7C75-46A8-9D2B-4A6D3ECADC83}"/>
              </a:ext>
            </a:extLst>
          </p:cNvPr>
          <p:cNvCxnSpPr/>
          <p:nvPr/>
        </p:nvCxnSpPr>
        <p:spPr>
          <a:xfrm flipV="1">
            <a:off x="2962087" y="1983290"/>
            <a:ext cx="9893" cy="215323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CuadroTexto 1">
            <a:extLst>
              <a:ext uri="{FF2B5EF4-FFF2-40B4-BE49-F238E27FC236}">
                <a16:creationId xmlns:a16="http://schemas.microsoft.com/office/drawing/2014/main" id="{D55927EE-3879-4293-84A7-263A6AA5DA92}"/>
              </a:ext>
            </a:extLst>
          </p:cNvPr>
          <p:cNvSpPr txBox="1"/>
          <p:nvPr/>
        </p:nvSpPr>
        <p:spPr>
          <a:xfrm>
            <a:off x="1155476" y="1800706"/>
            <a:ext cx="308052" cy="17943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23</a:t>
            </a:r>
          </a:p>
        </p:txBody>
      </p:sp>
      <p:sp>
        <p:nvSpPr>
          <p:cNvPr id="13" name="CuadroTexto 1">
            <a:extLst>
              <a:ext uri="{FF2B5EF4-FFF2-40B4-BE49-F238E27FC236}">
                <a16:creationId xmlns:a16="http://schemas.microsoft.com/office/drawing/2014/main" id="{CD84B44D-FF37-401B-9362-4FB4AAF55510}"/>
              </a:ext>
            </a:extLst>
          </p:cNvPr>
          <p:cNvSpPr txBox="1"/>
          <p:nvPr/>
        </p:nvSpPr>
        <p:spPr>
          <a:xfrm>
            <a:off x="2829504" y="1795943"/>
            <a:ext cx="308052" cy="17943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62</a:t>
            </a:r>
          </a:p>
        </p:txBody>
      </p:sp>
      <p:sp>
        <p:nvSpPr>
          <p:cNvPr id="3" name="Abrir llave 2">
            <a:extLst>
              <a:ext uri="{FF2B5EF4-FFF2-40B4-BE49-F238E27FC236}">
                <a16:creationId xmlns:a16="http://schemas.microsoft.com/office/drawing/2014/main" id="{2D0CC6B2-D765-47AB-B33B-8ACCDAE70B0B}"/>
              </a:ext>
            </a:extLst>
          </p:cNvPr>
          <p:cNvSpPr/>
          <p:nvPr/>
        </p:nvSpPr>
        <p:spPr>
          <a:xfrm rot="5400000">
            <a:off x="1983316" y="794803"/>
            <a:ext cx="290670" cy="1666873"/>
          </a:xfrm>
          <a:prstGeom prst="leftBrace">
            <a:avLst/>
          </a:prstGeom>
          <a:ln>
            <a:solidFill>
              <a:srgbClr val="404006"/>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Segoe UI"/>
              <a:ea typeface="+mn-ea"/>
              <a:cs typeface="+mn-cs"/>
            </a:endParaRPr>
          </a:p>
        </p:txBody>
      </p:sp>
      <p:sp>
        <p:nvSpPr>
          <p:cNvPr id="16" name="Abrir llave 15">
            <a:extLst>
              <a:ext uri="{FF2B5EF4-FFF2-40B4-BE49-F238E27FC236}">
                <a16:creationId xmlns:a16="http://schemas.microsoft.com/office/drawing/2014/main" id="{3AEC28DA-5F28-42A9-9949-0A385CAAEB4C}"/>
              </a:ext>
            </a:extLst>
          </p:cNvPr>
          <p:cNvSpPr/>
          <p:nvPr/>
        </p:nvSpPr>
        <p:spPr>
          <a:xfrm rot="5400000">
            <a:off x="6495970" y="967183"/>
            <a:ext cx="290670" cy="1562893"/>
          </a:xfrm>
          <a:prstGeom prst="leftBrace">
            <a:avLst/>
          </a:prstGeom>
          <a:ln>
            <a:solidFill>
              <a:srgbClr val="404006"/>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Segoe UI"/>
              <a:ea typeface="+mn-ea"/>
              <a:cs typeface="+mn-cs"/>
            </a:endParaRPr>
          </a:p>
        </p:txBody>
      </p:sp>
      <p:sp>
        <p:nvSpPr>
          <p:cNvPr id="5" name="CuadroTexto 4">
            <a:extLst>
              <a:ext uri="{FF2B5EF4-FFF2-40B4-BE49-F238E27FC236}">
                <a16:creationId xmlns:a16="http://schemas.microsoft.com/office/drawing/2014/main" id="{B9400DD8-8863-4FA9-BC99-5008B565337D}"/>
              </a:ext>
            </a:extLst>
          </p:cNvPr>
          <p:cNvSpPr txBox="1"/>
          <p:nvPr/>
        </p:nvSpPr>
        <p:spPr>
          <a:xfrm>
            <a:off x="1794264" y="1273486"/>
            <a:ext cx="662361"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a:ln>
                  <a:noFill/>
                </a:ln>
                <a:solidFill>
                  <a:srgbClr val="8D143D"/>
                </a:solidFill>
                <a:effectLst/>
                <a:uLnTx/>
                <a:uFillTx/>
                <a:latin typeface="Segoe UI"/>
                <a:ea typeface="+mn-ea"/>
                <a:cs typeface="+mn-cs"/>
              </a:rPr>
              <a:t>40 ages</a:t>
            </a:r>
          </a:p>
        </p:txBody>
      </p:sp>
      <p:sp>
        <p:nvSpPr>
          <p:cNvPr id="17" name="CuadroTexto 16">
            <a:extLst>
              <a:ext uri="{FF2B5EF4-FFF2-40B4-BE49-F238E27FC236}">
                <a16:creationId xmlns:a16="http://schemas.microsoft.com/office/drawing/2014/main" id="{92426286-0F4F-463F-B90A-8E47EAC8D48F}"/>
              </a:ext>
            </a:extLst>
          </p:cNvPr>
          <p:cNvSpPr txBox="1"/>
          <p:nvPr/>
        </p:nvSpPr>
        <p:spPr>
          <a:xfrm>
            <a:off x="6310989" y="1300726"/>
            <a:ext cx="662361"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a:ln>
                  <a:noFill/>
                </a:ln>
                <a:solidFill>
                  <a:srgbClr val="8D143D"/>
                </a:solidFill>
                <a:effectLst/>
                <a:uLnTx/>
                <a:uFillTx/>
                <a:latin typeface="Segoe UI"/>
                <a:ea typeface="+mn-ea"/>
                <a:cs typeface="+mn-cs"/>
              </a:rPr>
              <a:t>32 ages</a:t>
            </a:r>
          </a:p>
        </p:txBody>
      </p:sp>
      <p:cxnSp>
        <p:nvCxnSpPr>
          <p:cNvPr id="6" name="Conector recto 5">
            <a:extLst>
              <a:ext uri="{FF2B5EF4-FFF2-40B4-BE49-F238E27FC236}">
                <a16:creationId xmlns:a16="http://schemas.microsoft.com/office/drawing/2014/main" id="{8813843B-8B59-478D-9560-2EC6C981233A}"/>
              </a:ext>
            </a:extLst>
          </p:cNvPr>
          <p:cNvCxnSpPr>
            <a:cxnSpLocks/>
          </p:cNvCxnSpPr>
          <p:nvPr/>
        </p:nvCxnSpPr>
        <p:spPr>
          <a:xfrm flipH="1">
            <a:off x="8126057" y="1409779"/>
            <a:ext cx="789343"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pic>
        <p:nvPicPr>
          <p:cNvPr id="14" name="Imagen 13">
            <a:extLst>
              <a:ext uri="{FF2B5EF4-FFF2-40B4-BE49-F238E27FC236}">
                <a16:creationId xmlns:a16="http://schemas.microsoft.com/office/drawing/2014/main" id="{839C84EC-6C8A-586E-490E-6C74F657E2CA}"/>
              </a:ext>
            </a:extLst>
          </p:cNvPr>
          <p:cNvPicPr>
            <a:picLocks noChangeAspect="1"/>
          </p:cNvPicPr>
          <p:nvPr/>
        </p:nvPicPr>
        <p:blipFill>
          <a:blip r:embed="rId4"/>
          <a:stretch>
            <a:fillRect/>
          </a:stretch>
        </p:blipFill>
        <p:spPr>
          <a:xfrm>
            <a:off x="4264819" y="1980717"/>
            <a:ext cx="4859405" cy="2384314"/>
          </a:xfrm>
          <a:prstGeom prst="rect">
            <a:avLst/>
          </a:prstGeom>
        </p:spPr>
      </p:pic>
    </p:spTree>
    <p:extLst>
      <p:ext uri="{BB962C8B-B14F-4D97-AF65-F5344CB8AC3E}">
        <p14:creationId xmlns:p14="http://schemas.microsoft.com/office/powerpoint/2010/main" val="288436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1287509"/>
            <a:ext cx="9144000" cy="345909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object 553">
            <a:extLst>
              <a:ext uri="{FF2B5EF4-FFF2-40B4-BE49-F238E27FC236}">
                <a16:creationId xmlns:a16="http://schemas.microsoft.com/office/drawing/2014/main" id="{756CC65F-7558-4DA2-9490-30F9B70BBE46}"/>
              </a:ext>
            </a:extLst>
          </p:cNvPr>
          <p:cNvSpPr txBox="1">
            <a:spLocks/>
          </p:cNvSpPr>
          <p:nvPr/>
        </p:nvSpPr>
        <p:spPr>
          <a:xfrm>
            <a:off x="1458513" y="228370"/>
            <a:ext cx="7431488" cy="1162498"/>
          </a:xfrm>
          <a:prstGeom prst="rect">
            <a:avLst/>
          </a:prstGeom>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r">
              <a:lnSpc>
                <a:spcPct val="90000"/>
              </a:lnSpc>
              <a:spcBef>
                <a:spcPts val="125"/>
              </a:spcBef>
              <a:buNone/>
              <a:defRPr/>
            </a:pPr>
            <a:r>
              <a:rPr lang="en-US" sz="2000" b="1">
                <a:solidFill>
                  <a:srgbClr val="B6004B"/>
                </a:solidFill>
                <a:cs typeface="Arial"/>
              </a:rPr>
              <a:t>Economic life cycle deficit per capita 
</a:t>
            </a:r>
            <a:r>
              <a:rPr lang="en-US" sz="2000" b="1">
                <a:cs typeface="Arial"/>
              </a:rPr>
              <a:t>Profiles per capita by age
</a:t>
            </a:r>
            <a:r>
              <a:rPr lang="en-US" sz="2000">
                <a:cs typeface="Arial"/>
              </a:rPr>
              <a:t>2017</a:t>
            </a:r>
            <a:r>
              <a:rPr lang="en-US" sz="2000" b="1">
                <a:solidFill>
                  <a:srgbClr val="B6004B"/>
                </a:solidFill>
                <a:cs typeface="Arial"/>
              </a:rPr>
              <a:t>
</a:t>
            </a:r>
            <a:endParaRPr kumimoji="0" lang="en-US" sz="2000" b="1" i="0" u="none" strike="noStrike" kern="1200" cap="none" spc="0" normalizeH="0" baseline="0">
              <a:ln>
                <a:noFill/>
              </a:ln>
              <a:solidFill>
                <a:prstClr val="black"/>
              </a:solidFill>
              <a:effectLst/>
              <a:uLnTx/>
              <a:uFillTx/>
              <a:latin typeface="Arial" panose="020B0604020202020204" pitchFamily="34" charset="0"/>
              <a:ea typeface="Calibri" panose="020F0502020204030204" pitchFamily="34" charset="0"/>
              <a:cs typeface="+mn-cs"/>
            </a:endParaRPr>
          </a:p>
        </p:txBody>
      </p:sp>
      <p:sp>
        <p:nvSpPr>
          <p:cNvPr id="6" name="CuadroTexto 5">
            <a:extLst>
              <a:ext uri="{FF2B5EF4-FFF2-40B4-BE49-F238E27FC236}">
                <a16:creationId xmlns:a16="http://schemas.microsoft.com/office/drawing/2014/main" id="{6AE7574B-3567-4CAA-85DB-614969CEA37A}"/>
              </a:ext>
            </a:extLst>
          </p:cNvPr>
          <p:cNvSpPr txBox="1"/>
          <p:nvPr/>
        </p:nvSpPr>
        <p:spPr>
          <a:xfrm>
            <a:off x="4444293" y="-712630"/>
            <a:ext cx="1000125"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Segoe UI"/>
                <a:ea typeface="+mn-ea"/>
                <a:cs typeface="+mn-cs"/>
              </a:rPr>
              <a:t>$-4,9 millones</a:t>
            </a:r>
            <a:endParaRPr kumimoji="0" lang="es-CO" sz="900" b="0" i="0" u="none" strike="noStrike" kern="1200" cap="none" spc="0" normalizeH="0" baseline="0" noProof="0" dirty="0">
              <a:ln>
                <a:noFill/>
              </a:ln>
              <a:solidFill>
                <a:prstClr val="black"/>
              </a:solidFill>
              <a:effectLst/>
              <a:uLnTx/>
              <a:uFillTx/>
              <a:latin typeface="Segoe UI"/>
              <a:ea typeface="+mn-ea"/>
              <a:cs typeface="+mn-cs"/>
            </a:endParaRPr>
          </a:p>
        </p:txBody>
      </p:sp>
      <p:sp>
        <p:nvSpPr>
          <p:cNvPr id="7" name="CuadroTexto 6">
            <a:extLst>
              <a:ext uri="{FF2B5EF4-FFF2-40B4-BE49-F238E27FC236}">
                <a16:creationId xmlns:a16="http://schemas.microsoft.com/office/drawing/2014/main" id="{06EFA733-EC7A-4FEE-B234-AC7B11AEDDA1}"/>
              </a:ext>
            </a:extLst>
          </p:cNvPr>
          <p:cNvSpPr txBox="1"/>
          <p:nvPr/>
        </p:nvSpPr>
        <p:spPr>
          <a:xfrm>
            <a:off x="8272462" y="-3001966"/>
            <a:ext cx="1000125"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Segoe UI"/>
                <a:ea typeface="+mn-ea"/>
                <a:cs typeface="+mn-cs"/>
              </a:rPr>
              <a:t>$14,1 millones</a:t>
            </a:r>
            <a:endParaRPr kumimoji="0" lang="es-CO" sz="9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CuadroTexto 2">
            <a:extLst>
              <a:ext uri="{FF2B5EF4-FFF2-40B4-BE49-F238E27FC236}">
                <a16:creationId xmlns:a16="http://schemas.microsoft.com/office/drawing/2014/main" id="{9970A36E-33EC-C93F-5AB1-F516E9813066}"/>
              </a:ext>
            </a:extLst>
          </p:cNvPr>
          <p:cNvSpPr txBox="1"/>
          <p:nvPr/>
        </p:nvSpPr>
        <p:spPr>
          <a:xfrm>
            <a:off x="259850" y="4772696"/>
            <a:ext cx="5537835" cy="222625"/>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800" b="1" i="0" u="none" strike="noStrike" kern="1200" cap="none" spc="0" normalizeH="0" baseline="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Source: </a:t>
            </a:r>
            <a:r>
              <a:rPr kumimoji="0" lang="en-US" sz="800" b="0" i="0" u="none" strike="noStrike" kern="1200" cap="none" spc="0" normalizeH="0" baseline="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DANE, National Accounts Directorate. NTA 2017</a:t>
            </a:r>
            <a:endParaRPr kumimoji="0" lang="en-US" sz="1050" b="0" i="0" u="none" strike="noStrike" kern="1200"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ector recto 3">
            <a:extLst>
              <a:ext uri="{FF2B5EF4-FFF2-40B4-BE49-F238E27FC236}">
                <a16:creationId xmlns:a16="http://schemas.microsoft.com/office/drawing/2014/main" id="{F5018701-B419-9504-6AA1-E826003156D3}"/>
              </a:ext>
            </a:extLst>
          </p:cNvPr>
          <p:cNvCxnSpPr>
            <a:cxnSpLocks/>
          </p:cNvCxnSpPr>
          <p:nvPr/>
        </p:nvCxnSpPr>
        <p:spPr>
          <a:xfrm flipH="1">
            <a:off x="8126057" y="1150699"/>
            <a:ext cx="789343"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graphicFrame>
        <p:nvGraphicFramePr>
          <p:cNvPr id="5" name="Gráfico 4">
            <a:extLst>
              <a:ext uri="{FF2B5EF4-FFF2-40B4-BE49-F238E27FC236}">
                <a16:creationId xmlns:a16="http://schemas.microsoft.com/office/drawing/2014/main" id="{907AE1C5-EC37-41AB-A780-2E7356F7FA08}"/>
              </a:ext>
            </a:extLst>
          </p:cNvPr>
          <p:cNvGraphicFramePr>
            <a:graphicFrameLocks/>
          </p:cNvGraphicFramePr>
          <p:nvPr>
            <p:extLst>
              <p:ext uri="{D42A27DB-BD31-4B8C-83A1-F6EECF244321}">
                <p14:modId xmlns:p14="http://schemas.microsoft.com/office/powerpoint/2010/main" val="216091507"/>
              </p:ext>
            </p:extLst>
          </p:nvPr>
        </p:nvGraphicFramePr>
        <p:xfrm>
          <a:off x="-27259" y="1287510"/>
          <a:ext cx="9046118" cy="3398790"/>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a:extLst>
              <a:ext uri="{FF2B5EF4-FFF2-40B4-BE49-F238E27FC236}">
                <a16:creationId xmlns:a16="http://schemas.microsoft.com/office/drawing/2014/main" id="{5C05CF45-3F18-4944-897E-C94AE2181135}"/>
              </a:ext>
            </a:extLst>
          </p:cNvPr>
          <p:cNvSpPr txBox="1"/>
          <p:nvPr/>
        </p:nvSpPr>
        <p:spPr>
          <a:xfrm>
            <a:off x="4059278" y="3861267"/>
            <a:ext cx="152055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a:ln>
                  <a:noFill/>
                </a:ln>
                <a:solidFill>
                  <a:srgbClr val="8D143D"/>
                </a:solidFill>
                <a:effectLst/>
                <a:uLnTx/>
                <a:uFillTx/>
                <a:latin typeface="Segoe UI"/>
                <a:ea typeface="+mn-ea"/>
                <a:cs typeface="+mn-cs"/>
              </a:rPr>
              <a:t>39</a:t>
            </a:r>
            <a:r>
              <a:rPr kumimoji="0" lang="en-US" sz="900" b="1" i="1" u="none" strike="noStrike" kern="1200" cap="none" spc="0" normalizeH="0" baseline="0">
                <a:ln>
                  <a:noFill/>
                </a:ln>
                <a:solidFill>
                  <a:prstClr val="black"/>
                </a:solidFill>
                <a:effectLst/>
                <a:uLnTx/>
                <a:uFillTx/>
                <a:latin typeface="Segoe UI"/>
                <a:ea typeface="+mn-ea"/>
                <a:cs typeface="+mn-cs"/>
              </a:rPr>
              <a:t> /  </a:t>
            </a:r>
            <a:r>
              <a:rPr kumimoji="0" lang="en-US" sz="900" b="0" i="1" u="none" strike="noStrike" kern="1200" cap="none" spc="0" normalizeH="0" baseline="0">
                <a:ln>
                  <a:noFill/>
                </a:ln>
                <a:solidFill>
                  <a:prstClr val="black"/>
                </a:solidFill>
                <a:effectLst/>
                <a:uLnTx/>
                <a:uFillTx/>
                <a:latin typeface="Segoe UI"/>
                <a:ea typeface="+mn-ea"/>
                <a:cs typeface="+mn-cs"/>
              </a:rPr>
              <a:t>$-4,9 millons</a:t>
            </a:r>
          </a:p>
        </p:txBody>
      </p:sp>
      <p:sp>
        <p:nvSpPr>
          <p:cNvPr id="12" name="CuadroTexto 11">
            <a:extLst>
              <a:ext uri="{FF2B5EF4-FFF2-40B4-BE49-F238E27FC236}">
                <a16:creationId xmlns:a16="http://schemas.microsoft.com/office/drawing/2014/main" id="{5C05CF45-3F18-4944-897E-C94AE2181135}"/>
              </a:ext>
            </a:extLst>
          </p:cNvPr>
          <p:cNvSpPr txBox="1"/>
          <p:nvPr/>
        </p:nvSpPr>
        <p:spPr>
          <a:xfrm>
            <a:off x="1886426" y="1870204"/>
            <a:ext cx="152055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a:ln>
                  <a:noFill/>
                </a:ln>
                <a:solidFill>
                  <a:srgbClr val="B6004B"/>
                </a:solidFill>
                <a:effectLst/>
                <a:uLnTx/>
                <a:uFillTx/>
                <a:latin typeface="Segoe UI"/>
                <a:ea typeface="+mn-ea"/>
                <a:cs typeface="+mn-cs"/>
              </a:rPr>
              <a:t>15</a:t>
            </a:r>
            <a:r>
              <a:rPr kumimoji="0" lang="en-US" sz="900" b="1" i="1" u="none" strike="noStrike" kern="1200" cap="none" spc="0" normalizeH="0" baseline="0">
                <a:ln>
                  <a:noFill/>
                </a:ln>
                <a:solidFill>
                  <a:prstClr val="black"/>
                </a:solidFill>
                <a:effectLst/>
                <a:uLnTx/>
                <a:uFillTx/>
                <a:latin typeface="Segoe UI"/>
                <a:ea typeface="+mn-ea"/>
                <a:cs typeface="+mn-cs"/>
              </a:rPr>
              <a:t> /  </a:t>
            </a:r>
            <a:r>
              <a:rPr kumimoji="0" lang="en-US" sz="900" b="0" i="1" u="none" strike="noStrike" kern="1200" cap="none" spc="0" normalizeH="0" baseline="0">
                <a:ln>
                  <a:noFill/>
                </a:ln>
                <a:solidFill>
                  <a:prstClr val="black"/>
                </a:solidFill>
                <a:effectLst/>
                <a:uLnTx/>
                <a:uFillTx/>
                <a:latin typeface="Segoe UI"/>
                <a:ea typeface="+mn-ea"/>
                <a:cs typeface="+mn-cs"/>
              </a:rPr>
              <a:t>$11,97 millons</a:t>
            </a:r>
          </a:p>
        </p:txBody>
      </p:sp>
      <p:sp>
        <p:nvSpPr>
          <p:cNvPr id="14" name="CuadroTexto 13">
            <a:extLst>
              <a:ext uri="{FF2B5EF4-FFF2-40B4-BE49-F238E27FC236}">
                <a16:creationId xmlns:a16="http://schemas.microsoft.com/office/drawing/2014/main" id="{5C05CF45-3F18-4944-897E-C94AE2181135}"/>
              </a:ext>
            </a:extLst>
          </p:cNvPr>
          <p:cNvSpPr txBox="1"/>
          <p:nvPr/>
        </p:nvSpPr>
        <p:spPr>
          <a:xfrm>
            <a:off x="7760448" y="1639372"/>
            <a:ext cx="152055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a:ln>
                  <a:noFill/>
                </a:ln>
                <a:solidFill>
                  <a:prstClr val="black"/>
                </a:solidFill>
                <a:effectLst/>
                <a:uLnTx/>
                <a:uFillTx/>
                <a:latin typeface="Segoe UI"/>
                <a:ea typeface="+mn-ea"/>
                <a:cs typeface="+mn-cs"/>
              </a:rPr>
              <a:t>$14,1 millions </a:t>
            </a:r>
            <a:r>
              <a:rPr kumimoji="0" lang="en-US" sz="900" b="1" i="1" u="none" strike="noStrike" kern="1200" cap="none" spc="0" normalizeH="0" baseline="0">
                <a:ln>
                  <a:noFill/>
                </a:ln>
                <a:solidFill>
                  <a:prstClr val="black"/>
                </a:solidFill>
                <a:effectLst/>
                <a:uLnTx/>
                <a:uFillTx/>
                <a:latin typeface="Segoe UI"/>
                <a:ea typeface="+mn-ea"/>
                <a:cs typeface="+mn-cs"/>
              </a:rPr>
              <a:t>/</a:t>
            </a:r>
            <a:r>
              <a:rPr kumimoji="0" lang="en-US" sz="900" b="0" i="1" u="none" strike="noStrike" kern="1200" cap="none" spc="0" normalizeH="0" baseline="0">
                <a:ln>
                  <a:noFill/>
                </a:ln>
                <a:solidFill>
                  <a:prstClr val="black"/>
                </a:solidFill>
                <a:effectLst/>
                <a:uLnTx/>
                <a:uFillTx/>
                <a:latin typeface="Segoe UI"/>
                <a:ea typeface="+mn-ea"/>
                <a:cs typeface="+mn-cs"/>
              </a:rPr>
              <a:t> </a:t>
            </a:r>
            <a:r>
              <a:rPr kumimoji="0" lang="en-US" sz="900" b="1" i="1" u="none" strike="noStrike" kern="1200" cap="none" spc="0" normalizeH="0" baseline="0">
                <a:ln>
                  <a:noFill/>
                </a:ln>
                <a:solidFill>
                  <a:srgbClr val="B6004B"/>
                </a:solidFill>
                <a:effectLst/>
                <a:uLnTx/>
                <a:uFillTx/>
                <a:latin typeface="Segoe UI"/>
                <a:ea typeface="+mn-ea"/>
                <a:cs typeface="+mn-cs"/>
              </a:rPr>
              <a:t>89</a:t>
            </a:r>
            <a:endParaRPr kumimoji="0" lang="en-US" sz="900" b="0" i="1" u="none" strike="noStrike" kern="1200" cap="none" spc="0" normalizeH="0" baseline="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88371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287509"/>
            <a:ext cx="9144000" cy="345909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object 553">
            <a:extLst>
              <a:ext uri="{FF2B5EF4-FFF2-40B4-BE49-F238E27FC236}">
                <a16:creationId xmlns:a16="http://schemas.microsoft.com/office/drawing/2014/main" id="{756CC65F-7558-4DA2-9490-30F9B70BBE46}"/>
              </a:ext>
            </a:extLst>
          </p:cNvPr>
          <p:cNvSpPr txBox="1">
            <a:spLocks/>
          </p:cNvSpPr>
          <p:nvPr/>
        </p:nvSpPr>
        <p:spPr>
          <a:xfrm>
            <a:off x="899160" y="309296"/>
            <a:ext cx="8001770" cy="1162498"/>
          </a:xfrm>
          <a:prstGeom prst="rect">
            <a:avLst/>
          </a:prstGeom>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r">
              <a:lnSpc>
                <a:spcPct val="90000"/>
              </a:lnSpc>
              <a:spcBef>
                <a:spcPts val="125"/>
              </a:spcBef>
              <a:buNone/>
              <a:defRPr/>
            </a:pPr>
            <a:r>
              <a:rPr lang="en-US" sz="2000" b="1" dirty="0">
                <a:solidFill>
                  <a:srgbClr val="B6004B"/>
                </a:solidFill>
                <a:cs typeface="Arial"/>
              </a:rPr>
              <a:t>Public transfers per capita 
</a:t>
            </a:r>
            <a:r>
              <a:rPr lang="en-US" sz="2000" b="1" dirty="0">
                <a:cs typeface="Arial"/>
              </a:rPr>
              <a:t>Average profiles by age of inputs and outputs of public transfers
</a:t>
            </a:r>
            <a:r>
              <a:rPr lang="en-US" sz="2000" dirty="0">
                <a:cs typeface="Arial"/>
              </a:rPr>
              <a:t>2017</a:t>
            </a:r>
            <a:r>
              <a:rPr lang="en-US" sz="2000" b="1" dirty="0">
                <a:cs typeface="Arial"/>
              </a:rPr>
              <a:t>
</a:t>
            </a:r>
            <a:endParaRPr kumimoji="0" lang="es-CO" sz="20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n-cs"/>
            </a:endParaRPr>
          </a:p>
        </p:txBody>
      </p:sp>
      <p:sp>
        <p:nvSpPr>
          <p:cNvPr id="3" name="CuadroTexto 2">
            <a:extLst>
              <a:ext uri="{FF2B5EF4-FFF2-40B4-BE49-F238E27FC236}">
                <a16:creationId xmlns:a16="http://schemas.microsoft.com/office/drawing/2014/main" id="{D501E183-D9A3-C5E7-0724-058A691C40E1}"/>
              </a:ext>
            </a:extLst>
          </p:cNvPr>
          <p:cNvSpPr txBox="1"/>
          <p:nvPr/>
        </p:nvSpPr>
        <p:spPr>
          <a:xfrm>
            <a:off x="259850" y="4772696"/>
            <a:ext cx="5537835" cy="222625"/>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800" b="1" i="0" u="none" strike="noStrike" kern="1200" cap="none" spc="0" normalizeH="0" baseline="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Source: </a:t>
            </a:r>
            <a:r>
              <a:rPr kumimoji="0" lang="en-US" sz="800" b="0" i="0" u="none" strike="noStrike" kern="1200" cap="none" spc="0" normalizeH="0" baseline="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DANE, National Accounts Directorate. NTA 2017</a:t>
            </a:r>
            <a:endParaRPr kumimoji="0" lang="en-US" sz="1050" b="0" i="0" u="none" strike="noStrike" kern="1200"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ector recto 3">
            <a:extLst>
              <a:ext uri="{FF2B5EF4-FFF2-40B4-BE49-F238E27FC236}">
                <a16:creationId xmlns:a16="http://schemas.microsoft.com/office/drawing/2014/main" id="{3DA74CB6-4970-1CB5-53E7-371967875E7F}"/>
              </a:ext>
            </a:extLst>
          </p:cNvPr>
          <p:cNvCxnSpPr>
            <a:cxnSpLocks/>
          </p:cNvCxnSpPr>
          <p:nvPr/>
        </p:nvCxnSpPr>
        <p:spPr>
          <a:xfrm flipH="1">
            <a:off x="8126057" y="1181179"/>
            <a:ext cx="789343"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graphicFrame>
        <p:nvGraphicFramePr>
          <p:cNvPr id="5" name="Gráfico 4">
            <a:extLst>
              <a:ext uri="{FF2B5EF4-FFF2-40B4-BE49-F238E27FC236}">
                <a16:creationId xmlns:a16="http://schemas.microsoft.com/office/drawing/2014/main" id="{6A949BD7-B916-4470-A691-E61798253DA8}"/>
              </a:ext>
            </a:extLst>
          </p:cNvPr>
          <p:cNvGraphicFramePr>
            <a:graphicFrameLocks/>
          </p:cNvGraphicFramePr>
          <p:nvPr>
            <p:extLst>
              <p:ext uri="{D42A27DB-BD31-4B8C-83A1-F6EECF244321}">
                <p14:modId xmlns:p14="http://schemas.microsoft.com/office/powerpoint/2010/main" val="1443854268"/>
              </p:ext>
            </p:extLst>
          </p:nvPr>
        </p:nvGraphicFramePr>
        <p:xfrm>
          <a:off x="0" y="1304288"/>
          <a:ext cx="9092902" cy="3371089"/>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FD57A601-F7FF-4F9A-9C11-0253DAF42693}"/>
              </a:ext>
            </a:extLst>
          </p:cNvPr>
          <p:cNvSpPr txBox="1"/>
          <p:nvPr/>
        </p:nvSpPr>
        <p:spPr>
          <a:xfrm>
            <a:off x="5077025" y="1913675"/>
            <a:ext cx="130637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a:ln>
                  <a:noFill/>
                </a:ln>
                <a:solidFill>
                  <a:srgbClr val="B6004B"/>
                </a:solidFill>
                <a:effectLst/>
                <a:uLnTx/>
                <a:uFillTx/>
                <a:latin typeface="Segoe UI"/>
                <a:ea typeface="+mn-ea"/>
                <a:cs typeface="+mn-cs"/>
              </a:rPr>
              <a:t>50</a:t>
            </a:r>
            <a:r>
              <a:rPr kumimoji="0" lang="en-US" sz="1000" b="1" i="1" u="none" strike="noStrike" kern="1200" cap="none" spc="0" normalizeH="0" baseline="0">
                <a:ln>
                  <a:noFill/>
                </a:ln>
                <a:solidFill>
                  <a:prstClr val="black"/>
                </a:solidFill>
                <a:effectLst/>
                <a:uLnTx/>
                <a:uFillTx/>
                <a:latin typeface="Segoe UI"/>
                <a:ea typeface="+mn-ea"/>
                <a:cs typeface="+mn-cs"/>
              </a:rPr>
              <a:t> / </a:t>
            </a:r>
            <a:r>
              <a:rPr kumimoji="0" lang="en-US" sz="1000" b="0" i="1" u="none" strike="noStrike" kern="1200" cap="none" spc="0" normalizeH="0" baseline="0">
                <a:ln>
                  <a:noFill/>
                </a:ln>
                <a:solidFill>
                  <a:prstClr val="black"/>
                </a:solidFill>
                <a:effectLst/>
                <a:uLnTx/>
                <a:uFillTx/>
                <a:latin typeface="Segoe UI"/>
                <a:ea typeface="+mn-ea"/>
                <a:cs typeface="+mn-cs"/>
              </a:rPr>
              <a:t>$8,6 </a:t>
            </a:r>
            <a:r>
              <a:rPr kumimoji="0" lang="en-US" sz="900" b="0" i="1" u="none" strike="noStrike" kern="1200" cap="none" spc="0" normalizeH="0" baseline="0">
                <a:ln>
                  <a:noFill/>
                </a:ln>
                <a:solidFill>
                  <a:prstClr val="black"/>
                </a:solidFill>
                <a:effectLst/>
                <a:uLnTx/>
                <a:uFillTx/>
                <a:latin typeface="Segoe UI"/>
                <a:ea typeface="+mn-ea"/>
                <a:cs typeface="+mn-cs"/>
              </a:rPr>
              <a:t>millions</a:t>
            </a:r>
            <a:endParaRPr kumimoji="0" lang="en-US" sz="1000" b="0" i="1" u="none" strike="noStrike" kern="1200" cap="none" spc="0" normalizeH="0" baseline="0">
              <a:ln>
                <a:noFill/>
              </a:ln>
              <a:solidFill>
                <a:prstClr val="black"/>
              </a:solidFill>
              <a:effectLst/>
              <a:uLnTx/>
              <a:uFillTx/>
              <a:latin typeface="Segoe UI"/>
              <a:ea typeface="+mn-ea"/>
              <a:cs typeface="+mn-cs"/>
            </a:endParaRPr>
          </a:p>
        </p:txBody>
      </p:sp>
      <p:sp>
        <p:nvSpPr>
          <p:cNvPr id="10" name="CuadroTexto 9">
            <a:extLst>
              <a:ext uri="{FF2B5EF4-FFF2-40B4-BE49-F238E27FC236}">
                <a16:creationId xmlns:a16="http://schemas.microsoft.com/office/drawing/2014/main" id="{E94A03F6-E36C-44AD-BC72-F81677F8D693}"/>
              </a:ext>
            </a:extLst>
          </p:cNvPr>
          <p:cNvSpPr txBox="1"/>
          <p:nvPr/>
        </p:nvSpPr>
        <p:spPr>
          <a:xfrm>
            <a:off x="6893521" y="1693392"/>
            <a:ext cx="130637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a:ln>
                  <a:noFill/>
                </a:ln>
                <a:solidFill>
                  <a:srgbClr val="8D143D"/>
                </a:solidFill>
                <a:effectLst/>
                <a:uLnTx/>
                <a:uFillTx/>
                <a:latin typeface="Segoe UI"/>
                <a:ea typeface="+mn-ea"/>
                <a:cs typeface="+mn-cs"/>
              </a:rPr>
              <a:t>70</a:t>
            </a:r>
            <a:r>
              <a:rPr kumimoji="0" lang="en-US" sz="1000" b="1" i="1" u="none" strike="noStrike" kern="1200" cap="none" spc="0" normalizeH="0" baseline="0">
                <a:ln>
                  <a:noFill/>
                </a:ln>
                <a:solidFill>
                  <a:prstClr val="black"/>
                </a:solidFill>
                <a:effectLst/>
                <a:uLnTx/>
                <a:uFillTx/>
                <a:latin typeface="Segoe UI"/>
                <a:ea typeface="+mn-ea"/>
                <a:cs typeface="+mn-cs"/>
              </a:rPr>
              <a:t> / </a:t>
            </a:r>
            <a:r>
              <a:rPr kumimoji="0" lang="en-US" sz="1000" b="0" i="1" u="none" strike="noStrike" kern="1200" cap="none" spc="0" normalizeH="0" baseline="0">
                <a:ln>
                  <a:noFill/>
                </a:ln>
                <a:solidFill>
                  <a:prstClr val="black"/>
                </a:solidFill>
                <a:effectLst/>
                <a:uLnTx/>
                <a:uFillTx/>
                <a:latin typeface="Segoe UI"/>
                <a:ea typeface="+mn-ea"/>
                <a:cs typeface="+mn-cs"/>
              </a:rPr>
              <a:t>$9,6 </a:t>
            </a:r>
            <a:r>
              <a:rPr kumimoji="0" lang="en-US" sz="900" b="0" i="1" u="none" strike="noStrike" kern="1200" cap="none" spc="0" normalizeH="0" baseline="0">
                <a:ln>
                  <a:noFill/>
                </a:ln>
                <a:solidFill>
                  <a:prstClr val="black"/>
                </a:solidFill>
                <a:effectLst/>
                <a:uLnTx/>
                <a:uFillTx/>
                <a:latin typeface="Segoe UI"/>
                <a:ea typeface="+mn-ea"/>
                <a:cs typeface="+mn-cs"/>
              </a:rPr>
              <a:t>millions</a:t>
            </a:r>
            <a:endParaRPr kumimoji="0" lang="en-US" sz="1000" b="0" i="1" u="none" strike="noStrike" kern="1200" cap="none" spc="0" normalizeH="0" baseline="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4754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ángulo 9"/>
          <p:cNvSpPr/>
          <p:nvPr/>
        </p:nvSpPr>
        <p:spPr>
          <a:xfrm>
            <a:off x="0" y="1287509"/>
            <a:ext cx="9144000" cy="345909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object 553">
            <a:extLst>
              <a:ext uri="{FF2B5EF4-FFF2-40B4-BE49-F238E27FC236}">
                <a16:creationId xmlns:a16="http://schemas.microsoft.com/office/drawing/2014/main" id="{756CC65F-7558-4DA2-9490-30F9B70BBE46}"/>
              </a:ext>
            </a:extLst>
          </p:cNvPr>
          <p:cNvSpPr txBox="1">
            <a:spLocks/>
          </p:cNvSpPr>
          <p:nvPr/>
        </p:nvSpPr>
        <p:spPr>
          <a:xfrm>
            <a:off x="168410" y="282851"/>
            <a:ext cx="8814566" cy="1162498"/>
          </a:xfrm>
          <a:prstGeom prst="rect">
            <a:avLst/>
          </a:prstGeom>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r">
              <a:lnSpc>
                <a:spcPct val="90000"/>
              </a:lnSpc>
              <a:spcBef>
                <a:spcPts val="125"/>
              </a:spcBef>
              <a:buNone/>
              <a:defRPr/>
            </a:pPr>
            <a:r>
              <a:rPr lang="en-US" sz="2000" b="1" dirty="0">
                <a:solidFill>
                  <a:srgbClr val="B6004B"/>
                </a:solidFill>
                <a:cs typeface="Arial"/>
              </a:rPr>
              <a:t>Private transfers per capita 
</a:t>
            </a:r>
            <a:r>
              <a:rPr lang="en-US" sz="2000" b="1" dirty="0">
                <a:cs typeface="Arial"/>
              </a:rPr>
              <a:t>Average age profiles of private, household and intra-household transfers
</a:t>
            </a:r>
            <a:r>
              <a:rPr lang="en-US" sz="2000" dirty="0">
                <a:cs typeface="Arial"/>
              </a:rPr>
              <a:t>2017
</a:t>
            </a:r>
            <a:endParaRPr kumimoji="0" lang="es-CO" sz="20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n-cs"/>
            </a:endParaRPr>
          </a:p>
        </p:txBody>
      </p:sp>
      <p:sp>
        <p:nvSpPr>
          <p:cNvPr id="8" name="CuadroTexto 7">
            <a:extLst>
              <a:ext uri="{FF2B5EF4-FFF2-40B4-BE49-F238E27FC236}">
                <a16:creationId xmlns:a16="http://schemas.microsoft.com/office/drawing/2014/main" id="{3FE74FD3-21C0-4C79-A87C-867FF9D998F2}"/>
              </a:ext>
            </a:extLst>
          </p:cNvPr>
          <p:cNvSpPr txBox="1"/>
          <p:nvPr/>
        </p:nvSpPr>
        <p:spPr>
          <a:xfrm>
            <a:off x="16842914" y="1068767"/>
            <a:ext cx="1364456"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Segoe UI"/>
                <a:ea typeface="+mn-ea"/>
                <a:cs typeface="+mn-cs"/>
              </a:rPr>
              <a:t>+90   $4,3 millones</a:t>
            </a:r>
            <a:endParaRPr kumimoji="0" lang="es-CO" sz="9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CuadroTexto 2">
            <a:extLst>
              <a:ext uri="{FF2B5EF4-FFF2-40B4-BE49-F238E27FC236}">
                <a16:creationId xmlns:a16="http://schemas.microsoft.com/office/drawing/2014/main" id="{2F8AD263-40D5-4834-5CF7-D7DB747D1681}"/>
              </a:ext>
            </a:extLst>
          </p:cNvPr>
          <p:cNvSpPr txBox="1"/>
          <p:nvPr/>
        </p:nvSpPr>
        <p:spPr>
          <a:xfrm>
            <a:off x="259850" y="4772696"/>
            <a:ext cx="5537835" cy="222625"/>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800" b="1" i="0" u="none" strike="noStrike" kern="1200" cap="none" spc="0" normalizeH="0" baseline="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Source: </a:t>
            </a:r>
            <a:r>
              <a:rPr kumimoji="0" lang="en-US" sz="800" b="0" i="0" u="none" strike="noStrike" kern="1200" cap="none" spc="0" normalizeH="0" baseline="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DANE, National Accounts Directorate. NTA 2017</a:t>
            </a:r>
            <a:endParaRPr kumimoji="0" lang="en-US" sz="1050" b="0" i="0" u="none" strike="noStrike" kern="1200"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ector recto 3">
            <a:extLst>
              <a:ext uri="{FF2B5EF4-FFF2-40B4-BE49-F238E27FC236}">
                <a16:creationId xmlns:a16="http://schemas.microsoft.com/office/drawing/2014/main" id="{5C33B52B-7C14-FC1A-49B6-E752AB60E9D8}"/>
              </a:ext>
            </a:extLst>
          </p:cNvPr>
          <p:cNvCxnSpPr>
            <a:cxnSpLocks/>
          </p:cNvCxnSpPr>
          <p:nvPr/>
        </p:nvCxnSpPr>
        <p:spPr>
          <a:xfrm flipH="1">
            <a:off x="8187017" y="1181179"/>
            <a:ext cx="789343"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graphicFrame>
        <p:nvGraphicFramePr>
          <p:cNvPr id="6" name="Gráfico 5">
            <a:extLst>
              <a:ext uri="{FF2B5EF4-FFF2-40B4-BE49-F238E27FC236}">
                <a16:creationId xmlns:a16="http://schemas.microsoft.com/office/drawing/2014/main" id="{1DB19BC1-3BD6-42B9-880A-0646A78C6412}"/>
              </a:ext>
            </a:extLst>
          </p:cNvPr>
          <p:cNvGraphicFramePr>
            <a:graphicFrameLocks/>
          </p:cNvGraphicFramePr>
          <p:nvPr>
            <p:extLst>
              <p:ext uri="{D42A27DB-BD31-4B8C-83A1-F6EECF244321}">
                <p14:modId xmlns:p14="http://schemas.microsoft.com/office/powerpoint/2010/main" val="3894283640"/>
              </p:ext>
            </p:extLst>
          </p:nvPr>
        </p:nvGraphicFramePr>
        <p:xfrm>
          <a:off x="28658" y="1287509"/>
          <a:ext cx="9086683" cy="3459089"/>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6">
            <a:extLst>
              <a:ext uri="{FF2B5EF4-FFF2-40B4-BE49-F238E27FC236}">
                <a16:creationId xmlns:a16="http://schemas.microsoft.com/office/drawing/2014/main" id="{2E409C6C-B538-4114-8B54-D39312183648}"/>
              </a:ext>
            </a:extLst>
          </p:cNvPr>
          <p:cNvSpPr txBox="1"/>
          <p:nvPr/>
        </p:nvSpPr>
        <p:spPr>
          <a:xfrm>
            <a:off x="4279711" y="3730663"/>
            <a:ext cx="1306378"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a:ln>
                  <a:noFill/>
                </a:ln>
                <a:solidFill>
                  <a:srgbClr val="8D143D"/>
                </a:solidFill>
                <a:effectLst/>
                <a:uLnTx/>
                <a:uFillTx/>
                <a:latin typeface="Segoe UI"/>
                <a:ea typeface="+mn-ea"/>
                <a:cs typeface="+mn-cs"/>
              </a:rPr>
              <a:t>40</a:t>
            </a:r>
            <a:r>
              <a:rPr kumimoji="0" lang="en-US" sz="1000" b="1" i="1" u="none" strike="noStrike" kern="1200" cap="none" spc="0" normalizeH="0" baseline="0">
                <a:ln>
                  <a:noFill/>
                </a:ln>
                <a:solidFill>
                  <a:prstClr val="black"/>
                </a:solidFill>
                <a:effectLst/>
                <a:uLnTx/>
                <a:uFillTx/>
                <a:latin typeface="Segoe UI"/>
                <a:ea typeface="+mn-ea"/>
                <a:cs typeface="+mn-cs"/>
              </a:rPr>
              <a:t> / </a:t>
            </a:r>
            <a:r>
              <a:rPr kumimoji="0" lang="en-US" sz="1000" b="0" i="1" u="none" strike="noStrike" kern="1200" cap="none" spc="0" normalizeH="0" baseline="0">
                <a:ln>
                  <a:noFill/>
                </a:ln>
                <a:solidFill>
                  <a:prstClr val="black"/>
                </a:solidFill>
                <a:effectLst/>
                <a:uLnTx/>
                <a:uFillTx/>
                <a:latin typeface="Segoe UI"/>
                <a:ea typeface="+mn-ea"/>
                <a:cs typeface="+mn-cs"/>
              </a:rPr>
              <a:t>$6 </a:t>
            </a:r>
            <a:r>
              <a:rPr kumimoji="0" lang="en-US" sz="900" b="0" i="1" u="none" strike="noStrike" kern="1200" cap="none" spc="0" normalizeH="0" baseline="0">
                <a:ln>
                  <a:noFill/>
                </a:ln>
                <a:solidFill>
                  <a:prstClr val="black"/>
                </a:solidFill>
                <a:effectLst/>
                <a:uLnTx/>
                <a:uFillTx/>
                <a:latin typeface="Segoe UI"/>
                <a:ea typeface="+mn-ea"/>
                <a:cs typeface="+mn-cs"/>
              </a:rPr>
              <a:t>millions</a:t>
            </a:r>
            <a:endParaRPr kumimoji="0" lang="en-US" sz="1000" b="0" i="1" u="none" strike="noStrike" kern="1200" cap="none" spc="0" normalizeH="0" baseline="0">
              <a:ln>
                <a:noFill/>
              </a:ln>
              <a:solidFill>
                <a:prstClr val="black"/>
              </a:solidFill>
              <a:effectLst/>
              <a:uLnTx/>
              <a:uFillTx/>
              <a:latin typeface="Segoe UI"/>
              <a:ea typeface="+mn-ea"/>
              <a:cs typeface="+mn-cs"/>
            </a:endParaRPr>
          </a:p>
        </p:txBody>
      </p:sp>
      <p:sp>
        <p:nvSpPr>
          <p:cNvPr id="11" name="CuadroTexto 6">
            <a:extLst>
              <a:ext uri="{FF2B5EF4-FFF2-40B4-BE49-F238E27FC236}">
                <a16:creationId xmlns:a16="http://schemas.microsoft.com/office/drawing/2014/main" id="{EAB3069A-3B2A-414D-9423-3236EC4084E2}"/>
              </a:ext>
            </a:extLst>
          </p:cNvPr>
          <p:cNvSpPr txBox="1"/>
          <p:nvPr/>
        </p:nvSpPr>
        <p:spPr>
          <a:xfrm>
            <a:off x="7901555" y="1652320"/>
            <a:ext cx="1360265"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a:ln>
                  <a:noFill/>
                </a:ln>
                <a:solidFill>
                  <a:prstClr val="black"/>
                </a:solidFill>
                <a:effectLst/>
                <a:uLnTx/>
                <a:uFillTx/>
                <a:latin typeface="Segoe UI"/>
                <a:ea typeface="+mn-ea"/>
                <a:cs typeface="+mn-cs"/>
              </a:rPr>
              <a:t>$4,3 </a:t>
            </a:r>
            <a:r>
              <a:rPr kumimoji="0" lang="en-US" sz="900" b="0" i="1" u="none" strike="noStrike" kern="1200" cap="none" spc="0" normalizeH="0" baseline="0">
                <a:ln>
                  <a:noFill/>
                </a:ln>
                <a:solidFill>
                  <a:prstClr val="black"/>
                </a:solidFill>
                <a:effectLst/>
                <a:uLnTx/>
                <a:uFillTx/>
                <a:latin typeface="Segoe UI"/>
                <a:ea typeface="+mn-ea"/>
                <a:cs typeface="+mn-cs"/>
              </a:rPr>
              <a:t>miilions </a:t>
            </a:r>
            <a:r>
              <a:rPr kumimoji="0" lang="en-US" sz="1000" b="1" i="1" u="none" strike="noStrike" kern="1200" cap="none" spc="0" normalizeH="0" baseline="0">
                <a:ln>
                  <a:noFill/>
                </a:ln>
                <a:solidFill>
                  <a:prstClr val="black"/>
                </a:solidFill>
                <a:effectLst/>
                <a:uLnTx/>
                <a:uFillTx/>
                <a:latin typeface="Segoe UI"/>
                <a:ea typeface="+mn-ea"/>
                <a:cs typeface="+mn-cs"/>
              </a:rPr>
              <a:t>/ </a:t>
            </a:r>
            <a:r>
              <a:rPr kumimoji="0" lang="en-US" sz="1000" b="1" i="1" u="none" strike="noStrike" kern="1200" cap="none" spc="0" normalizeH="0" baseline="0">
                <a:ln>
                  <a:noFill/>
                </a:ln>
                <a:solidFill>
                  <a:srgbClr val="8D143D"/>
                </a:solidFill>
                <a:effectLst/>
                <a:uLnTx/>
                <a:uFillTx/>
                <a:latin typeface="Segoe UI"/>
                <a:ea typeface="+mn-ea"/>
                <a:cs typeface="+mn-cs"/>
              </a:rPr>
              <a:t>90+</a:t>
            </a:r>
            <a:endParaRPr kumimoji="0" lang="en-US" sz="1000" b="0" i="1" u="none" strike="noStrike" kern="1200" cap="none" spc="0" normalizeH="0" baseline="0">
              <a:ln>
                <a:noFill/>
              </a:ln>
              <a:solidFill>
                <a:prstClr val="black"/>
              </a:solidFill>
              <a:effectLst/>
              <a:uLnTx/>
              <a:uFillTx/>
              <a:latin typeface="Segoe UI"/>
              <a:ea typeface="+mn-ea"/>
              <a:cs typeface="+mn-cs"/>
            </a:endParaRPr>
          </a:p>
        </p:txBody>
      </p:sp>
      <p:sp>
        <p:nvSpPr>
          <p:cNvPr id="12" name="CuadroTexto 6">
            <a:extLst>
              <a:ext uri="{FF2B5EF4-FFF2-40B4-BE49-F238E27FC236}">
                <a16:creationId xmlns:a16="http://schemas.microsoft.com/office/drawing/2014/main" id="{88F45C05-B059-2076-9E73-3D724AED7C8E}"/>
              </a:ext>
            </a:extLst>
          </p:cNvPr>
          <p:cNvSpPr txBox="1"/>
          <p:nvPr/>
        </p:nvSpPr>
        <p:spPr>
          <a:xfrm>
            <a:off x="1960964" y="1287508"/>
            <a:ext cx="1306378"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dirty="0">
                <a:ln>
                  <a:noFill/>
                </a:ln>
                <a:solidFill>
                  <a:srgbClr val="8D143D"/>
                </a:solidFill>
                <a:effectLst/>
                <a:uLnTx/>
                <a:uFillTx/>
                <a:latin typeface="Segoe UI"/>
                <a:ea typeface="+mn-ea"/>
                <a:cs typeface="+mn-cs"/>
              </a:rPr>
              <a:t>15</a:t>
            </a:r>
            <a:r>
              <a:rPr kumimoji="0" lang="en-US" sz="1000" b="1" i="1" u="none" strike="noStrike" kern="1200" cap="none" spc="0" normalizeH="0" baseline="0" dirty="0">
                <a:ln>
                  <a:noFill/>
                </a:ln>
                <a:solidFill>
                  <a:prstClr val="black"/>
                </a:solidFill>
                <a:effectLst/>
                <a:uLnTx/>
                <a:uFillTx/>
                <a:latin typeface="Segoe UI"/>
                <a:ea typeface="+mn-ea"/>
                <a:cs typeface="+mn-cs"/>
              </a:rPr>
              <a:t> / </a:t>
            </a:r>
            <a:r>
              <a:rPr kumimoji="0" lang="en-US" sz="1000" b="0" i="1" u="none" strike="noStrike" kern="1200" cap="none" spc="0" normalizeH="0" baseline="0" dirty="0">
                <a:ln>
                  <a:noFill/>
                </a:ln>
                <a:solidFill>
                  <a:prstClr val="black"/>
                </a:solidFill>
                <a:effectLst/>
                <a:uLnTx/>
                <a:uFillTx/>
                <a:latin typeface="Segoe UI"/>
                <a:ea typeface="+mn-ea"/>
                <a:cs typeface="+mn-cs"/>
              </a:rPr>
              <a:t>$7,1 </a:t>
            </a:r>
            <a:r>
              <a:rPr kumimoji="0" lang="en-US" sz="900" b="0" i="1" u="none" strike="noStrike" kern="1200" cap="none" spc="0" normalizeH="0" baseline="0" dirty="0">
                <a:ln>
                  <a:noFill/>
                </a:ln>
                <a:solidFill>
                  <a:prstClr val="black"/>
                </a:solidFill>
                <a:effectLst/>
                <a:uLnTx/>
                <a:uFillTx/>
                <a:latin typeface="Segoe UI"/>
                <a:ea typeface="+mn-ea"/>
                <a:cs typeface="+mn-cs"/>
              </a:rPr>
              <a:t>millions</a:t>
            </a:r>
            <a:endParaRPr kumimoji="0" lang="en-US" sz="1000" b="0" i="1" u="none" strike="noStrike" kern="1200" cap="none" spc="0" normalizeH="0" baseline="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94068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53">
            <a:extLst>
              <a:ext uri="{FF2B5EF4-FFF2-40B4-BE49-F238E27FC236}">
                <a16:creationId xmlns:a16="http://schemas.microsoft.com/office/drawing/2014/main" id="{8AB0D1F7-4DD7-E735-454B-D7300611A910}"/>
              </a:ext>
            </a:extLst>
          </p:cNvPr>
          <p:cNvSpPr txBox="1">
            <a:spLocks/>
          </p:cNvSpPr>
          <p:nvPr/>
        </p:nvSpPr>
        <p:spPr>
          <a:xfrm>
            <a:off x="3237105" y="2244680"/>
            <a:ext cx="5564057" cy="1062470"/>
          </a:xfrm>
          <a:prstGeom prst="rect">
            <a:avLst/>
          </a:prstGeom>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125"/>
              </a:spcBef>
              <a:buNone/>
            </a:pPr>
            <a:r>
              <a:rPr lang="en-US" sz="3600" b="1" dirty="0">
                <a:solidFill>
                  <a:srgbClr val="B6004B"/>
                </a:solidFill>
                <a:cs typeface="Arial" panose="020B0604020202020204" pitchFamily="34" charset="0"/>
              </a:rPr>
              <a:t>Main Highlights &amp; </a:t>
            </a:r>
            <a:r>
              <a:rPr lang="en-US" b="1" dirty="0">
                <a:solidFill>
                  <a:schemeClr val="tx1">
                    <a:lumMod val="65000"/>
                    <a:lumOff val="35000"/>
                  </a:schemeClr>
                </a:solidFill>
                <a:cs typeface="Arial" panose="020B0604020202020204" pitchFamily="34" charset="0"/>
              </a:rPr>
              <a:t>Conclusions</a:t>
            </a:r>
          </a:p>
        </p:txBody>
      </p:sp>
      <p:cxnSp>
        <p:nvCxnSpPr>
          <p:cNvPr id="7" name="Conector recto 6">
            <a:extLst>
              <a:ext uri="{FF2B5EF4-FFF2-40B4-BE49-F238E27FC236}">
                <a16:creationId xmlns:a16="http://schemas.microsoft.com/office/drawing/2014/main" id="{CC7F00DD-5F7F-0C33-ACC4-DA110CDCFE22}"/>
              </a:ext>
            </a:extLst>
          </p:cNvPr>
          <p:cNvCxnSpPr/>
          <p:nvPr/>
        </p:nvCxnSpPr>
        <p:spPr>
          <a:xfrm flipH="1">
            <a:off x="6019133" y="3452550"/>
            <a:ext cx="2782029"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414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0074" y="1330919"/>
            <a:ext cx="9144000" cy="35901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1DFE8F4E-8FAB-43B8-8027-39671A130F7A}"/>
              </a:ext>
            </a:extLst>
          </p:cNvPr>
          <p:cNvSpPr txBox="1">
            <a:spLocks/>
          </p:cNvSpPr>
          <p:nvPr/>
        </p:nvSpPr>
        <p:spPr>
          <a:xfrm>
            <a:off x="2920538" y="467397"/>
            <a:ext cx="6020492" cy="50587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b="1" dirty="0">
                <a:solidFill>
                  <a:srgbClr val="B6004C"/>
                </a:solidFill>
                <a:latin typeface="Segoe UI" panose="020B0502040204020203" pitchFamily="34" charset="0"/>
                <a:ea typeface="Segoe UI" panose="020B0502040204020203" pitchFamily="34" charset="0"/>
                <a:cs typeface="Segoe UI" panose="020B0502040204020203" pitchFamily="34" charset="0"/>
              </a:rPr>
              <a:t>Insights of the Colombian Experience</a:t>
            </a:r>
            <a:endParaRPr lang="en-US" sz="2400" dirty="0">
              <a:solidFill>
                <a:srgbClr val="B6004C"/>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Forma libre 9"/>
          <p:cNvSpPr/>
          <p:nvPr/>
        </p:nvSpPr>
        <p:spPr>
          <a:xfrm>
            <a:off x="3008834" y="2917209"/>
            <a:ext cx="343783" cy="343783"/>
          </a:xfrm>
          <a:custGeom>
            <a:avLst/>
            <a:gdLst>
              <a:gd name="connsiteX0" fmla="*/ 45568 w 343783"/>
              <a:gd name="connsiteY0" fmla="*/ 131463 h 343783"/>
              <a:gd name="connsiteX1" fmla="*/ 131463 w 343783"/>
              <a:gd name="connsiteY1" fmla="*/ 131463 h 343783"/>
              <a:gd name="connsiteX2" fmla="*/ 131463 w 343783"/>
              <a:gd name="connsiteY2" fmla="*/ 45568 h 343783"/>
              <a:gd name="connsiteX3" fmla="*/ 212320 w 343783"/>
              <a:gd name="connsiteY3" fmla="*/ 45568 h 343783"/>
              <a:gd name="connsiteX4" fmla="*/ 212320 w 343783"/>
              <a:gd name="connsiteY4" fmla="*/ 131463 h 343783"/>
              <a:gd name="connsiteX5" fmla="*/ 298215 w 343783"/>
              <a:gd name="connsiteY5" fmla="*/ 131463 h 343783"/>
              <a:gd name="connsiteX6" fmla="*/ 298215 w 343783"/>
              <a:gd name="connsiteY6" fmla="*/ 212320 h 343783"/>
              <a:gd name="connsiteX7" fmla="*/ 212320 w 343783"/>
              <a:gd name="connsiteY7" fmla="*/ 212320 h 343783"/>
              <a:gd name="connsiteX8" fmla="*/ 212320 w 343783"/>
              <a:gd name="connsiteY8" fmla="*/ 298215 h 343783"/>
              <a:gd name="connsiteX9" fmla="*/ 131463 w 343783"/>
              <a:gd name="connsiteY9" fmla="*/ 298215 h 343783"/>
              <a:gd name="connsiteX10" fmla="*/ 131463 w 343783"/>
              <a:gd name="connsiteY10" fmla="*/ 212320 h 343783"/>
              <a:gd name="connsiteX11" fmla="*/ 45568 w 343783"/>
              <a:gd name="connsiteY11" fmla="*/ 212320 h 343783"/>
              <a:gd name="connsiteX12" fmla="*/ 45568 w 343783"/>
              <a:gd name="connsiteY12" fmla="*/ 131463 h 34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783" h="343783">
                <a:moveTo>
                  <a:pt x="45568" y="131463"/>
                </a:moveTo>
                <a:lnTo>
                  <a:pt x="131463" y="131463"/>
                </a:lnTo>
                <a:lnTo>
                  <a:pt x="131463" y="45568"/>
                </a:lnTo>
                <a:lnTo>
                  <a:pt x="212320" y="45568"/>
                </a:lnTo>
                <a:lnTo>
                  <a:pt x="212320" y="131463"/>
                </a:lnTo>
                <a:lnTo>
                  <a:pt x="298215" y="131463"/>
                </a:lnTo>
                <a:lnTo>
                  <a:pt x="298215" y="212320"/>
                </a:lnTo>
                <a:lnTo>
                  <a:pt x="212320" y="212320"/>
                </a:lnTo>
                <a:lnTo>
                  <a:pt x="212320" y="298215"/>
                </a:lnTo>
                <a:lnTo>
                  <a:pt x="131463" y="298215"/>
                </a:lnTo>
                <a:lnTo>
                  <a:pt x="131463" y="212320"/>
                </a:lnTo>
                <a:lnTo>
                  <a:pt x="45568" y="212320"/>
                </a:lnTo>
                <a:lnTo>
                  <a:pt x="45568" y="131463"/>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45568" tIns="131463" rIns="45568" bIns="131463" numCol="1" spcCol="1270" anchor="ctr" anchorCtr="0">
            <a:noAutofit/>
          </a:bodyPr>
          <a:lstStyle/>
          <a:p>
            <a:pPr lvl="0" algn="ctr" defTabSz="311150">
              <a:lnSpc>
                <a:spcPct val="90000"/>
              </a:lnSpc>
              <a:spcBef>
                <a:spcPct val="0"/>
              </a:spcBef>
              <a:spcAft>
                <a:spcPct val="35000"/>
              </a:spcAft>
            </a:pPr>
            <a:endParaRPr lang="es-CO" sz="700" kern="1200"/>
          </a:p>
        </p:txBody>
      </p:sp>
      <p:sp>
        <p:nvSpPr>
          <p:cNvPr id="12" name="Forma libre 11"/>
          <p:cNvSpPr/>
          <p:nvPr/>
        </p:nvSpPr>
        <p:spPr>
          <a:xfrm>
            <a:off x="3008834" y="3949982"/>
            <a:ext cx="343783" cy="343783"/>
          </a:xfrm>
          <a:custGeom>
            <a:avLst/>
            <a:gdLst>
              <a:gd name="connsiteX0" fmla="*/ 45568 w 343783"/>
              <a:gd name="connsiteY0" fmla="*/ 131463 h 343783"/>
              <a:gd name="connsiteX1" fmla="*/ 131463 w 343783"/>
              <a:gd name="connsiteY1" fmla="*/ 131463 h 343783"/>
              <a:gd name="connsiteX2" fmla="*/ 131463 w 343783"/>
              <a:gd name="connsiteY2" fmla="*/ 45568 h 343783"/>
              <a:gd name="connsiteX3" fmla="*/ 212320 w 343783"/>
              <a:gd name="connsiteY3" fmla="*/ 45568 h 343783"/>
              <a:gd name="connsiteX4" fmla="*/ 212320 w 343783"/>
              <a:gd name="connsiteY4" fmla="*/ 131463 h 343783"/>
              <a:gd name="connsiteX5" fmla="*/ 298215 w 343783"/>
              <a:gd name="connsiteY5" fmla="*/ 131463 h 343783"/>
              <a:gd name="connsiteX6" fmla="*/ 298215 w 343783"/>
              <a:gd name="connsiteY6" fmla="*/ 212320 h 343783"/>
              <a:gd name="connsiteX7" fmla="*/ 212320 w 343783"/>
              <a:gd name="connsiteY7" fmla="*/ 212320 h 343783"/>
              <a:gd name="connsiteX8" fmla="*/ 212320 w 343783"/>
              <a:gd name="connsiteY8" fmla="*/ 298215 h 343783"/>
              <a:gd name="connsiteX9" fmla="*/ 131463 w 343783"/>
              <a:gd name="connsiteY9" fmla="*/ 298215 h 343783"/>
              <a:gd name="connsiteX10" fmla="*/ 131463 w 343783"/>
              <a:gd name="connsiteY10" fmla="*/ 212320 h 343783"/>
              <a:gd name="connsiteX11" fmla="*/ 45568 w 343783"/>
              <a:gd name="connsiteY11" fmla="*/ 212320 h 343783"/>
              <a:gd name="connsiteX12" fmla="*/ 45568 w 343783"/>
              <a:gd name="connsiteY12" fmla="*/ 131463 h 34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783" h="343783">
                <a:moveTo>
                  <a:pt x="45568" y="131463"/>
                </a:moveTo>
                <a:lnTo>
                  <a:pt x="131463" y="131463"/>
                </a:lnTo>
                <a:lnTo>
                  <a:pt x="131463" y="45568"/>
                </a:lnTo>
                <a:lnTo>
                  <a:pt x="212320" y="45568"/>
                </a:lnTo>
                <a:lnTo>
                  <a:pt x="212320" y="131463"/>
                </a:lnTo>
                <a:lnTo>
                  <a:pt x="298215" y="131463"/>
                </a:lnTo>
                <a:lnTo>
                  <a:pt x="298215" y="212320"/>
                </a:lnTo>
                <a:lnTo>
                  <a:pt x="212320" y="212320"/>
                </a:lnTo>
                <a:lnTo>
                  <a:pt x="212320" y="298215"/>
                </a:lnTo>
                <a:lnTo>
                  <a:pt x="131463" y="298215"/>
                </a:lnTo>
                <a:lnTo>
                  <a:pt x="131463" y="212320"/>
                </a:lnTo>
                <a:lnTo>
                  <a:pt x="45568" y="212320"/>
                </a:lnTo>
                <a:lnTo>
                  <a:pt x="45568" y="131463"/>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45568" tIns="131463" rIns="45568" bIns="131463" numCol="1" spcCol="1270" anchor="ctr" anchorCtr="0">
            <a:noAutofit/>
          </a:bodyPr>
          <a:lstStyle/>
          <a:p>
            <a:pPr lvl="0" algn="ctr" defTabSz="311150">
              <a:lnSpc>
                <a:spcPct val="90000"/>
              </a:lnSpc>
              <a:spcBef>
                <a:spcPct val="0"/>
              </a:spcBef>
              <a:spcAft>
                <a:spcPct val="35000"/>
              </a:spcAft>
            </a:pPr>
            <a:endParaRPr lang="es-CO" sz="700" kern="1200"/>
          </a:p>
        </p:txBody>
      </p:sp>
      <p:cxnSp>
        <p:nvCxnSpPr>
          <p:cNvPr id="3" name="Conector recto 2">
            <a:extLst>
              <a:ext uri="{FF2B5EF4-FFF2-40B4-BE49-F238E27FC236}">
                <a16:creationId xmlns:a16="http://schemas.microsoft.com/office/drawing/2014/main" id="{60E46195-3423-2DAF-EC4C-562269C4A33B}"/>
              </a:ext>
            </a:extLst>
          </p:cNvPr>
          <p:cNvCxnSpPr/>
          <p:nvPr/>
        </p:nvCxnSpPr>
        <p:spPr>
          <a:xfrm flipH="1">
            <a:off x="6057171" y="987204"/>
            <a:ext cx="2782029"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grpSp>
        <p:nvGrpSpPr>
          <p:cNvPr id="4" name="Agrupar 7">
            <a:extLst>
              <a:ext uri="{FF2B5EF4-FFF2-40B4-BE49-F238E27FC236}">
                <a16:creationId xmlns:a16="http://schemas.microsoft.com/office/drawing/2014/main" id="{2367EC93-E833-8800-0526-0A59284DEEFE}"/>
              </a:ext>
            </a:extLst>
          </p:cNvPr>
          <p:cNvGrpSpPr/>
          <p:nvPr/>
        </p:nvGrpSpPr>
        <p:grpSpPr>
          <a:xfrm>
            <a:off x="818535" y="1426585"/>
            <a:ext cx="7299730" cy="3426481"/>
            <a:chOff x="3203848" y="1286624"/>
            <a:chExt cx="5241047" cy="3247616"/>
          </a:xfrm>
        </p:grpSpPr>
        <p:sp>
          <p:nvSpPr>
            <p:cNvPr id="8" name="Redondear rectángulo de esquina diagonal 8">
              <a:extLst>
                <a:ext uri="{FF2B5EF4-FFF2-40B4-BE49-F238E27FC236}">
                  <a16:creationId xmlns:a16="http://schemas.microsoft.com/office/drawing/2014/main" id="{9577664F-7B95-DED0-873A-793D6508D1A3}"/>
                </a:ext>
              </a:extLst>
            </p:cNvPr>
            <p:cNvSpPr/>
            <p:nvPr/>
          </p:nvSpPr>
          <p:spPr>
            <a:xfrm>
              <a:off x="3203848" y="1286624"/>
              <a:ext cx="2432735" cy="3247616"/>
            </a:xfrm>
            <a:prstGeom prst="round2DiagRect">
              <a:avLst/>
            </a:prstGeom>
            <a:noFill/>
            <a:ln>
              <a:solidFill>
                <a:srgbClr val="8E00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Redondear rectángulo de esquina diagonal 9">
              <a:extLst>
                <a:ext uri="{FF2B5EF4-FFF2-40B4-BE49-F238E27FC236}">
                  <a16:creationId xmlns:a16="http://schemas.microsoft.com/office/drawing/2014/main" id="{2807259A-8CCA-297A-953C-AD07F048471F}"/>
                </a:ext>
              </a:extLst>
            </p:cNvPr>
            <p:cNvSpPr/>
            <p:nvPr/>
          </p:nvSpPr>
          <p:spPr>
            <a:xfrm>
              <a:off x="6012160" y="1286624"/>
              <a:ext cx="2432735" cy="3247616"/>
            </a:xfrm>
            <a:prstGeom prst="round2DiagRect">
              <a:avLst/>
            </a:prstGeom>
            <a:noFill/>
            <a:ln>
              <a:solidFill>
                <a:srgbClr val="8E00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20" name="Rectángulo 19">
            <a:extLst>
              <a:ext uri="{FF2B5EF4-FFF2-40B4-BE49-F238E27FC236}">
                <a16:creationId xmlns:a16="http://schemas.microsoft.com/office/drawing/2014/main" id="{B08A6496-3DD7-34D7-1CCF-9D914D47EFAE}"/>
              </a:ext>
            </a:extLst>
          </p:cNvPr>
          <p:cNvSpPr/>
          <p:nvPr/>
        </p:nvSpPr>
        <p:spPr>
          <a:xfrm>
            <a:off x="1017140" y="1653987"/>
            <a:ext cx="2913305" cy="2373342"/>
          </a:xfrm>
          <a:prstGeom prst="rect">
            <a:avLst/>
          </a:prstGeom>
        </p:spPr>
        <p:txBody>
          <a:bodyPr wrap="square">
            <a:spAutoFit/>
          </a:bodyPr>
          <a:lstStyle/>
          <a:p>
            <a:pPr marL="171450" indent="-171450" algn="just">
              <a:lnSpc>
                <a:spcPct val="107000"/>
              </a:lnSpc>
              <a:spcAft>
                <a:spcPts val="800"/>
              </a:spcAft>
              <a:buClr>
                <a:srgbClr val="8E0039"/>
              </a:buClr>
              <a:buFont typeface="Wingdings" charset="2"/>
              <a:buChar char=""/>
            </a:pPr>
            <a:r>
              <a:rPr lang="en-US" sz="2000" dirty="0">
                <a:solidFill>
                  <a:schemeClr val="tx1">
                    <a:lumMod val="85000"/>
                    <a:lumOff val="15000"/>
                  </a:schemeClr>
                </a:solidFill>
                <a:latin typeface="+mj-lt"/>
                <a:cs typeface="Times New Roman" panose="02020603050405020304" pitchFamily="18" charset="0"/>
              </a:rPr>
              <a:t>The NTA require to guarantee a </a:t>
            </a:r>
            <a:r>
              <a:rPr lang="en-US" sz="2000" b="1" dirty="0">
                <a:solidFill>
                  <a:schemeClr val="tx1">
                    <a:lumMod val="85000"/>
                    <a:lumOff val="15000"/>
                  </a:schemeClr>
                </a:solidFill>
                <a:latin typeface="+mj-lt"/>
                <a:cs typeface="Times New Roman" panose="02020603050405020304" pitchFamily="18" charset="0"/>
              </a:rPr>
              <a:t>higher frequency of income and expense surveys </a:t>
            </a:r>
            <a:r>
              <a:rPr lang="en-US" sz="2000" dirty="0">
                <a:solidFill>
                  <a:schemeClr val="tx1">
                    <a:lumMod val="85000"/>
                    <a:lumOff val="15000"/>
                  </a:schemeClr>
                </a:solidFill>
                <a:latin typeface="+mj-lt"/>
                <a:cs typeface="Times New Roman" panose="02020603050405020304" pitchFamily="18" charset="0"/>
              </a:rPr>
              <a:t>or to have a statistical operation to meet this information need.</a:t>
            </a:r>
            <a:endParaRPr lang="es-ES" sz="2000" dirty="0">
              <a:solidFill>
                <a:schemeClr val="tx1">
                  <a:lumMod val="85000"/>
                  <a:lumOff val="15000"/>
                </a:schemeClr>
              </a:solidFill>
              <a:latin typeface="+mj-lt"/>
              <a:cs typeface="Times New Roman" panose="02020603050405020304" pitchFamily="18" charset="0"/>
            </a:endParaRPr>
          </a:p>
        </p:txBody>
      </p:sp>
      <p:sp>
        <p:nvSpPr>
          <p:cNvPr id="22" name="Rectángulo 21">
            <a:extLst>
              <a:ext uri="{FF2B5EF4-FFF2-40B4-BE49-F238E27FC236}">
                <a16:creationId xmlns:a16="http://schemas.microsoft.com/office/drawing/2014/main" id="{8645407D-10CC-302F-1A38-C7F8AD1E1804}"/>
              </a:ext>
            </a:extLst>
          </p:cNvPr>
          <p:cNvSpPr/>
          <p:nvPr/>
        </p:nvSpPr>
        <p:spPr>
          <a:xfrm>
            <a:off x="4905400" y="1869855"/>
            <a:ext cx="3037416" cy="1714700"/>
          </a:xfrm>
          <a:prstGeom prst="rect">
            <a:avLst/>
          </a:prstGeom>
        </p:spPr>
        <p:txBody>
          <a:bodyPr wrap="square">
            <a:spAutoFit/>
          </a:bodyPr>
          <a:lstStyle/>
          <a:p>
            <a:pPr marL="171450" indent="-171450" algn="just">
              <a:lnSpc>
                <a:spcPct val="107000"/>
              </a:lnSpc>
              <a:spcAft>
                <a:spcPts val="800"/>
              </a:spcAft>
              <a:buClr>
                <a:srgbClr val="8E0039"/>
              </a:buClr>
              <a:buFont typeface="Wingdings" charset="2"/>
              <a:buChar char=""/>
            </a:pPr>
            <a:r>
              <a:rPr lang="en-US" sz="2000" dirty="0">
                <a:solidFill>
                  <a:schemeClr val="tx1">
                    <a:lumMod val="85000"/>
                    <a:lumOff val="15000"/>
                  </a:schemeClr>
                </a:solidFill>
                <a:latin typeface="+mj-lt"/>
                <a:cs typeface="Times New Roman" panose="02020603050405020304" pitchFamily="18" charset="0"/>
              </a:rPr>
              <a:t>A strong institutional framework is an enabler for </a:t>
            </a:r>
            <a:r>
              <a:rPr lang="en-US" sz="2000" b="1" dirty="0">
                <a:solidFill>
                  <a:schemeClr val="tx1">
                    <a:lumMod val="85000"/>
                    <a:lumOff val="15000"/>
                  </a:schemeClr>
                </a:solidFill>
                <a:latin typeface="+mj-lt"/>
                <a:cs typeface="Times New Roman" panose="02020603050405020304" pitchFamily="18" charset="0"/>
              </a:rPr>
              <a:t>ensuring the continuity of the measurement of NTA</a:t>
            </a:r>
            <a:r>
              <a:rPr lang="en-US" sz="2000" dirty="0">
                <a:solidFill>
                  <a:schemeClr val="tx1">
                    <a:lumMod val="85000"/>
                    <a:lumOff val="15000"/>
                  </a:schemeClr>
                </a:solidFill>
                <a:latin typeface="+mj-lt"/>
                <a:cs typeface="Times New Roman" panose="02020603050405020304" pitchFamily="18" charset="0"/>
              </a:rPr>
              <a:t>.</a:t>
            </a:r>
            <a:endParaRPr lang="es-ES" sz="2000" b="1" dirty="0">
              <a:solidFill>
                <a:schemeClr val="tx1">
                  <a:lumMod val="85000"/>
                  <a:lumOff val="1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76780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0074" y="1330919"/>
            <a:ext cx="9144000" cy="35901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1DFE8F4E-8FAB-43B8-8027-39671A130F7A}"/>
              </a:ext>
            </a:extLst>
          </p:cNvPr>
          <p:cNvSpPr txBox="1">
            <a:spLocks/>
          </p:cNvSpPr>
          <p:nvPr/>
        </p:nvSpPr>
        <p:spPr>
          <a:xfrm>
            <a:off x="2920538" y="467397"/>
            <a:ext cx="6020492" cy="50587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b="1" dirty="0">
                <a:solidFill>
                  <a:srgbClr val="B6004C"/>
                </a:solidFill>
                <a:latin typeface="Segoe UI" panose="020B0502040204020203" pitchFamily="34" charset="0"/>
                <a:ea typeface="Segoe UI" panose="020B0502040204020203" pitchFamily="34" charset="0"/>
                <a:cs typeface="Segoe UI" panose="020B0502040204020203" pitchFamily="34" charset="0"/>
              </a:rPr>
              <a:t>Insights of the Colombian Experience</a:t>
            </a:r>
            <a:endParaRPr lang="en-US" sz="2400" dirty="0">
              <a:solidFill>
                <a:srgbClr val="B6004C"/>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Forma libre 9"/>
          <p:cNvSpPr/>
          <p:nvPr/>
        </p:nvSpPr>
        <p:spPr>
          <a:xfrm>
            <a:off x="3008834" y="2917209"/>
            <a:ext cx="343783" cy="343783"/>
          </a:xfrm>
          <a:custGeom>
            <a:avLst/>
            <a:gdLst>
              <a:gd name="connsiteX0" fmla="*/ 45568 w 343783"/>
              <a:gd name="connsiteY0" fmla="*/ 131463 h 343783"/>
              <a:gd name="connsiteX1" fmla="*/ 131463 w 343783"/>
              <a:gd name="connsiteY1" fmla="*/ 131463 h 343783"/>
              <a:gd name="connsiteX2" fmla="*/ 131463 w 343783"/>
              <a:gd name="connsiteY2" fmla="*/ 45568 h 343783"/>
              <a:gd name="connsiteX3" fmla="*/ 212320 w 343783"/>
              <a:gd name="connsiteY3" fmla="*/ 45568 h 343783"/>
              <a:gd name="connsiteX4" fmla="*/ 212320 w 343783"/>
              <a:gd name="connsiteY4" fmla="*/ 131463 h 343783"/>
              <a:gd name="connsiteX5" fmla="*/ 298215 w 343783"/>
              <a:gd name="connsiteY5" fmla="*/ 131463 h 343783"/>
              <a:gd name="connsiteX6" fmla="*/ 298215 w 343783"/>
              <a:gd name="connsiteY6" fmla="*/ 212320 h 343783"/>
              <a:gd name="connsiteX7" fmla="*/ 212320 w 343783"/>
              <a:gd name="connsiteY7" fmla="*/ 212320 h 343783"/>
              <a:gd name="connsiteX8" fmla="*/ 212320 w 343783"/>
              <a:gd name="connsiteY8" fmla="*/ 298215 h 343783"/>
              <a:gd name="connsiteX9" fmla="*/ 131463 w 343783"/>
              <a:gd name="connsiteY9" fmla="*/ 298215 h 343783"/>
              <a:gd name="connsiteX10" fmla="*/ 131463 w 343783"/>
              <a:gd name="connsiteY10" fmla="*/ 212320 h 343783"/>
              <a:gd name="connsiteX11" fmla="*/ 45568 w 343783"/>
              <a:gd name="connsiteY11" fmla="*/ 212320 h 343783"/>
              <a:gd name="connsiteX12" fmla="*/ 45568 w 343783"/>
              <a:gd name="connsiteY12" fmla="*/ 131463 h 34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783" h="343783">
                <a:moveTo>
                  <a:pt x="45568" y="131463"/>
                </a:moveTo>
                <a:lnTo>
                  <a:pt x="131463" y="131463"/>
                </a:lnTo>
                <a:lnTo>
                  <a:pt x="131463" y="45568"/>
                </a:lnTo>
                <a:lnTo>
                  <a:pt x="212320" y="45568"/>
                </a:lnTo>
                <a:lnTo>
                  <a:pt x="212320" y="131463"/>
                </a:lnTo>
                <a:lnTo>
                  <a:pt x="298215" y="131463"/>
                </a:lnTo>
                <a:lnTo>
                  <a:pt x="298215" y="212320"/>
                </a:lnTo>
                <a:lnTo>
                  <a:pt x="212320" y="212320"/>
                </a:lnTo>
                <a:lnTo>
                  <a:pt x="212320" y="298215"/>
                </a:lnTo>
                <a:lnTo>
                  <a:pt x="131463" y="298215"/>
                </a:lnTo>
                <a:lnTo>
                  <a:pt x="131463" y="212320"/>
                </a:lnTo>
                <a:lnTo>
                  <a:pt x="45568" y="212320"/>
                </a:lnTo>
                <a:lnTo>
                  <a:pt x="45568" y="131463"/>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45568" tIns="131463" rIns="45568" bIns="131463" numCol="1" spcCol="1270" anchor="ctr" anchorCtr="0">
            <a:noAutofit/>
          </a:bodyPr>
          <a:lstStyle/>
          <a:p>
            <a:pPr lvl="0" algn="ctr" defTabSz="311150">
              <a:lnSpc>
                <a:spcPct val="90000"/>
              </a:lnSpc>
              <a:spcBef>
                <a:spcPct val="0"/>
              </a:spcBef>
              <a:spcAft>
                <a:spcPct val="35000"/>
              </a:spcAft>
            </a:pPr>
            <a:endParaRPr lang="es-CO" sz="700" kern="1200"/>
          </a:p>
        </p:txBody>
      </p:sp>
      <p:sp>
        <p:nvSpPr>
          <p:cNvPr id="12" name="Forma libre 11"/>
          <p:cNvSpPr/>
          <p:nvPr/>
        </p:nvSpPr>
        <p:spPr>
          <a:xfrm>
            <a:off x="3008834" y="3949982"/>
            <a:ext cx="343783" cy="343783"/>
          </a:xfrm>
          <a:custGeom>
            <a:avLst/>
            <a:gdLst>
              <a:gd name="connsiteX0" fmla="*/ 45568 w 343783"/>
              <a:gd name="connsiteY0" fmla="*/ 131463 h 343783"/>
              <a:gd name="connsiteX1" fmla="*/ 131463 w 343783"/>
              <a:gd name="connsiteY1" fmla="*/ 131463 h 343783"/>
              <a:gd name="connsiteX2" fmla="*/ 131463 w 343783"/>
              <a:gd name="connsiteY2" fmla="*/ 45568 h 343783"/>
              <a:gd name="connsiteX3" fmla="*/ 212320 w 343783"/>
              <a:gd name="connsiteY3" fmla="*/ 45568 h 343783"/>
              <a:gd name="connsiteX4" fmla="*/ 212320 w 343783"/>
              <a:gd name="connsiteY4" fmla="*/ 131463 h 343783"/>
              <a:gd name="connsiteX5" fmla="*/ 298215 w 343783"/>
              <a:gd name="connsiteY5" fmla="*/ 131463 h 343783"/>
              <a:gd name="connsiteX6" fmla="*/ 298215 w 343783"/>
              <a:gd name="connsiteY6" fmla="*/ 212320 h 343783"/>
              <a:gd name="connsiteX7" fmla="*/ 212320 w 343783"/>
              <a:gd name="connsiteY7" fmla="*/ 212320 h 343783"/>
              <a:gd name="connsiteX8" fmla="*/ 212320 w 343783"/>
              <a:gd name="connsiteY8" fmla="*/ 298215 h 343783"/>
              <a:gd name="connsiteX9" fmla="*/ 131463 w 343783"/>
              <a:gd name="connsiteY9" fmla="*/ 298215 h 343783"/>
              <a:gd name="connsiteX10" fmla="*/ 131463 w 343783"/>
              <a:gd name="connsiteY10" fmla="*/ 212320 h 343783"/>
              <a:gd name="connsiteX11" fmla="*/ 45568 w 343783"/>
              <a:gd name="connsiteY11" fmla="*/ 212320 h 343783"/>
              <a:gd name="connsiteX12" fmla="*/ 45568 w 343783"/>
              <a:gd name="connsiteY12" fmla="*/ 131463 h 34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783" h="343783">
                <a:moveTo>
                  <a:pt x="45568" y="131463"/>
                </a:moveTo>
                <a:lnTo>
                  <a:pt x="131463" y="131463"/>
                </a:lnTo>
                <a:lnTo>
                  <a:pt x="131463" y="45568"/>
                </a:lnTo>
                <a:lnTo>
                  <a:pt x="212320" y="45568"/>
                </a:lnTo>
                <a:lnTo>
                  <a:pt x="212320" y="131463"/>
                </a:lnTo>
                <a:lnTo>
                  <a:pt x="298215" y="131463"/>
                </a:lnTo>
                <a:lnTo>
                  <a:pt x="298215" y="212320"/>
                </a:lnTo>
                <a:lnTo>
                  <a:pt x="212320" y="212320"/>
                </a:lnTo>
                <a:lnTo>
                  <a:pt x="212320" y="298215"/>
                </a:lnTo>
                <a:lnTo>
                  <a:pt x="131463" y="298215"/>
                </a:lnTo>
                <a:lnTo>
                  <a:pt x="131463" y="212320"/>
                </a:lnTo>
                <a:lnTo>
                  <a:pt x="45568" y="212320"/>
                </a:lnTo>
                <a:lnTo>
                  <a:pt x="45568" y="131463"/>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45568" tIns="131463" rIns="45568" bIns="131463" numCol="1" spcCol="1270" anchor="ctr" anchorCtr="0">
            <a:noAutofit/>
          </a:bodyPr>
          <a:lstStyle/>
          <a:p>
            <a:pPr lvl="0" algn="ctr" defTabSz="311150">
              <a:lnSpc>
                <a:spcPct val="90000"/>
              </a:lnSpc>
              <a:spcBef>
                <a:spcPct val="0"/>
              </a:spcBef>
              <a:spcAft>
                <a:spcPct val="35000"/>
              </a:spcAft>
            </a:pPr>
            <a:endParaRPr lang="es-CO" sz="700" kern="1200"/>
          </a:p>
        </p:txBody>
      </p:sp>
      <p:cxnSp>
        <p:nvCxnSpPr>
          <p:cNvPr id="3" name="Conector recto 2">
            <a:extLst>
              <a:ext uri="{FF2B5EF4-FFF2-40B4-BE49-F238E27FC236}">
                <a16:creationId xmlns:a16="http://schemas.microsoft.com/office/drawing/2014/main" id="{60E46195-3423-2DAF-EC4C-562269C4A33B}"/>
              </a:ext>
            </a:extLst>
          </p:cNvPr>
          <p:cNvCxnSpPr/>
          <p:nvPr/>
        </p:nvCxnSpPr>
        <p:spPr>
          <a:xfrm flipH="1">
            <a:off x="6057171" y="987204"/>
            <a:ext cx="2782029"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grpSp>
        <p:nvGrpSpPr>
          <p:cNvPr id="4" name="Agrupar 7">
            <a:extLst>
              <a:ext uri="{FF2B5EF4-FFF2-40B4-BE49-F238E27FC236}">
                <a16:creationId xmlns:a16="http://schemas.microsoft.com/office/drawing/2014/main" id="{2367EC93-E833-8800-0526-0A59284DEEFE}"/>
              </a:ext>
            </a:extLst>
          </p:cNvPr>
          <p:cNvGrpSpPr/>
          <p:nvPr/>
        </p:nvGrpSpPr>
        <p:grpSpPr>
          <a:xfrm>
            <a:off x="818535" y="1426585"/>
            <a:ext cx="7299730" cy="3426481"/>
            <a:chOff x="3203848" y="1286624"/>
            <a:chExt cx="5241047" cy="3247616"/>
          </a:xfrm>
        </p:grpSpPr>
        <p:sp>
          <p:nvSpPr>
            <p:cNvPr id="8" name="Redondear rectángulo de esquina diagonal 8">
              <a:extLst>
                <a:ext uri="{FF2B5EF4-FFF2-40B4-BE49-F238E27FC236}">
                  <a16:creationId xmlns:a16="http://schemas.microsoft.com/office/drawing/2014/main" id="{9577664F-7B95-DED0-873A-793D6508D1A3}"/>
                </a:ext>
              </a:extLst>
            </p:cNvPr>
            <p:cNvSpPr/>
            <p:nvPr/>
          </p:nvSpPr>
          <p:spPr>
            <a:xfrm>
              <a:off x="3203848" y="1286624"/>
              <a:ext cx="2432735" cy="3247616"/>
            </a:xfrm>
            <a:prstGeom prst="round2DiagRect">
              <a:avLst/>
            </a:prstGeom>
            <a:noFill/>
            <a:ln>
              <a:solidFill>
                <a:srgbClr val="8E00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Redondear rectángulo de esquina diagonal 9">
              <a:extLst>
                <a:ext uri="{FF2B5EF4-FFF2-40B4-BE49-F238E27FC236}">
                  <a16:creationId xmlns:a16="http://schemas.microsoft.com/office/drawing/2014/main" id="{2807259A-8CCA-297A-953C-AD07F048471F}"/>
                </a:ext>
              </a:extLst>
            </p:cNvPr>
            <p:cNvSpPr/>
            <p:nvPr/>
          </p:nvSpPr>
          <p:spPr>
            <a:xfrm>
              <a:off x="6012160" y="1286624"/>
              <a:ext cx="2432735" cy="3247616"/>
            </a:xfrm>
            <a:prstGeom prst="round2DiagRect">
              <a:avLst/>
            </a:prstGeom>
            <a:noFill/>
            <a:ln>
              <a:solidFill>
                <a:srgbClr val="8E00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20" name="Rectángulo 19">
            <a:extLst>
              <a:ext uri="{FF2B5EF4-FFF2-40B4-BE49-F238E27FC236}">
                <a16:creationId xmlns:a16="http://schemas.microsoft.com/office/drawing/2014/main" id="{B08A6496-3DD7-34D7-1CCF-9D914D47EFAE}"/>
              </a:ext>
            </a:extLst>
          </p:cNvPr>
          <p:cNvSpPr/>
          <p:nvPr/>
        </p:nvSpPr>
        <p:spPr>
          <a:xfrm>
            <a:off x="989670" y="1991752"/>
            <a:ext cx="3046041" cy="1385379"/>
          </a:xfrm>
          <a:prstGeom prst="rect">
            <a:avLst/>
          </a:prstGeom>
        </p:spPr>
        <p:txBody>
          <a:bodyPr wrap="square">
            <a:spAutoFit/>
          </a:bodyPr>
          <a:lstStyle/>
          <a:p>
            <a:pPr marL="171450" indent="-171450" algn="just">
              <a:lnSpc>
                <a:spcPct val="107000"/>
              </a:lnSpc>
              <a:spcAft>
                <a:spcPts val="800"/>
              </a:spcAft>
              <a:buClr>
                <a:srgbClr val="8E0039"/>
              </a:buClr>
              <a:buFont typeface="Wingdings" charset="2"/>
              <a:buChar char=""/>
            </a:pPr>
            <a:r>
              <a:rPr lang="en-US" sz="2000" b="1" dirty="0">
                <a:solidFill>
                  <a:schemeClr val="tx1">
                    <a:lumMod val="85000"/>
                    <a:lumOff val="15000"/>
                  </a:schemeClr>
                </a:solidFill>
                <a:latin typeface="+mj-lt"/>
                <a:cs typeface="Times New Roman" panose="02020603050405020304" pitchFamily="18" charset="0"/>
              </a:rPr>
              <a:t>NTA as tool for public policies</a:t>
            </a:r>
            <a:r>
              <a:rPr lang="en-US" sz="2000" dirty="0">
                <a:solidFill>
                  <a:schemeClr val="tx1">
                    <a:lumMod val="85000"/>
                    <a:lumOff val="15000"/>
                  </a:schemeClr>
                </a:solidFill>
                <a:latin typeface="+mj-lt"/>
                <a:cs typeface="Times New Roman" panose="02020603050405020304" pitchFamily="18" charset="0"/>
              </a:rPr>
              <a:t>. Dissemination is very important for this. </a:t>
            </a:r>
            <a:endParaRPr lang="es-ES" sz="2000" dirty="0">
              <a:solidFill>
                <a:schemeClr val="tx1">
                  <a:lumMod val="85000"/>
                  <a:lumOff val="15000"/>
                </a:schemeClr>
              </a:solidFill>
              <a:latin typeface="+mj-lt"/>
              <a:cs typeface="Times New Roman" panose="02020603050405020304" pitchFamily="18" charset="0"/>
            </a:endParaRPr>
          </a:p>
        </p:txBody>
      </p:sp>
      <p:sp>
        <p:nvSpPr>
          <p:cNvPr id="22" name="Rectángulo 21">
            <a:extLst>
              <a:ext uri="{FF2B5EF4-FFF2-40B4-BE49-F238E27FC236}">
                <a16:creationId xmlns:a16="http://schemas.microsoft.com/office/drawing/2014/main" id="{8645407D-10CC-302F-1A38-C7F8AD1E1804}"/>
              </a:ext>
            </a:extLst>
          </p:cNvPr>
          <p:cNvSpPr/>
          <p:nvPr/>
        </p:nvSpPr>
        <p:spPr>
          <a:xfrm>
            <a:off x="4878439" y="1902429"/>
            <a:ext cx="2960329" cy="2044021"/>
          </a:xfrm>
          <a:prstGeom prst="rect">
            <a:avLst/>
          </a:prstGeom>
        </p:spPr>
        <p:txBody>
          <a:bodyPr wrap="square">
            <a:spAutoFit/>
          </a:bodyPr>
          <a:lstStyle/>
          <a:p>
            <a:pPr marL="171450" indent="-171450" algn="just">
              <a:lnSpc>
                <a:spcPct val="107000"/>
              </a:lnSpc>
              <a:spcAft>
                <a:spcPts val="800"/>
              </a:spcAft>
              <a:buClr>
                <a:srgbClr val="8E0039"/>
              </a:buClr>
              <a:buFont typeface="Wingdings" charset="2"/>
              <a:buChar char=""/>
            </a:pPr>
            <a:r>
              <a:rPr lang="en-US" sz="2000" b="1" dirty="0">
                <a:solidFill>
                  <a:schemeClr val="tx1">
                    <a:lumMod val="85000"/>
                    <a:lumOff val="15000"/>
                  </a:schemeClr>
                </a:solidFill>
                <a:latin typeface="+mj-lt"/>
                <a:cs typeface="Times New Roman" panose="02020603050405020304" pitchFamily="18" charset="0"/>
              </a:rPr>
              <a:t>One of the remaining challenges </a:t>
            </a:r>
            <a:r>
              <a:rPr lang="en-US" sz="2000" dirty="0">
                <a:solidFill>
                  <a:schemeClr val="tx1">
                    <a:lumMod val="85000"/>
                    <a:lumOff val="15000"/>
                  </a:schemeClr>
                </a:solidFill>
                <a:latin typeface="+mj-lt"/>
                <a:cs typeface="Times New Roman" panose="02020603050405020304" pitchFamily="18" charset="0"/>
              </a:rPr>
              <a:t>with the statistical production of the NTA’s </a:t>
            </a:r>
            <a:r>
              <a:rPr lang="en-US" sz="2000" b="1" dirty="0">
                <a:solidFill>
                  <a:schemeClr val="tx1">
                    <a:lumMod val="85000"/>
                    <a:lumOff val="15000"/>
                  </a:schemeClr>
                </a:solidFill>
                <a:latin typeface="+mj-lt"/>
                <a:cs typeface="Times New Roman" panose="02020603050405020304" pitchFamily="18" charset="0"/>
              </a:rPr>
              <a:t>is the disaggregation of results</a:t>
            </a:r>
            <a:endParaRPr lang="es-ES" sz="2000" b="1" dirty="0">
              <a:solidFill>
                <a:schemeClr val="tx1">
                  <a:lumMod val="85000"/>
                  <a:lumOff val="1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2901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47E1E2-51E6-21D7-C2B6-ADBD55F1312D}"/>
              </a:ext>
            </a:extLst>
          </p:cNvPr>
          <p:cNvSpPr txBox="1">
            <a:spLocks/>
          </p:cNvSpPr>
          <p:nvPr/>
        </p:nvSpPr>
        <p:spPr>
          <a:xfrm>
            <a:off x="3856038" y="259684"/>
            <a:ext cx="5114131" cy="80183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b="1" dirty="0">
                <a:solidFill>
                  <a:srgbClr val="B6004C"/>
                </a:solidFill>
                <a:latin typeface="Segoe UI" panose="020B0502040204020203" pitchFamily="34" charset="0"/>
                <a:ea typeface="Segoe UI" panose="020B0502040204020203" pitchFamily="34" charset="0"/>
                <a:cs typeface="Segoe UI" panose="020B0502040204020203" pitchFamily="34" charset="0"/>
              </a:rPr>
              <a:t>Special Thanks for:</a:t>
            </a:r>
            <a:endParaRPr lang="en-US" sz="2400" dirty="0">
              <a:solidFill>
                <a:srgbClr val="B6004C"/>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26" name="Picture 2">
            <a:extLst>
              <a:ext uri="{FF2B5EF4-FFF2-40B4-BE49-F238E27FC236}">
                <a16:creationId xmlns:a16="http://schemas.microsoft.com/office/drawing/2014/main" id="{05EF4AC5-E19D-02E5-8DD9-61A3392FF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503" y="1355255"/>
            <a:ext cx="3458497" cy="15713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F253DD8-EA34-836F-2EBC-2A16A4B59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9607" y="812055"/>
            <a:ext cx="1946992" cy="238137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3">
            <a:extLst>
              <a:ext uri="{FF2B5EF4-FFF2-40B4-BE49-F238E27FC236}">
                <a16:creationId xmlns:a16="http://schemas.microsoft.com/office/drawing/2014/main" id="{E0E96D77-1D53-6052-C830-F95ACDB9C33F}"/>
              </a:ext>
            </a:extLst>
          </p:cNvPr>
          <p:cNvPicPr>
            <a:picLocks noChangeAspect="1"/>
          </p:cNvPicPr>
          <p:nvPr/>
        </p:nvPicPr>
        <p:blipFill>
          <a:blip r:embed="rId4"/>
          <a:stretch>
            <a:fillRect/>
          </a:stretch>
        </p:blipFill>
        <p:spPr>
          <a:xfrm>
            <a:off x="275182" y="3308384"/>
            <a:ext cx="8650031" cy="1801399"/>
          </a:xfrm>
          <a:prstGeom prst="rect">
            <a:avLst/>
          </a:prstGeom>
        </p:spPr>
      </p:pic>
    </p:spTree>
    <p:extLst>
      <p:ext uri="{BB962C8B-B14F-4D97-AF65-F5344CB8AC3E}">
        <p14:creationId xmlns:p14="http://schemas.microsoft.com/office/powerpoint/2010/main" val="1017125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3C3CADF-10B6-1CFC-F0C6-F683F0884E48}"/>
              </a:ext>
            </a:extLst>
          </p:cNvPr>
          <p:cNvPicPr>
            <a:picLocks noChangeAspect="1"/>
          </p:cNvPicPr>
          <p:nvPr/>
        </p:nvPicPr>
        <p:blipFill>
          <a:blip r:embed="rId2"/>
          <a:stretch>
            <a:fillRect/>
          </a:stretch>
        </p:blipFill>
        <p:spPr>
          <a:xfrm>
            <a:off x="5174863" y="0"/>
            <a:ext cx="3970945" cy="5143500"/>
          </a:xfrm>
          <a:prstGeom prst="rect">
            <a:avLst/>
          </a:prstGeom>
        </p:spPr>
      </p:pic>
      <p:sp>
        <p:nvSpPr>
          <p:cNvPr id="4" name="object 553">
            <a:extLst>
              <a:ext uri="{FF2B5EF4-FFF2-40B4-BE49-F238E27FC236}">
                <a16:creationId xmlns:a16="http://schemas.microsoft.com/office/drawing/2014/main" id="{4E6A7C56-6D20-12AD-4066-C6348DBEFC14}"/>
              </a:ext>
            </a:extLst>
          </p:cNvPr>
          <p:cNvSpPr txBox="1">
            <a:spLocks/>
          </p:cNvSpPr>
          <p:nvPr/>
        </p:nvSpPr>
        <p:spPr>
          <a:xfrm>
            <a:off x="169606" y="703425"/>
            <a:ext cx="4627366" cy="3935052"/>
          </a:xfrm>
          <a:prstGeom prst="rect">
            <a:avLst/>
          </a:prstGeom>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5"/>
              </a:spcBef>
              <a:buNone/>
            </a:pPr>
            <a:r>
              <a:rPr lang="en-US" sz="2000" b="1" dirty="0">
                <a:solidFill>
                  <a:schemeClr val="tx1">
                    <a:lumMod val="65000"/>
                    <a:lumOff val="35000"/>
                  </a:schemeClr>
                </a:solidFill>
                <a:cs typeface="Arial" panose="020B0604020202020204" pitchFamily="34" charset="0"/>
              </a:rPr>
              <a:t>“Old age begins when start to say: I have never felt so young”</a:t>
            </a:r>
          </a:p>
          <a:p>
            <a:pPr marL="0" indent="0">
              <a:spcBef>
                <a:spcPts val="125"/>
              </a:spcBef>
              <a:buNone/>
            </a:pPr>
            <a:r>
              <a:rPr lang="en-US" sz="2000" i="1" dirty="0">
                <a:solidFill>
                  <a:schemeClr val="tx1">
                    <a:lumMod val="65000"/>
                    <a:lumOff val="35000"/>
                  </a:schemeClr>
                </a:solidFill>
                <a:cs typeface="Arial" panose="020B0604020202020204" pitchFamily="34" charset="0"/>
              </a:rPr>
              <a:t>Jules Renard</a:t>
            </a:r>
            <a:r>
              <a:rPr lang="en-US" sz="2000" b="1" dirty="0">
                <a:solidFill>
                  <a:srgbClr val="B6004B"/>
                </a:solidFill>
                <a:cs typeface="Arial" panose="020B0604020202020204" pitchFamily="34" charset="0"/>
              </a:rPr>
              <a:t>  </a:t>
            </a:r>
          </a:p>
          <a:p>
            <a:pPr marL="0" indent="0">
              <a:spcBef>
                <a:spcPts val="125"/>
              </a:spcBef>
              <a:buNone/>
            </a:pPr>
            <a:endParaRPr lang="en-US" sz="1800" b="1" dirty="0">
              <a:solidFill>
                <a:srgbClr val="B6004B"/>
              </a:solidFill>
              <a:cs typeface="Arial" panose="020B0604020202020204" pitchFamily="34" charset="0"/>
            </a:endParaRPr>
          </a:p>
          <a:p>
            <a:pPr marL="0" indent="0">
              <a:spcBef>
                <a:spcPts val="125"/>
              </a:spcBef>
              <a:buNone/>
            </a:pPr>
            <a:r>
              <a:rPr lang="en-US" sz="3600" b="1" dirty="0">
                <a:solidFill>
                  <a:srgbClr val="B6004B"/>
                </a:solidFill>
                <a:cs typeface="Arial" panose="020B0604020202020204" pitchFamily="34" charset="0"/>
              </a:rPr>
              <a:t>Thanks a lot</a:t>
            </a:r>
            <a:r>
              <a:rPr lang="es-ES" sz="3600" b="1" dirty="0">
                <a:solidFill>
                  <a:srgbClr val="B6004B"/>
                </a:solidFill>
                <a:cs typeface="Arial" panose="020B0604020202020204" pitchFamily="34" charset="0"/>
              </a:rPr>
              <a:t>!</a:t>
            </a:r>
            <a:endParaRPr lang="es-CO" sz="3600" b="1" dirty="0">
              <a:solidFill>
                <a:srgbClr val="B6004B"/>
              </a:solidFill>
              <a:cs typeface="Arial" panose="020B0604020202020204" pitchFamily="34" charset="0"/>
            </a:endParaRPr>
          </a:p>
          <a:p>
            <a:pPr marL="0" indent="0">
              <a:spcBef>
                <a:spcPts val="125"/>
              </a:spcBef>
              <a:buFont typeface="Arial"/>
              <a:buNone/>
            </a:pPr>
            <a:endParaRPr lang="es-ES" sz="2000" b="1" dirty="0">
              <a:solidFill>
                <a:srgbClr val="B6004B"/>
              </a:solidFill>
              <a:cs typeface="Arial" panose="020B0604020202020204" pitchFamily="34" charset="0"/>
            </a:endParaRPr>
          </a:p>
          <a:p>
            <a:pPr marL="0" indent="0">
              <a:spcBef>
                <a:spcPts val="125"/>
              </a:spcBef>
              <a:buFont typeface="Arial"/>
              <a:buNone/>
            </a:pPr>
            <a:r>
              <a:rPr lang="es-ES" b="1" dirty="0" err="1">
                <a:solidFill>
                  <a:schemeClr val="tx1">
                    <a:lumMod val="65000"/>
                    <a:lumOff val="35000"/>
                  </a:schemeClr>
                </a:solidFill>
                <a:cs typeface="Arial" panose="020B0604020202020204" pitchFamily="34" charset="0"/>
              </a:rPr>
              <a:t>Merci</a:t>
            </a:r>
            <a:r>
              <a:rPr lang="es-ES" b="1" dirty="0">
                <a:solidFill>
                  <a:schemeClr val="tx1">
                    <a:lumMod val="65000"/>
                    <a:lumOff val="35000"/>
                  </a:schemeClr>
                </a:solidFill>
                <a:cs typeface="Arial" panose="020B0604020202020204" pitchFamily="34" charset="0"/>
              </a:rPr>
              <a:t> </a:t>
            </a:r>
            <a:r>
              <a:rPr lang="es-ES" b="1" dirty="0" err="1">
                <a:solidFill>
                  <a:schemeClr val="tx1">
                    <a:lumMod val="65000"/>
                    <a:lumOff val="35000"/>
                  </a:schemeClr>
                </a:solidFill>
                <a:cs typeface="Arial" panose="020B0604020202020204" pitchFamily="34" charset="0"/>
              </a:rPr>
              <a:t>beaucup</a:t>
            </a:r>
            <a:r>
              <a:rPr lang="es-ES" b="1" dirty="0">
                <a:solidFill>
                  <a:schemeClr val="tx1">
                    <a:lumMod val="65000"/>
                    <a:lumOff val="35000"/>
                  </a:schemeClr>
                </a:solidFill>
                <a:cs typeface="Arial" panose="020B0604020202020204" pitchFamily="34" charset="0"/>
              </a:rPr>
              <a:t>!</a:t>
            </a:r>
          </a:p>
          <a:p>
            <a:pPr marL="0" indent="0">
              <a:spcBef>
                <a:spcPts val="125"/>
              </a:spcBef>
              <a:buFont typeface="Arial"/>
              <a:buNone/>
            </a:pPr>
            <a:endParaRPr lang="es-ES" sz="1600" b="1" dirty="0">
              <a:solidFill>
                <a:schemeClr val="tx1">
                  <a:lumMod val="65000"/>
                  <a:lumOff val="35000"/>
                </a:schemeClr>
              </a:solidFill>
              <a:cs typeface="Arial" panose="020B0604020202020204" pitchFamily="34" charset="0"/>
            </a:endParaRPr>
          </a:p>
          <a:p>
            <a:pPr marL="0" indent="0">
              <a:spcBef>
                <a:spcPts val="125"/>
              </a:spcBef>
              <a:buFont typeface="Arial"/>
              <a:buNone/>
            </a:pPr>
            <a:r>
              <a:rPr lang="en-US" sz="2000" b="1" dirty="0">
                <a:solidFill>
                  <a:schemeClr val="tx1">
                    <a:lumMod val="65000"/>
                    <a:lumOff val="35000"/>
                  </a:schemeClr>
                </a:solidFill>
                <a:cs typeface="Arial" panose="020B0604020202020204" pitchFamily="34" charset="0"/>
              </a:rPr>
              <a:t>February </a:t>
            </a:r>
            <a:r>
              <a:rPr lang="es-ES" sz="2000" b="1" dirty="0">
                <a:solidFill>
                  <a:schemeClr val="tx1">
                    <a:lumMod val="65000"/>
                    <a:lumOff val="35000"/>
                  </a:schemeClr>
                </a:solidFill>
                <a:cs typeface="Arial" panose="020B0604020202020204" pitchFamily="34" charset="0"/>
              </a:rPr>
              <a:t>/ 2023</a:t>
            </a:r>
          </a:p>
          <a:p>
            <a:pPr marL="0" indent="0">
              <a:spcBef>
                <a:spcPts val="125"/>
              </a:spcBef>
              <a:buFont typeface="Arial"/>
              <a:buNone/>
            </a:pPr>
            <a:endParaRPr lang="es-ES" sz="4000" b="1" dirty="0">
              <a:solidFill>
                <a:srgbClr val="B6004B"/>
              </a:solidFill>
              <a:cs typeface="Arial"/>
            </a:endParaRPr>
          </a:p>
        </p:txBody>
      </p:sp>
      <p:pic>
        <p:nvPicPr>
          <p:cNvPr id="6" name="Imagen 5">
            <a:extLst>
              <a:ext uri="{FF2B5EF4-FFF2-40B4-BE49-F238E27FC236}">
                <a16:creationId xmlns:a16="http://schemas.microsoft.com/office/drawing/2014/main" id="{42B16C74-1828-5DF4-8FF1-F2BF6B0FFC51}"/>
              </a:ext>
            </a:extLst>
          </p:cNvPr>
          <p:cNvPicPr>
            <a:picLocks noChangeAspect="1"/>
          </p:cNvPicPr>
          <p:nvPr/>
        </p:nvPicPr>
        <p:blipFill>
          <a:blip r:embed="rId3"/>
          <a:stretch>
            <a:fillRect/>
          </a:stretch>
        </p:blipFill>
        <p:spPr>
          <a:xfrm>
            <a:off x="169606" y="4118314"/>
            <a:ext cx="2846439" cy="483247"/>
          </a:xfrm>
          <a:prstGeom prst="rect">
            <a:avLst/>
          </a:prstGeom>
        </p:spPr>
      </p:pic>
      <p:pic>
        <p:nvPicPr>
          <p:cNvPr id="8" name="Imagen 7">
            <a:extLst>
              <a:ext uri="{FF2B5EF4-FFF2-40B4-BE49-F238E27FC236}">
                <a16:creationId xmlns:a16="http://schemas.microsoft.com/office/drawing/2014/main" id="{3E59C26A-966A-8136-8809-FE0E9AE8C07F}"/>
              </a:ext>
            </a:extLst>
          </p:cNvPr>
          <p:cNvPicPr>
            <a:picLocks noChangeAspect="1"/>
          </p:cNvPicPr>
          <p:nvPr/>
        </p:nvPicPr>
        <p:blipFill>
          <a:blip r:embed="rId4"/>
          <a:stretch>
            <a:fillRect/>
          </a:stretch>
        </p:blipFill>
        <p:spPr>
          <a:xfrm>
            <a:off x="79295" y="4662005"/>
            <a:ext cx="5095568" cy="262220"/>
          </a:xfrm>
          <a:prstGeom prst="rect">
            <a:avLst/>
          </a:prstGeom>
        </p:spPr>
      </p:pic>
      <p:pic>
        <p:nvPicPr>
          <p:cNvPr id="1028" name="Picture 4" descr="Diseño PNG Y SVG De Diseño De La Bandera De Colombia Brushy Para Camisetas">
            <a:extLst>
              <a:ext uri="{FF2B5EF4-FFF2-40B4-BE49-F238E27FC236}">
                <a16:creationId xmlns:a16="http://schemas.microsoft.com/office/drawing/2014/main" id="{7BD92CB7-8D8D-79A9-AD3B-7BDB2A5F06D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t="22103" b="21181"/>
          <a:stretch/>
        </p:blipFill>
        <p:spPr bwMode="auto">
          <a:xfrm>
            <a:off x="7073660" y="128238"/>
            <a:ext cx="1976284" cy="112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944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2605" y="609428"/>
            <a:ext cx="6879771" cy="461665"/>
          </a:xfrm>
          <a:prstGeom prst="rect">
            <a:avLst/>
          </a:prstGeom>
          <a:noFill/>
        </p:spPr>
        <p:txBody>
          <a:bodyPr wrap="square" rtlCol="0">
            <a:spAutoFit/>
          </a:bodyPr>
          <a:lstStyle/>
          <a:p>
            <a:r>
              <a:rPr lang="es-ES" sz="2400" b="1" dirty="0">
                <a:solidFill>
                  <a:srgbClr val="B6004B"/>
                </a:solidFill>
                <a:cs typeface="Arial"/>
              </a:rPr>
              <a:t>Content</a:t>
            </a:r>
            <a:endParaRPr lang="es-CO" sz="2400" b="1" dirty="0">
              <a:solidFill>
                <a:srgbClr val="B6004B"/>
              </a:solidFill>
              <a:cs typeface="Arial"/>
            </a:endParaRPr>
          </a:p>
        </p:txBody>
      </p:sp>
      <p:sp>
        <p:nvSpPr>
          <p:cNvPr id="3" name="CuadroTexto 2"/>
          <p:cNvSpPr txBox="1"/>
          <p:nvPr/>
        </p:nvSpPr>
        <p:spPr>
          <a:xfrm>
            <a:off x="251656" y="1732867"/>
            <a:ext cx="4006020" cy="2308324"/>
          </a:xfrm>
          <a:prstGeom prst="rect">
            <a:avLst/>
          </a:prstGeom>
          <a:noFill/>
        </p:spPr>
        <p:txBody>
          <a:bodyPr wrap="square" rtlCol="0">
            <a:spAutoFit/>
          </a:bodyPr>
          <a:lstStyle/>
          <a:p>
            <a:pPr marL="457200" indent="-457200">
              <a:buFont typeface="+mj-lt"/>
              <a:buAutoNum type="arabicPeriod"/>
            </a:pPr>
            <a:r>
              <a:rPr lang="en-US" sz="2400" b="1" dirty="0">
                <a:solidFill>
                  <a:srgbClr val="404040"/>
                </a:solidFill>
                <a:cs typeface="Arial"/>
              </a:rPr>
              <a:t>Timeline of the NTA’s in Colombia</a:t>
            </a:r>
          </a:p>
          <a:p>
            <a:pPr marL="228600" indent="-228600">
              <a:buAutoNum type="arabicPeriod"/>
              <a:tabLst>
                <a:tab pos="357188" algn="l"/>
              </a:tabLst>
            </a:pPr>
            <a:endParaRPr lang="en-US" sz="2400" b="1" dirty="0">
              <a:solidFill>
                <a:srgbClr val="404040"/>
              </a:solidFill>
              <a:cs typeface="Arial"/>
            </a:endParaRPr>
          </a:p>
          <a:p>
            <a:pPr marL="457200" indent="-457200">
              <a:buFont typeface="+mj-lt"/>
              <a:buAutoNum type="arabicPeriod"/>
            </a:pPr>
            <a:r>
              <a:rPr lang="en-US" sz="2400" b="1" dirty="0">
                <a:solidFill>
                  <a:srgbClr val="404040"/>
                </a:solidFill>
                <a:cs typeface="Arial"/>
              </a:rPr>
              <a:t>How we built NTA for the first time at DANE</a:t>
            </a:r>
            <a:endParaRPr lang="en-US" sz="2400" dirty="0">
              <a:solidFill>
                <a:srgbClr val="404040"/>
              </a:solidFill>
              <a:cs typeface="Arial"/>
            </a:endParaRPr>
          </a:p>
          <a:p>
            <a:endParaRPr lang="en-US" sz="2400" dirty="0">
              <a:solidFill>
                <a:srgbClr val="404040"/>
              </a:solidFill>
              <a:cs typeface="Arial"/>
            </a:endParaRPr>
          </a:p>
        </p:txBody>
      </p:sp>
      <p:cxnSp>
        <p:nvCxnSpPr>
          <p:cNvPr id="4" name="Conector recto 3">
            <a:extLst>
              <a:ext uri="{FF2B5EF4-FFF2-40B4-BE49-F238E27FC236}">
                <a16:creationId xmlns:a16="http://schemas.microsoft.com/office/drawing/2014/main" id="{1FD7BFE0-8470-D27F-69D5-492CAB07392E}"/>
              </a:ext>
            </a:extLst>
          </p:cNvPr>
          <p:cNvCxnSpPr>
            <a:cxnSpLocks/>
          </p:cNvCxnSpPr>
          <p:nvPr/>
        </p:nvCxnSpPr>
        <p:spPr>
          <a:xfrm flipH="1">
            <a:off x="349853" y="1021080"/>
            <a:ext cx="374047"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cxnSp>
        <p:nvCxnSpPr>
          <p:cNvPr id="6" name="Conector recto 5">
            <a:extLst>
              <a:ext uri="{FF2B5EF4-FFF2-40B4-BE49-F238E27FC236}">
                <a16:creationId xmlns:a16="http://schemas.microsoft.com/office/drawing/2014/main" id="{B94B9554-52B2-D2B0-9F3C-009B8BE17AAE}"/>
              </a:ext>
            </a:extLst>
          </p:cNvPr>
          <p:cNvCxnSpPr>
            <a:cxnSpLocks/>
          </p:cNvCxnSpPr>
          <p:nvPr/>
        </p:nvCxnSpPr>
        <p:spPr>
          <a:xfrm rot="5400000" flipH="1">
            <a:off x="2928388" y="2860384"/>
            <a:ext cx="2782029" cy="0"/>
          </a:xfrm>
          <a:prstGeom prst="line">
            <a:avLst/>
          </a:prstGeom>
          <a:ln w="3175">
            <a:solidFill>
              <a:srgbClr val="8D143D"/>
            </a:solidFill>
          </a:ln>
          <a:effectLst/>
        </p:spPr>
        <p:style>
          <a:lnRef idx="2">
            <a:schemeClr val="accent1"/>
          </a:lnRef>
          <a:fillRef idx="0">
            <a:schemeClr val="accent1"/>
          </a:fillRef>
          <a:effectRef idx="1">
            <a:schemeClr val="accent1"/>
          </a:effectRef>
          <a:fontRef idx="minor">
            <a:schemeClr val="tx1"/>
          </a:fontRef>
        </p:style>
      </p:cxnSp>
      <p:sp>
        <p:nvSpPr>
          <p:cNvPr id="5" name="object 15">
            <a:extLst>
              <a:ext uri="{FF2B5EF4-FFF2-40B4-BE49-F238E27FC236}">
                <a16:creationId xmlns:a16="http://schemas.microsoft.com/office/drawing/2014/main" id="{21871C90-B002-C119-27FD-CAF923183AAF}"/>
              </a:ext>
            </a:extLst>
          </p:cNvPr>
          <p:cNvSpPr>
            <a:spLocks/>
          </p:cNvSpPr>
          <p:nvPr/>
        </p:nvSpPr>
        <p:spPr bwMode="auto">
          <a:xfrm>
            <a:off x="188359" y="1675952"/>
            <a:ext cx="535541" cy="617538"/>
          </a:xfrm>
          <a:custGeom>
            <a:avLst/>
            <a:gdLst>
              <a:gd name="T0" fmla="*/ 331634 w 662940"/>
              <a:gd name="T1" fmla="*/ 0 h 765175"/>
              <a:gd name="T2" fmla="*/ 0 w 662940"/>
              <a:gd name="T3" fmla="*/ 191287 h 765175"/>
              <a:gd name="T4" fmla="*/ 0 w 662940"/>
              <a:gd name="T5" fmla="*/ 573874 h 765175"/>
              <a:gd name="T6" fmla="*/ 331634 w 662940"/>
              <a:gd name="T7" fmla="*/ 765175 h 765175"/>
              <a:gd name="T8" fmla="*/ 663282 w 662940"/>
              <a:gd name="T9" fmla="*/ 573874 h 765175"/>
              <a:gd name="T10" fmla="*/ 663282 w 662940"/>
              <a:gd name="T11" fmla="*/ 191287 h 765175"/>
              <a:gd name="T12" fmla="*/ 331634 w 662940"/>
              <a:gd name="T13" fmla="*/ 0 h 765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2940" h="765175">
                <a:moveTo>
                  <a:pt x="331317" y="0"/>
                </a:moveTo>
                <a:lnTo>
                  <a:pt x="0" y="191287"/>
                </a:lnTo>
                <a:lnTo>
                  <a:pt x="0" y="573874"/>
                </a:lnTo>
                <a:lnTo>
                  <a:pt x="331317" y="765175"/>
                </a:lnTo>
                <a:lnTo>
                  <a:pt x="662647" y="573874"/>
                </a:lnTo>
                <a:lnTo>
                  <a:pt x="662647" y="191287"/>
                </a:lnTo>
                <a:lnTo>
                  <a:pt x="331317" y="0"/>
                </a:lnTo>
                <a:close/>
              </a:path>
            </a:pathLst>
          </a:custGeom>
          <a:noFill/>
          <a:ln w="38100" cmpd="sng">
            <a:solidFill>
              <a:srgbClr val="B6004C"/>
            </a:solidFill>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7" name="CuadroTexto 6">
            <a:extLst>
              <a:ext uri="{FF2B5EF4-FFF2-40B4-BE49-F238E27FC236}">
                <a16:creationId xmlns:a16="http://schemas.microsoft.com/office/drawing/2014/main" id="{1E3EC083-79B7-7A58-75EA-EEA51E8D1331}"/>
              </a:ext>
            </a:extLst>
          </p:cNvPr>
          <p:cNvSpPr txBox="1"/>
          <p:nvPr/>
        </p:nvSpPr>
        <p:spPr>
          <a:xfrm>
            <a:off x="4736361" y="1732867"/>
            <a:ext cx="4006020" cy="2677656"/>
          </a:xfrm>
          <a:prstGeom prst="rect">
            <a:avLst/>
          </a:prstGeom>
          <a:noFill/>
        </p:spPr>
        <p:txBody>
          <a:bodyPr wrap="square" rtlCol="0">
            <a:spAutoFit/>
          </a:bodyPr>
          <a:lstStyle/>
          <a:p>
            <a:pPr marL="457200" indent="-457200">
              <a:buFont typeface="+mj-lt"/>
              <a:buAutoNum type="arabicPeriod" startAt="3"/>
            </a:pPr>
            <a:r>
              <a:rPr lang="en-US" sz="2400" b="1" dirty="0">
                <a:solidFill>
                  <a:srgbClr val="404040"/>
                </a:solidFill>
                <a:cs typeface="Arial"/>
              </a:rPr>
              <a:t>NTA results for 2017</a:t>
            </a:r>
          </a:p>
          <a:p>
            <a:pPr marL="457200" indent="-457200">
              <a:buFont typeface="+mj-lt"/>
              <a:buAutoNum type="arabicPeriod" startAt="3"/>
            </a:pPr>
            <a:endParaRPr lang="en-US" sz="2400" b="1" dirty="0">
              <a:solidFill>
                <a:srgbClr val="404040"/>
              </a:solidFill>
              <a:cs typeface="Arial"/>
            </a:endParaRPr>
          </a:p>
          <a:p>
            <a:pPr marL="457200" indent="-457200">
              <a:buFont typeface="+mj-lt"/>
              <a:buAutoNum type="arabicPeriod" startAt="3"/>
            </a:pPr>
            <a:endParaRPr lang="en-US" sz="2400" b="1" dirty="0">
              <a:solidFill>
                <a:srgbClr val="404040"/>
              </a:solidFill>
              <a:cs typeface="Arial"/>
            </a:endParaRPr>
          </a:p>
          <a:p>
            <a:pPr marL="457200" indent="-457200">
              <a:buFont typeface="+mj-lt"/>
              <a:buAutoNum type="arabicPeriod" startAt="3"/>
            </a:pPr>
            <a:r>
              <a:rPr lang="en-US" sz="2400" b="1" dirty="0">
                <a:solidFill>
                  <a:srgbClr val="404040"/>
                </a:solidFill>
                <a:cs typeface="Arial"/>
              </a:rPr>
              <a:t>Main Highlights &amp; conclusions</a:t>
            </a:r>
          </a:p>
          <a:p>
            <a:pPr marL="306388" lvl="1">
              <a:tabLst>
                <a:tab pos="357188" algn="l"/>
              </a:tabLst>
            </a:pPr>
            <a:endParaRPr lang="en-US" sz="2400" dirty="0">
              <a:solidFill>
                <a:srgbClr val="404040"/>
              </a:solidFill>
              <a:cs typeface="Arial"/>
            </a:endParaRPr>
          </a:p>
          <a:p>
            <a:endParaRPr lang="en-US" sz="2400" dirty="0">
              <a:solidFill>
                <a:srgbClr val="404040"/>
              </a:solidFill>
              <a:cs typeface="Arial"/>
            </a:endParaRPr>
          </a:p>
        </p:txBody>
      </p:sp>
      <p:sp>
        <p:nvSpPr>
          <p:cNvPr id="8" name="object 15">
            <a:extLst>
              <a:ext uri="{FF2B5EF4-FFF2-40B4-BE49-F238E27FC236}">
                <a16:creationId xmlns:a16="http://schemas.microsoft.com/office/drawing/2014/main" id="{3C735D0D-3641-0CF8-6F4C-5BA0B9667958}"/>
              </a:ext>
            </a:extLst>
          </p:cNvPr>
          <p:cNvSpPr>
            <a:spLocks/>
          </p:cNvSpPr>
          <p:nvPr/>
        </p:nvSpPr>
        <p:spPr bwMode="auto">
          <a:xfrm>
            <a:off x="188359" y="2761802"/>
            <a:ext cx="535541" cy="617538"/>
          </a:xfrm>
          <a:custGeom>
            <a:avLst/>
            <a:gdLst>
              <a:gd name="T0" fmla="*/ 331634 w 662940"/>
              <a:gd name="T1" fmla="*/ 0 h 765175"/>
              <a:gd name="T2" fmla="*/ 0 w 662940"/>
              <a:gd name="T3" fmla="*/ 191287 h 765175"/>
              <a:gd name="T4" fmla="*/ 0 w 662940"/>
              <a:gd name="T5" fmla="*/ 573874 h 765175"/>
              <a:gd name="T6" fmla="*/ 331634 w 662940"/>
              <a:gd name="T7" fmla="*/ 765175 h 765175"/>
              <a:gd name="T8" fmla="*/ 663282 w 662940"/>
              <a:gd name="T9" fmla="*/ 573874 h 765175"/>
              <a:gd name="T10" fmla="*/ 663282 w 662940"/>
              <a:gd name="T11" fmla="*/ 191287 h 765175"/>
              <a:gd name="T12" fmla="*/ 331634 w 662940"/>
              <a:gd name="T13" fmla="*/ 0 h 765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2940" h="765175">
                <a:moveTo>
                  <a:pt x="331317" y="0"/>
                </a:moveTo>
                <a:lnTo>
                  <a:pt x="0" y="191287"/>
                </a:lnTo>
                <a:lnTo>
                  <a:pt x="0" y="573874"/>
                </a:lnTo>
                <a:lnTo>
                  <a:pt x="331317" y="765175"/>
                </a:lnTo>
                <a:lnTo>
                  <a:pt x="662647" y="573874"/>
                </a:lnTo>
                <a:lnTo>
                  <a:pt x="662647" y="191287"/>
                </a:lnTo>
                <a:lnTo>
                  <a:pt x="331317" y="0"/>
                </a:lnTo>
                <a:close/>
              </a:path>
            </a:pathLst>
          </a:custGeom>
          <a:noFill/>
          <a:ln w="38100" cmpd="sng">
            <a:solidFill>
              <a:srgbClr val="B6004C"/>
            </a:solidFill>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9" name="object 15">
            <a:extLst>
              <a:ext uri="{FF2B5EF4-FFF2-40B4-BE49-F238E27FC236}">
                <a16:creationId xmlns:a16="http://schemas.microsoft.com/office/drawing/2014/main" id="{22346A52-728F-D129-DB9F-17282FDA60AA}"/>
              </a:ext>
            </a:extLst>
          </p:cNvPr>
          <p:cNvSpPr>
            <a:spLocks/>
          </p:cNvSpPr>
          <p:nvPr/>
        </p:nvSpPr>
        <p:spPr bwMode="auto">
          <a:xfrm>
            <a:off x="4674634" y="2761802"/>
            <a:ext cx="535541" cy="617538"/>
          </a:xfrm>
          <a:custGeom>
            <a:avLst/>
            <a:gdLst>
              <a:gd name="T0" fmla="*/ 331634 w 662940"/>
              <a:gd name="T1" fmla="*/ 0 h 765175"/>
              <a:gd name="T2" fmla="*/ 0 w 662940"/>
              <a:gd name="T3" fmla="*/ 191287 h 765175"/>
              <a:gd name="T4" fmla="*/ 0 w 662940"/>
              <a:gd name="T5" fmla="*/ 573874 h 765175"/>
              <a:gd name="T6" fmla="*/ 331634 w 662940"/>
              <a:gd name="T7" fmla="*/ 765175 h 765175"/>
              <a:gd name="T8" fmla="*/ 663282 w 662940"/>
              <a:gd name="T9" fmla="*/ 573874 h 765175"/>
              <a:gd name="T10" fmla="*/ 663282 w 662940"/>
              <a:gd name="T11" fmla="*/ 191287 h 765175"/>
              <a:gd name="T12" fmla="*/ 331634 w 662940"/>
              <a:gd name="T13" fmla="*/ 0 h 765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2940" h="765175">
                <a:moveTo>
                  <a:pt x="331317" y="0"/>
                </a:moveTo>
                <a:lnTo>
                  <a:pt x="0" y="191287"/>
                </a:lnTo>
                <a:lnTo>
                  <a:pt x="0" y="573874"/>
                </a:lnTo>
                <a:lnTo>
                  <a:pt x="331317" y="765175"/>
                </a:lnTo>
                <a:lnTo>
                  <a:pt x="662647" y="573874"/>
                </a:lnTo>
                <a:lnTo>
                  <a:pt x="662647" y="191287"/>
                </a:lnTo>
                <a:lnTo>
                  <a:pt x="331317" y="0"/>
                </a:lnTo>
                <a:close/>
              </a:path>
            </a:pathLst>
          </a:custGeom>
          <a:noFill/>
          <a:ln w="38100" cmpd="sng">
            <a:solidFill>
              <a:srgbClr val="B6004C"/>
            </a:solidFill>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0" name="object 15">
            <a:extLst>
              <a:ext uri="{FF2B5EF4-FFF2-40B4-BE49-F238E27FC236}">
                <a16:creationId xmlns:a16="http://schemas.microsoft.com/office/drawing/2014/main" id="{13963BBB-0738-8211-F3E9-FCDAE4C69D14}"/>
              </a:ext>
            </a:extLst>
          </p:cNvPr>
          <p:cNvSpPr>
            <a:spLocks/>
          </p:cNvSpPr>
          <p:nvPr/>
        </p:nvSpPr>
        <p:spPr bwMode="auto">
          <a:xfrm>
            <a:off x="4674634" y="1675952"/>
            <a:ext cx="535541" cy="617538"/>
          </a:xfrm>
          <a:custGeom>
            <a:avLst/>
            <a:gdLst>
              <a:gd name="T0" fmla="*/ 331634 w 662940"/>
              <a:gd name="T1" fmla="*/ 0 h 765175"/>
              <a:gd name="T2" fmla="*/ 0 w 662940"/>
              <a:gd name="T3" fmla="*/ 191287 h 765175"/>
              <a:gd name="T4" fmla="*/ 0 w 662940"/>
              <a:gd name="T5" fmla="*/ 573874 h 765175"/>
              <a:gd name="T6" fmla="*/ 331634 w 662940"/>
              <a:gd name="T7" fmla="*/ 765175 h 765175"/>
              <a:gd name="T8" fmla="*/ 663282 w 662940"/>
              <a:gd name="T9" fmla="*/ 573874 h 765175"/>
              <a:gd name="T10" fmla="*/ 663282 w 662940"/>
              <a:gd name="T11" fmla="*/ 191287 h 765175"/>
              <a:gd name="T12" fmla="*/ 331634 w 662940"/>
              <a:gd name="T13" fmla="*/ 0 h 765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2940" h="765175">
                <a:moveTo>
                  <a:pt x="331317" y="0"/>
                </a:moveTo>
                <a:lnTo>
                  <a:pt x="0" y="191287"/>
                </a:lnTo>
                <a:lnTo>
                  <a:pt x="0" y="573874"/>
                </a:lnTo>
                <a:lnTo>
                  <a:pt x="331317" y="765175"/>
                </a:lnTo>
                <a:lnTo>
                  <a:pt x="662647" y="573874"/>
                </a:lnTo>
                <a:lnTo>
                  <a:pt x="662647" y="191287"/>
                </a:lnTo>
                <a:lnTo>
                  <a:pt x="331317" y="0"/>
                </a:lnTo>
                <a:close/>
              </a:path>
            </a:pathLst>
          </a:custGeom>
          <a:noFill/>
          <a:ln w="38100" cmpd="sng">
            <a:solidFill>
              <a:srgbClr val="B6004C"/>
            </a:solidFill>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1749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53">
            <a:extLst>
              <a:ext uri="{FF2B5EF4-FFF2-40B4-BE49-F238E27FC236}">
                <a16:creationId xmlns:a16="http://schemas.microsoft.com/office/drawing/2014/main" id="{8AB0D1F7-4DD7-E735-454B-D7300611A910}"/>
              </a:ext>
            </a:extLst>
          </p:cNvPr>
          <p:cNvSpPr txBox="1">
            <a:spLocks/>
          </p:cNvSpPr>
          <p:nvPr/>
        </p:nvSpPr>
        <p:spPr>
          <a:xfrm>
            <a:off x="3237105" y="1713445"/>
            <a:ext cx="5564057" cy="2578270"/>
          </a:xfrm>
          <a:prstGeom prst="rect">
            <a:avLst/>
          </a:prstGeom>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125"/>
              </a:spcBef>
              <a:buNone/>
            </a:pPr>
            <a:r>
              <a:rPr lang="es-ES" sz="3600" b="1" dirty="0">
                <a:solidFill>
                  <a:srgbClr val="B6004B"/>
                </a:solidFill>
                <a:cs typeface="Arial" panose="020B0604020202020204" pitchFamily="34" charset="0"/>
              </a:rPr>
              <a:t>Timeline</a:t>
            </a:r>
            <a:endParaRPr lang="es-CO" sz="3600" b="1" dirty="0">
              <a:solidFill>
                <a:srgbClr val="B6004B"/>
              </a:solidFill>
              <a:cs typeface="Arial" panose="020B0604020202020204" pitchFamily="34" charset="0"/>
            </a:endParaRPr>
          </a:p>
          <a:p>
            <a:pPr marL="0" indent="0" algn="r">
              <a:spcBef>
                <a:spcPts val="125"/>
              </a:spcBef>
              <a:buFont typeface="Arial"/>
              <a:buNone/>
            </a:pPr>
            <a:r>
              <a:rPr lang="es-ES" b="1" dirty="0">
                <a:solidFill>
                  <a:schemeClr val="tx1">
                    <a:lumMod val="65000"/>
                    <a:lumOff val="35000"/>
                  </a:schemeClr>
                </a:solidFill>
                <a:cs typeface="Arial" panose="020B0604020202020204" pitchFamily="34" charset="0"/>
              </a:rPr>
              <a:t>National Transfer </a:t>
            </a:r>
            <a:r>
              <a:rPr lang="es-ES" b="1" dirty="0" err="1">
                <a:solidFill>
                  <a:schemeClr val="tx1">
                    <a:lumMod val="65000"/>
                    <a:lumOff val="35000"/>
                  </a:schemeClr>
                </a:solidFill>
                <a:cs typeface="Arial" panose="020B0604020202020204" pitchFamily="34" charset="0"/>
              </a:rPr>
              <a:t>Accounts</a:t>
            </a:r>
            <a:r>
              <a:rPr lang="es-ES" b="1" dirty="0">
                <a:solidFill>
                  <a:schemeClr val="tx1">
                    <a:lumMod val="65000"/>
                    <a:lumOff val="35000"/>
                  </a:schemeClr>
                </a:solidFill>
                <a:cs typeface="Arial" panose="020B0604020202020204" pitchFamily="34" charset="0"/>
              </a:rPr>
              <a:t> in Colombia</a:t>
            </a:r>
          </a:p>
          <a:p>
            <a:pPr marL="0" indent="0" algn="r">
              <a:spcBef>
                <a:spcPts val="125"/>
              </a:spcBef>
              <a:buFont typeface="Arial"/>
              <a:buNone/>
            </a:pPr>
            <a:endParaRPr lang="es-ES" sz="4800" b="1" dirty="0">
              <a:solidFill>
                <a:schemeClr val="tx1">
                  <a:lumMod val="65000"/>
                  <a:lumOff val="35000"/>
                </a:schemeClr>
              </a:solidFill>
              <a:cs typeface="Arial" panose="020B0604020202020204" pitchFamily="34" charset="0"/>
            </a:endParaRPr>
          </a:p>
          <a:p>
            <a:pPr marL="0" indent="0" algn="r">
              <a:spcBef>
                <a:spcPts val="125"/>
              </a:spcBef>
              <a:buFont typeface="Arial"/>
              <a:buNone/>
            </a:pPr>
            <a:endParaRPr lang="es-ES" sz="1600" b="1" dirty="0">
              <a:solidFill>
                <a:schemeClr val="tx1">
                  <a:lumMod val="65000"/>
                  <a:lumOff val="35000"/>
                </a:schemeClr>
              </a:solidFill>
              <a:cs typeface="Arial" panose="020B0604020202020204" pitchFamily="34" charset="0"/>
            </a:endParaRPr>
          </a:p>
        </p:txBody>
      </p:sp>
      <p:cxnSp>
        <p:nvCxnSpPr>
          <p:cNvPr id="7" name="Conector recto 6">
            <a:extLst>
              <a:ext uri="{FF2B5EF4-FFF2-40B4-BE49-F238E27FC236}">
                <a16:creationId xmlns:a16="http://schemas.microsoft.com/office/drawing/2014/main" id="{CC7F00DD-5F7F-0C33-ACC4-DA110CDCFE22}"/>
              </a:ext>
            </a:extLst>
          </p:cNvPr>
          <p:cNvCxnSpPr/>
          <p:nvPr/>
        </p:nvCxnSpPr>
        <p:spPr>
          <a:xfrm flipH="1">
            <a:off x="6019133" y="3452550"/>
            <a:ext cx="2782029"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728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bject 12"/>
          <p:cNvSpPr>
            <a:spLocks/>
          </p:cNvSpPr>
          <p:nvPr/>
        </p:nvSpPr>
        <p:spPr bwMode="auto">
          <a:xfrm>
            <a:off x="3308253" y="2667000"/>
            <a:ext cx="55525" cy="477520"/>
          </a:xfrm>
          <a:custGeom>
            <a:avLst/>
            <a:gdLst>
              <a:gd name="T0" fmla="*/ 0 h 621030"/>
              <a:gd name="T1" fmla="*/ 621714 h 621030"/>
              <a:gd name="T2" fmla="*/ 0 60000 65536"/>
              <a:gd name="T3" fmla="*/ 0 60000 65536"/>
            </a:gdLst>
            <a:ahLst/>
            <a:cxnLst>
              <a:cxn ang="T2">
                <a:pos x="0" y="T0"/>
              </a:cxn>
              <a:cxn ang="T3">
                <a:pos x="0" y="T1"/>
              </a:cxn>
            </a:cxnLst>
            <a:rect l="0" t="0" r="r" b="b"/>
            <a:pathLst>
              <a:path h="621030">
                <a:moveTo>
                  <a:pt x="0" y="0"/>
                </a:moveTo>
                <a:lnTo>
                  <a:pt x="0" y="620445"/>
                </a:lnTo>
              </a:path>
            </a:pathLst>
          </a:custGeom>
          <a:noFill/>
          <a:ln w="12700" cmpd="sng">
            <a:solidFill>
              <a:srgbClr val="3BD9E9"/>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Segoe UI"/>
              <a:ea typeface="+mn-ea"/>
              <a:cs typeface="+mn-cs"/>
            </a:endParaRPr>
          </a:p>
        </p:txBody>
      </p:sp>
      <p:sp>
        <p:nvSpPr>
          <p:cNvPr id="61" name="object 12"/>
          <p:cNvSpPr>
            <a:spLocks/>
          </p:cNvSpPr>
          <p:nvPr/>
        </p:nvSpPr>
        <p:spPr bwMode="auto">
          <a:xfrm>
            <a:off x="7355072" y="2667000"/>
            <a:ext cx="55525" cy="477520"/>
          </a:xfrm>
          <a:custGeom>
            <a:avLst/>
            <a:gdLst>
              <a:gd name="T0" fmla="*/ 0 h 621030"/>
              <a:gd name="T1" fmla="*/ 621714 h 621030"/>
              <a:gd name="T2" fmla="*/ 0 60000 65536"/>
              <a:gd name="T3" fmla="*/ 0 60000 65536"/>
            </a:gdLst>
            <a:ahLst/>
            <a:cxnLst>
              <a:cxn ang="T2">
                <a:pos x="0" y="T0"/>
              </a:cxn>
              <a:cxn ang="T3">
                <a:pos x="0" y="T1"/>
              </a:cxn>
            </a:cxnLst>
            <a:rect l="0" t="0" r="r" b="b"/>
            <a:pathLst>
              <a:path h="621030">
                <a:moveTo>
                  <a:pt x="0" y="0"/>
                </a:moveTo>
                <a:lnTo>
                  <a:pt x="0" y="620445"/>
                </a:lnTo>
              </a:path>
            </a:pathLst>
          </a:custGeom>
          <a:noFill/>
          <a:ln w="12700" cmpd="sng">
            <a:solidFill>
              <a:srgbClr val="3BD9E9"/>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Segoe UI"/>
              <a:ea typeface="+mn-ea"/>
              <a:cs typeface="+mn-cs"/>
            </a:endParaRPr>
          </a:p>
        </p:txBody>
      </p:sp>
      <p:sp>
        <p:nvSpPr>
          <p:cNvPr id="62" name="object 12"/>
          <p:cNvSpPr>
            <a:spLocks/>
          </p:cNvSpPr>
          <p:nvPr/>
        </p:nvSpPr>
        <p:spPr bwMode="auto">
          <a:xfrm>
            <a:off x="1435548" y="2251710"/>
            <a:ext cx="45719" cy="147743"/>
          </a:xfrm>
          <a:custGeom>
            <a:avLst/>
            <a:gdLst>
              <a:gd name="T0" fmla="*/ 0 h 621030"/>
              <a:gd name="T1" fmla="*/ 621714 h 621030"/>
              <a:gd name="T2" fmla="*/ 0 60000 65536"/>
              <a:gd name="T3" fmla="*/ 0 60000 65536"/>
            </a:gdLst>
            <a:ahLst/>
            <a:cxnLst>
              <a:cxn ang="T2">
                <a:pos x="0" y="T0"/>
              </a:cxn>
              <a:cxn ang="T3">
                <a:pos x="0" y="T1"/>
              </a:cxn>
            </a:cxnLst>
            <a:rect l="0" t="0" r="r" b="b"/>
            <a:pathLst>
              <a:path h="621030">
                <a:moveTo>
                  <a:pt x="0" y="0"/>
                </a:moveTo>
                <a:lnTo>
                  <a:pt x="0" y="620445"/>
                </a:lnTo>
              </a:path>
            </a:pathLst>
          </a:custGeom>
          <a:noFill/>
          <a:ln w="12700" cmpd="sng">
            <a:solidFill>
              <a:srgbClr val="3BD9E9"/>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Segoe UI"/>
              <a:ea typeface="+mn-ea"/>
              <a:cs typeface="+mn-cs"/>
            </a:endParaRPr>
          </a:p>
        </p:txBody>
      </p:sp>
      <p:sp>
        <p:nvSpPr>
          <p:cNvPr id="63" name="object 12"/>
          <p:cNvSpPr>
            <a:spLocks/>
          </p:cNvSpPr>
          <p:nvPr/>
        </p:nvSpPr>
        <p:spPr bwMode="auto">
          <a:xfrm>
            <a:off x="5213351" y="2251710"/>
            <a:ext cx="45719" cy="147743"/>
          </a:xfrm>
          <a:custGeom>
            <a:avLst/>
            <a:gdLst>
              <a:gd name="T0" fmla="*/ 0 h 621030"/>
              <a:gd name="T1" fmla="*/ 621714 h 621030"/>
              <a:gd name="T2" fmla="*/ 0 60000 65536"/>
              <a:gd name="T3" fmla="*/ 0 60000 65536"/>
            </a:gdLst>
            <a:ahLst/>
            <a:cxnLst>
              <a:cxn ang="T2">
                <a:pos x="0" y="T0"/>
              </a:cxn>
              <a:cxn ang="T3">
                <a:pos x="0" y="T1"/>
              </a:cxn>
            </a:cxnLst>
            <a:rect l="0" t="0" r="r" b="b"/>
            <a:pathLst>
              <a:path h="621030">
                <a:moveTo>
                  <a:pt x="0" y="0"/>
                </a:moveTo>
                <a:lnTo>
                  <a:pt x="0" y="620445"/>
                </a:lnTo>
              </a:path>
            </a:pathLst>
          </a:custGeom>
          <a:noFill/>
          <a:ln w="12700" cmpd="sng">
            <a:solidFill>
              <a:srgbClr val="3BD9E9"/>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Segoe UI"/>
              <a:ea typeface="+mn-ea"/>
              <a:cs typeface="+mn-cs"/>
            </a:endParaRPr>
          </a:p>
        </p:txBody>
      </p:sp>
      <p:sp>
        <p:nvSpPr>
          <p:cNvPr id="38" name="Redondear rectángulo de esquina diagonal 37"/>
          <p:cNvSpPr/>
          <p:nvPr/>
        </p:nvSpPr>
        <p:spPr>
          <a:xfrm>
            <a:off x="4917460" y="3220720"/>
            <a:ext cx="4084300" cy="885840"/>
          </a:xfrm>
          <a:prstGeom prst="round2DiagRect">
            <a:avLst/>
          </a:prstGeom>
          <a:solidFill>
            <a:schemeClr val="bg1"/>
          </a:solidFill>
          <a:ln>
            <a:solidFill>
              <a:srgbClr val="DE005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36" name="Redondear rectángulo de esquina diagonal 35"/>
          <p:cNvSpPr/>
          <p:nvPr/>
        </p:nvSpPr>
        <p:spPr>
          <a:xfrm>
            <a:off x="3543299" y="1046481"/>
            <a:ext cx="4090138" cy="1198880"/>
          </a:xfrm>
          <a:prstGeom prst="round2DiagRect">
            <a:avLst/>
          </a:prstGeom>
          <a:solidFill>
            <a:schemeClr val="bg1"/>
          </a:solidFill>
          <a:ln>
            <a:solidFill>
              <a:srgbClr val="DE005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30" name="Redondear rectángulo de esquina diagonal 29"/>
          <p:cNvSpPr/>
          <p:nvPr/>
        </p:nvSpPr>
        <p:spPr>
          <a:xfrm>
            <a:off x="121920" y="1046481"/>
            <a:ext cx="2804160" cy="1198880"/>
          </a:xfrm>
          <a:prstGeom prst="round2DiagRect">
            <a:avLst/>
          </a:prstGeom>
          <a:solidFill>
            <a:schemeClr val="bg1"/>
          </a:solidFill>
          <a:ln>
            <a:solidFill>
              <a:srgbClr val="DE005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white"/>
              </a:solidFill>
              <a:effectLst/>
              <a:uLnTx/>
              <a:uFillTx/>
              <a:latin typeface="Segoe UI"/>
              <a:ea typeface="+mn-ea"/>
              <a:cs typeface="Segoe UI"/>
            </a:endParaRPr>
          </a:p>
        </p:txBody>
      </p:sp>
      <p:cxnSp>
        <p:nvCxnSpPr>
          <p:cNvPr id="7" name="Conector recto 6"/>
          <p:cNvCxnSpPr/>
          <p:nvPr/>
        </p:nvCxnSpPr>
        <p:spPr>
          <a:xfrm>
            <a:off x="0" y="2750503"/>
            <a:ext cx="9144000" cy="0"/>
          </a:xfrm>
          <a:prstGeom prst="line">
            <a:avLst/>
          </a:prstGeom>
          <a:ln w="3810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3977640" y="284789"/>
            <a:ext cx="4857038" cy="461665"/>
          </a:xfrm>
          <a:prstGeom prst="rect">
            <a:avLst/>
          </a:prstGeom>
        </p:spPr>
        <p:txBody>
          <a:bodyPr wrap="square" lIns="91440" tIns="45720" rIns="91440" bIns="4572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B6004C"/>
                </a:solidFill>
                <a:effectLst/>
                <a:uLnTx/>
                <a:uFillTx/>
                <a:latin typeface="Segoe UI" panose="020B0502040204020203" pitchFamily="34" charset="0"/>
                <a:ea typeface="Segoe UI" panose="020B0502040204020203" pitchFamily="34" charset="0"/>
                <a:cs typeface="Segoe UI" panose="020B0502040204020203" pitchFamily="34" charset="0"/>
              </a:rPr>
              <a:t>Timeline </a:t>
            </a:r>
            <a:r>
              <a:rPr kumimoji="0" lang="en-US" sz="2400" b="1" i="0" u="none" strike="noStrike" kern="1200" cap="none" spc="0" normalizeH="0" baseline="0" dirty="0">
                <a:ln>
                  <a:noFill/>
                </a:ln>
                <a:solidFill>
                  <a:srgbClr val="B6004C"/>
                </a:solidFill>
                <a:effectLst/>
                <a:uLnTx/>
                <a:uFillTx/>
                <a:latin typeface="Segoe UI" panose="020B0502040204020203" pitchFamily="34" charset="0"/>
                <a:ea typeface="Segoe UI" panose="020B0502040204020203" pitchFamily="34" charset="0"/>
                <a:cs typeface="Segoe UI" panose="020B0502040204020203" pitchFamily="34" charset="0"/>
              </a:rPr>
              <a:t>NTA’s</a:t>
            </a:r>
            <a:r>
              <a:rPr kumimoji="0" lang="es-ES" sz="2400" b="1" i="0" u="none" strike="noStrike" kern="1200" cap="none" spc="0" normalizeH="0" baseline="0" noProof="0" dirty="0">
                <a:ln>
                  <a:noFill/>
                </a:ln>
                <a:solidFill>
                  <a:srgbClr val="B6004C"/>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1" i="0" u="none" strike="noStrike" kern="1200" cap="none" spc="0" normalizeH="0" baseline="0" dirty="0">
                <a:ln>
                  <a:noFill/>
                </a:ln>
                <a:solidFill>
                  <a:srgbClr val="B6004C"/>
                </a:solidFill>
                <a:effectLst/>
                <a:uLnTx/>
                <a:uFillTx/>
                <a:latin typeface="Segoe UI" panose="020B0502040204020203" pitchFamily="34" charset="0"/>
                <a:ea typeface="Segoe UI" panose="020B0502040204020203" pitchFamily="34" charset="0"/>
                <a:cs typeface="Segoe UI" panose="020B0502040204020203" pitchFamily="34" charset="0"/>
              </a:rPr>
              <a:t>for</a:t>
            </a:r>
            <a:r>
              <a:rPr kumimoji="0" lang="es-ES" sz="2400" b="1" i="0" u="none" strike="noStrike" kern="1200" cap="none" spc="0" normalizeH="0" baseline="0" noProof="0" dirty="0">
                <a:ln>
                  <a:noFill/>
                </a:ln>
                <a:solidFill>
                  <a:srgbClr val="B6004C"/>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1" i="0" u="none" strike="noStrike" kern="1200" cap="none" spc="0" normalizeH="0" baseline="0" dirty="0">
                <a:ln>
                  <a:noFill/>
                </a:ln>
                <a:solidFill>
                  <a:srgbClr val="B6004C"/>
                </a:solidFill>
                <a:effectLst/>
                <a:uLnTx/>
                <a:uFillTx/>
                <a:latin typeface="Segoe UI" panose="020B0502040204020203" pitchFamily="34" charset="0"/>
                <a:ea typeface="Segoe UI" panose="020B0502040204020203" pitchFamily="34" charset="0"/>
                <a:cs typeface="Segoe UI" panose="020B0502040204020203" pitchFamily="34" charset="0"/>
              </a:rPr>
              <a:t>Colombia</a:t>
            </a:r>
            <a:endParaRPr kumimoji="0" lang="en-US" sz="2400" b="0" i="0" u="none" strike="noStrike" kern="1200" cap="none" spc="0" normalizeH="0" baseline="0" dirty="0">
              <a:ln>
                <a:noFill/>
              </a:ln>
              <a:solidFill>
                <a:srgbClr val="B6004C"/>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 name="object 15"/>
          <p:cNvSpPr>
            <a:spLocks/>
          </p:cNvSpPr>
          <p:nvPr/>
        </p:nvSpPr>
        <p:spPr bwMode="auto">
          <a:xfrm>
            <a:off x="1193807" y="2418081"/>
            <a:ext cx="535541" cy="617538"/>
          </a:xfrm>
          <a:custGeom>
            <a:avLst/>
            <a:gdLst>
              <a:gd name="T0" fmla="*/ 331634 w 662940"/>
              <a:gd name="T1" fmla="*/ 0 h 765175"/>
              <a:gd name="T2" fmla="*/ 0 w 662940"/>
              <a:gd name="T3" fmla="*/ 191287 h 765175"/>
              <a:gd name="T4" fmla="*/ 0 w 662940"/>
              <a:gd name="T5" fmla="*/ 573874 h 765175"/>
              <a:gd name="T6" fmla="*/ 331634 w 662940"/>
              <a:gd name="T7" fmla="*/ 765175 h 765175"/>
              <a:gd name="T8" fmla="*/ 663282 w 662940"/>
              <a:gd name="T9" fmla="*/ 573874 h 765175"/>
              <a:gd name="T10" fmla="*/ 663282 w 662940"/>
              <a:gd name="T11" fmla="*/ 191287 h 765175"/>
              <a:gd name="T12" fmla="*/ 331634 w 662940"/>
              <a:gd name="T13" fmla="*/ 0 h 765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2940" h="765175">
                <a:moveTo>
                  <a:pt x="331317" y="0"/>
                </a:moveTo>
                <a:lnTo>
                  <a:pt x="0" y="191287"/>
                </a:lnTo>
                <a:lnTo>
                  <a:pt x="0" y="573874"/>
                </a:lnTo>
                <a:lnTo>
                  <a:pt x="331317" y="765175"/>
                </a:lnTo>
                <a:lnTo>
                  <a:pt x="662647" y="573874"/>
                </a:lnTo>
                <a:lnTo>
                  <a:pt x="662647" y="191287"/>
                </a:lnTo>
                <a:lnTo>
                  <a:pt x="331317" y="0"/>
                </a:lnTo>
                <a:close/>
              </a:path>
            </a:pathLst>
          </a:custGeom>
          <a:solidFill>
            <a:schemeClr val="bg1"/>
          </a:solidFill>
          <a:ln w="38100" cmpd="sng">
            <a:solidFill>
              <a:srgbClr val="B6004C"/>
            </a:solidFill>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Segoe UI"/>
              <a:ea typeface="+mn-ea"/>
              <a:cs typeface="+mn-cs"/>
            </a:endParaRPr>
          </a:p>
        </p:txBody>
      </p:sp>
      <p:sp>
        <p:nvSpPr>
          <p:cNvPr id="11" name="object 50"/>
          <p:cNvSpPr txBox="1"/>
          <p:nvPr/>
        </p:nvSpPr>
        <p:spPr>
          <a:xfrm>
            <a:off x="1302371" y="2629221"/>
            <a:ext cx="536575" cy="181460"/>
          </a:xfrm>
          <a:prstGeom prst="rect">
            <a:avLst/>
          </a:prstGeom>
        </p:spPr>
        <p:txBody>
          <a:bodyPr lIns="0" tIns="12065" rIns="0" bIns="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lang="es-ES_tradnl" sz="1100" b="1" i="0" u="none" strike="noStrike" kern="1200" cap="none" spc="5" normalizeH="0" baseline="0" noProof="0" dirty="0">
                <a:ln>
                  <a:noFill/>
                </a:ln>
                <a:solidFill>
                  <a:srgbClr val="B6004C"/>
                </a:solidFill>
                <a:effectLst/>
                <a:uLnTx/>
                <a:uFillTx/>
                <a:latin typeface="Segoe UI"/>
                <a:ea typeface="+mn-ea"/>
                <a:cs typeface="Segoe UI"/>
              </a:rPr>
              <a:t>2018</a:t>
            </a:r>
            <a:endParaRPr kumimoji="0" sz="1100" b="0" i="0" u="none" strike="noStrike" kern="1200" cap="none" spc="0" normalizeH="0" baseline="0" noProof="0" dirty="0">
              <a:ln>
                <a:noFill/>
              </a:ln>
              <a:solidFill>
                <a:srgbClr val="B6004C"/>
              </a:solidFill>
              <a:effectLst/>
              <a:uLnTx/>
              <a:uFillTx/>
              <a:latin typeface="Segoe UI"/>
              <a:ea typeface="+mn-ea"/>
              <a:cs typeface="Segoe UI"/>
            </a:endParaRPr>
          </a:p>
        </p:txBody>
      </p:sp>
      <p:sp>
        <p:nvSpPr>
          <p:cNvPr id="12" name="object 15"/>
          <p:cNvSpPr>
            <a:spLocks/>
          </p:cNvSpPr>
          <p:nvPr/>
        </p:nvSpPr>
        <p:spPr bwMode="auto">
          <a:xfrm>
            <a:off x="3038904" y="2418081"/>
            <a:ext cx="535541" cy="617538"/>
          </a:xfrm>
          <a:custGeom>
            <a:avLst/>
            <a:gdLst>
              <a:gd name="T0" fmla="*/ 331634 w 662940"/>
              <a:gd name="T1" fmla="*/ 0 h 765175"/>
              <a:gd name="T2" fmla="*/ 0 w 662940"/>
              <a:gd name="T3" fmla="*/ 191287 h 765175"/>
              <a:gd name="T4" fmla="*/ 0 w 662940"/>
              <a:gd name="T5" fmla="*/ 573874 h 765175"/>
              <a:gd name="T6" fmla="*/ 331634 w 662940"/>
              <a:gd name="T7" fmla="*/ 765175 h 765175"/>
              <a:gd name="T8" fmla="*/ 663282 w 662940"/>
              <a:gd name="T9" fmla="*/ 573874 h 765175"/>
              <a:gd name="T10" fmla="*/ 663282 w 662940"/>
              <a:gd name="T11" fmla="*/ 191287 h 765175"/>
              <a:gd name="T12" fmla="*/ 331634 w 662940"/>
              <a:gd name="T13" fmla="*/ 0 h 765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2940" h="765175">
                <a:moveTo>
                  <a:pt x="331317" y="0"/>
                </a:moveTo>
                <a:lnTo>
                  <a:pt x="0" y="191287"/>
                </a:lnTo>
                <a:lnTo>
                  <a:pt x="0" y="573874"/>
                </a:lnTo>
                <a:lnTo>
                  <a:pt x="331317" y="765175"/>
                </a:lnTo>
                <a:lnTo>
                  <a:pt x="662647" y="573874"/>
                </a:lnTo>
                <a:lnTo>
                  <a:pt x="662647" y="191287"/>
                </a:lnTo>
                <a:lnTo>
                  <a:pt x="331317" y="0"/>
                </a:lnTo>
                <a:close/>
              </a:path>
            </a:pathLst>
          </a:custGeom>
          <a:solidFill>
            <a:schemeClr val="bg1"/>
          </a:solidFill>
          <a:ln w="38100" cmpd="sng">
            <a:solidFill>
              <a:srgbClr val="B6004C"/>
            </a:solidFill>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Segoe UI"/>
              <a:ea typeface="+mn-ea"/>
              <a:cs typeface="+mn-cs"/>
            </a:endParaRPr>
          </a:p>
        </p:txBody>
      </p:sp>
      <p:sp>
        <p:nvSpPr>
          <p:cNvPr id="13" name="object 50"/>
          <p:cNvSpPr txBox="1"/>
          <p:nvPr/>
        </p:nvSpPr>
        <p:spPr>
          <a:xfrm>
            <a:off x="3134154" y="2629221"/>
            <a:ext cx="536575" cy="181460"/>
          </a:xfrm>
          <a:prstGeom prst="rect">
            <a:avLst/>
          </a:prstGeom>
        </p:spPr>
        <p:txBody>
          <a:bodyPr lIns="0" tIns="12065" rIns="0" bIns="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lang="es-ES_tradnl" sz="1100" b="1" i="0" u="none" strike="noStrike" kern="1200" cap="none" spc="5" normalizeH="0" baseline="0" noProof="0" dirty="0">
                <a:ln>
                  <a:noFill/>
                </a:ln>
                <a:solidFill>
                  <a:srgbClr val="B6004C"/>
                </a:solidFill>
                <a:effectLst/>
                <a:uLnTx/>
                <a:uFillTx/>
                <a:latin typeface="Segoe UI"/>
                <a:ea typeface="+mn-ea"/>
                <a:cs typeface="Segoe UI"/>
              </a:rPr>
              <a:t>2019</a:t>
            </a:r>
            <a:endParaRPr kumimoji="0" sz="1100" b="0" i="0" u="none" strike="noStrike" kern="1200" cap="none" spc="0" normalizeH="0" baseline="0" noProof="0" dirty="0">
              <a:ln>
                <a:noFill/>
              </a:ln>
              <a:solidFill>
                <a:srgbClr val="B6004C"/>
              </a:solidFill>
              <a:effectLst/>
              <a:uLnTx/>
              <a:uFillTx/>
              <a:latin typeface="Segoe UI"/>
              <a:ea typeface="+mn-ea"/>
              <a:cs typeface="Segoe UI"/>
            </a:endParaRPr>
          </a:p>
        </p:txBody>
      </p:sp>
      <p:sp>
        <p:nvSpPr>
          <p:cNvPr id="14" name="object 15"/>
          <p:cNvSpPr>
            <a:spLocks/>
          </p:cNvSpPr>
          <p:nvPr/>
        </p:nvSpPr>
        <p:spPr bwMode="auto">
          <a:xfrm>
            <a:off x="4955650" y="2418081"/>
            <a:ext cx="535541" cy="617538"/>
          </a:xfrm>
          <a:custGeom>
            <a:avLst/>
            <a:gdLst>
              <a:gd name="T0" fmla="*/ 331634 w 662940"/>
              <a:gd name="T1" fmla="*/ 0 h 765175"/>
              <a:gd name="T2" fmla="*/ 0 w 662940"/>
              <a:gd name="T3" fmla="*/ 191287 h 765175"/>
              <a:gd name="T4" fmla="*/ 0 w 662940"/>
              <a:gd name="T5" fmla="*/ 573874 h 765175"/>
              <a:gd name="T6" fmla="*/ 331634 w 662940"/>
              <a:gd name="T7" fmla="*/ 765175 h 765175"/>
              <a:gd name="T8" fmla="*/ 663282 w 662940"/>
              <a:gd name="T9" fmla="*/ 573874 h 765175"/>
              <a:gd name="T10" fmla="*/ 663282 w 662940"/>
              <a:gd name="T11" fmla="*/ 191287 h 765175"/>
              <a:gd name="T12" fmla="*/ 331634 w 662940"/>
              <a:gd name="T13" fmla="*/ 0 h 765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2940" h="765175">
                <a:moveTo>
                  <a:pt x="331317" y="0"/>
                </a:moveTo>
                <a:lnTo>
                  <a:pt x="0" y="191287"/>
                </a:lnTo>
                <a:lnTo>
                  <a:pt x="0" y="573874"/>
                </a:lnTo>
                <a:lnTo>
                  <a:pt x="331317" y="765175"/>
                </a:lnTo>
                <a:lnTo>
                  <a:pt x="662647" y="573874"/>
                </a:lnTo>
                <a:lnTo>
                  <a:pt x="662647" y="191287"/>
                </a:lnTo>
                <a:lnTo>
                  <a:pt x="331317" y="0"/>
                </a:lnTo>
                <a:close/>
              </a:path>
            </a:pathLst>
          </a:custGeom>
          <a:solidFill>
            <a:schemeClr val="bg1"/>
          </a:solidFill>
          <a:ln w="38100" cmpd="sng">
            <a:solidFill>
              <a:srgbClr val="B6004C"/>
            </a:solidFill>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Segoe UI"/>
              <a:ea typeface="+mn-ea"/>
              <a:cs typeface="+mn-cs"/>
            </a:endParaRPr>
          </a:p>
        </p:txBody>
      </p:sp>
      <p:sp>
        <p:nvSpPr>
          <p:cNvPr id="15" name="object 50"/>
          <p:cNvSpPr txBox="1"/>
          <p:nvPr/>
        </p:nvSpPr>
        <p:spPr>
          <a:xfrm>
            <a:off x="5050901" y="2629221"/>
            <a:ext cx="536575" cy="181460"/>
          </a:xfrm>
          <a:prstGeom prst="rect">
            <a:avLst/>
          </a:prstGeom>
        </p:spPr>
        <p:txBody>
          <a:bodyPr lIns="0" tIns="12065" rIns="0" bIns="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lang="es-ES_tradnl" sz="1100" b="1" i="0" u="none" strike="noStrike" kern="1200" cap="none" spc="5" normalizeH="0" baseline="0" noProof="0" dirty="0">
                <a:ln>
                  <a:noFill/>
                </a:ln>
                <a:solidFill>
                  <a:srgbClr val="B6004C"/>
                </a:solidFill>
                <a:effectLst/>
                <a:uLnTx/>
                <a:uFillTx/>
                <a:latin typeface="Segoe UI"/>
                <a:ea typeface="+mn-ea"/>
                <a:cs typeface="Segoe UI"/>
              </a:rPr>
              <a:t>2020</a:t>
            </a:r>
            <a:endParaRPr kumimoji="0" sz="1100" b="0" i="0" u="none" strike="noStrike" kern="1200" cap="none" spc="0" normalizeH="0" baseline="0" noProof="0" dirty="0">
              <a:ln>
                <a:noFill/>
              </a:ln>
              <a:solidFill>
                <a:srgbClr val="B6004C"/>
              </a:solidFill>
              <a:effectLst/>
              <a:uLnTx/>
              <a:uFillTx/>
              <a:latin typeface="Segoe UI"/>
              <a:ea typeface="+mn-ea"/>
              <a:cs typeface="Segoe UI"/>
            </a:endParaRPr>
          </a:p>
        </p:txBody>
      </p:sp>
      <p:sp>
        <p:nvSpPr>
          <p:cNvPr id="16" name="object 15"/>
          <p:cNvSpPr>
            <a:spLocks/>
          </p:cNvSpPr>
          <p:nvPr/>
        </p:nvSpPr>
        <p:spPr bwMode="auto">
          <a:xfrm>
            <a:off x="7097896" y="2418081"/>
            <a:ext cx="535541" cy="617538"/>
          </a:xfrm>
          <a:custGeom>
            <a:avLst/>
            <a:gdLst>
              <a:gd name="T0" fmla="*/ 331634 w 662940"/>
              <a:gd name="T1" fmla="*/ 0 h 765175"/>
              <a:gd name="T2" fmla="*/ 0 w 662940"/>
              <a:gd name="T3" fmla="*/ 191287 h 765175"/>
              <a:gd name="T4" fmla="*/ 0 w 662940"/>
              <a:gd name="T5" fmla="*/ 573874 h 765175"/>
              <a:gd name="T6" fmla="*/ 331634 w 662940"/>
              <a:gd name="T7" fmla="*/ 765175 h 765175"/>
              <a:gd name="T8" fmla="*/ 663282 w 662940"/>
              <a:gd name="T9" fmla="*/ 573874 h 765175"/>
              <a:gd name="T10" fmla="*/ 663282 w 662940"/>
              <a:gd name="T11" fmla="*/ 191287 h 765175"/>
              <a:gd name="T12" fmla="*/ 331634 w 662940"/>
              <a:gd name="T13" fmla="*/ 0 h 765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2940" h="765175">
                <a:moveTo>
                  <a:pt x="331317" y="0"/>
                </a:moveTo>
                <a:lnTo>
                  <a:pt x="0" y="191287"/>
                </a:lnTo>
                <a:lnTo>
                  <a:pt x="0" y="573874"/>
                </a:lnTo>
                <a:lnTo>
                  <a:pt x="331317" y="765175"/>
                </a:lnTo>
                <a:lnTo>
                  <a:pt x="662647" y="573874"/>
                </a:lnTo>
                <a:lnTo>
                  <a:pt x="662647" y="191287"/>
                </a:lnTo>
                <a:lnTo>
                  <a:pt x="331317" y="0"/>
                </a:lnTo>
                <a:close/>
              </a:path>
            </a:pathLst>
          </a:custGeom>
          <a:solidFill>
            <a:schemeClr val="bg1"/>
          </a:solidFill>
          <a:ln w="38100" cmpd="sng">
            <a:solidFill>
              <a:srgbClr val="DE005F"/>
            </a:solidFill>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Segoe UI"/>
              <a:ea typeface="+mn-ea"/>
              <a:cs typeface="+mn-cs"/>
            </a:endParaRPr>
          </a:p>
        </p:txBody>
      </p:sp>
      <p:sp>
        <p:nvSpPr>
          <p:cNvPr id="17" name="object 50"/>
          <p:cNvSpPr txBox="1"/>
          <p:nvPr/>
        </p:nvSpPr>
        <p:spPr>
          <a:xfrm>
            <a:off x="7193147" y="2629221"/>
            <a:ext cx="536575" cy="181460"/>
          </a:xfrm>
          <a:prstGeom prst="rect">
            <a:avLst/>
          </a:prstGeom>
        </p:spPr>
        <p:txBody>
          <a:bodyPr lIns="0" tIns="12065" rIns="0" bIns="0">
            <a:spAutoFit/>
          </a:bodyPr>
          <a:lstStyle>
            <a:defPPr>
              <a:defRPr lang="es-CO"/>
            </a:defPPr>
            <a:lvl1pPr marL="16933">
              <a:spcBef>
                <a:spcPts val="127"/>
              </a:spcBef>
              <a:defRPr sz="1467" b="1" spc="7">
                <a:solidFill>
                  <a:srgbClr val="3BD9E9"/>
                </a:solidFill>
                <a:latin typeface="Segoe UI"/>
                <a:cs typeface="Segoe UI"/>
              </a:defRPr>
            </a:lvl1pPr>
          </a:lstStyle>
          <a:p>
            <a:pPr marL="16933" marR="0" lvl="0" indent="0" algn="l" defTabSz="457200" rtl="0" eaLnBrk="1" fontAlgn="auto" latinLnBrk="0" hangingPunct="1">
              <a:lnSpc>
                <a:spcPct val="100000"/>
              </a:lnSpc>
              <a:spcBef>
                <a:spcPts val="127"/>
              </a:spcBef>
              <a:spcAft>
                <a:spcPts val="0"/>
              </a:spcAft>
              <a:buClrTx/>
              <a:buSzTx/>
              <a:buFontTx/>
              <a:buNone/>
              <a:tabLst/>
              <a:defRPr/>
            </a:pPr>
            <a:r>
              <a:rPr kumimoji="0" lang="es-ES_tradnl" sz="1100" b="1" i="0" u="none" strike="noStrike" kern="1200" cap="none" spc="7" normalizeH="0" baseline="0" noProof="0" dirty="0">
                <a:ln>
                  <a:noFill/>
                </a:ln>
                <a:solidFill>
                  <a:srgbClr val="DE005F"/>
                </a:solidFill>
                <a:effectLst/>
                <a:uLnTx/>
                <a:uFillTx/>
                <a:latin typeface="Segoe UI"/>
                <a:ea typeface="+mn-ea"/>
                <a:cs typeface="Segoe UI"/>
              </a:rPr>
              <a:t>2021</a:t>
            </a:r>
            <a:endParaRPr kumimoji="0" sz="1100" b="1" i="0" u="none" strike="noStrike" kern="1200" cap="none" spc="7" normalizeH="0" baseline="0" noProof="0" dirty="0">
              <a:ln>
                <a:noFill/>
              </a:ln>
              <a:solidFill>
                <a:srgbClr val="DE005F"/>
              </a:solidFill>
              <a:effectLst/>
              <a:uLnTx/>
              <a:uFillTx/>
              <a:latin typeface="Segoe UI"/>
              <a:ea typeface="+mn-ea"/>
              <a:cs typeface="Segoe UI"/>
            </a:endParaRPr>
          </a:p>
        </p:txBody>
      </p:sp>
      <p:sp>
        <p:nvSpPr>
          <p:cNvPr id="20" name="CuadroTexto 19"/>
          <p:cNvSpPr txBox="1"/>
          <p:nvPr/>
        </p:nvSpPr>
        <p:spPr>
          <a:xfrm>
            <a:off x="228600" y="1088812"/>
            <a:ext cx="269748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Segoe UI"/>
                <a:ea typeface="+mn-ea"/>
                <a:cs typeface="Segoe UI"/>
              </a:rPr>
              <a:t>National Transfer Accounts for Colombia 2008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Segoe UI"/>
                <a:ea typeface="+mn-ea"/>
                <a:cs typeface="Segoe UI"/>
              </a:rPr>
              <a:t>Drs</a:t>
            </a:r>
            <a:r>
              <a:rPr kumimoji="0" lang="es-ES" sz="1200" b="0" i="0" u="none" strike="noStrike" kern="1200" cap="none" spc="0" normalizeH="0" baseline="0" noProof="0" dirty="0">
                <a:ln>
                  <a:noFill/>
                </a:ln>
                <a:solidFill>
                  <a:prstClr val="black"/>
                </a:solidFill>
                <a:effectLst/>
                <a:uLnTx/>
                <a:uFillTx/>
                <a:latin typeface="Segoe UI"/>
                <a:ea typeface="+mn-ea"/>
                <a:cs typeface="Segoe UI"/>
              </a:rPr>
              <a:t>, Piedad Urdinola and Jorge Tovar, </a:t>
            </a:r>
            <a:r>
              <a:rPr kumimoji="0" lang="en-US" sz="1200" b="0" i="0" u="none" strike="noStrike" kern="1200" cap="none" spc="0" normalizeH="0" baseline="0" dirty="0">
                <a:ln>
                  <a:noFill/>
                </a:ln>
                <a:solidFill>
                  <a:prstClr val="black"/>
                </a:solidFill>
                <a:effectLst/>
                <a:uLnTx/>
                <a:uFillTx/>
                <a:latin typeface="Segoe UI"/>
                <a:ea typeface="+mn-ea"/>
                <a:cs typeface="Segoe UI"/>
              </a:rPr>
              <a:t>develop</a:t>
            </a:r>
            <a:r>
              <a:rPr kumimoji="0" lang="es-ES" sz="1200" b="0" i="0" u="none" strike="noStrike" kern="1200" cap="none" spc="0" normalizeH="0" baseline="0" noProof="0" dirty="0">
                <a:ln>
                  <a:noFill/>
                </a:ln>
                <a:solidFill>
                  <a:prstClr val="black"/>
                </a:solidFill>
                <a:effectLst/>
                <a:uLnTx/>
                <a:uFillTx/>
                <a:latin typeface="Segoe UI"/>
                <a:ea typeface="+mn-ea"/>
                <a:cs typeface="Segoe UI"/>
              </a:rPr>
              <a:t> </a:t>
            </a:r>
            <a:r>
              <a:rPr kumimoji="0" lang="en-US" sz="1200" b="0" i="0" u="none" strike="noStrike" kern="1200" cap="none" spc="0" normalizeH="0" baseline="0" dirty="0">
                <a:ln>
                  <a:noFill/>
                </a:ln>
                <a:solidFill>
                  <a:prstClr val="black"/>
                </a:solidFill>
                <a:effectLst/>
                <a:uLnTx/>
                <a:uFillTx/>
                <a:latin typeface="Segoe UI"/>
                <a:ea typeface="+mn-ea"/>
                <a:cs typeface="Segoe UI"/>
              </a:rPr>
              <a:t>from</a:t>
            </a:r>
            <a:r>
              <a:rPr kumimoji="0" lang="es-ES" sz="1200" b="0" i="0" u="none" strike="noStrike" kern="1200" cap="none" spc="0" normalizeH="0" baseline="0" noProof="0" dirty="0">
                <a:ln>
                  <a:noFill/>
                </a:ln>
                <a:solidFill>
                  <a:prstClr val="black"/>
                </a:solidFill>
                <a:effectLst/>
                <a:uLnTx/>
                <a:uFillTx/>
                <a:latin typeface="Segoe UI"/>
                <a:ea typeface="+mn-ea"/>
                <a:cs typeface="Segoe UI"/>
              </a:rPr>
              <a:t> </a:t>
            </a:r>
            <a:r>
              <a:rPr kumimoji="0" lang="en-US" sz="1200" b="0" i="0" u="none" strike="noStrike" kern="1200" cap="none" spc="0" normalizeH="0" baseline="0" dirty="0">
                <a:ln>
                  <a:noFill/>
                </a:ln>
                <a:solidFill>
                  <a:prstClr val="black"/>
                </a:solidFill>
                <a:effectLst/>
                <a:uLnTx/>
                <a:uFillTx/>
                <a:latin typeface="Segoe UI"/>
                <a:ea typeface="+mn-ea"/>
                <a:cs typeface="Segoe UI"/>
              </a:rPr>
              <a:t>academic</a:t>
            </a:r>
            <a:r>
              <a:rPr kumimoji="0" lang="es-ES" sz="1200" b="0" i="0" u="none" strike="noStrike" kern="1200" cap="none" spc="0" normalizeH="0" baseline="0" noProof="0" dirty="0">
                <a:ln>
                  <a:noFill/>
                </a:ln>
                <a:solidFill>
                  <a:prstClr val="black"/>
                </a:solidFill>
                <a:effectLst/>
                <a:uLnTx/>
                <a:uFillTx/>
                <a:latin typeface="Segoe UI"/>
                <a:ea typeface="+mn-ea"/>
                <a:cs typeface="Segoe UI"/>
              </a:rPr>
              <a:t> sector, </a:t>
            </a:r>
            <a:r>
              <a:rPr kumimoji="0" lang="en-US" sz="1200" b="0" i="0" u="none" strike="noStrike" kern="1200" cap="none" spc="0" normalizeH="0" baseline="0" dirty="0">
                <a:ln>
                  <a:noFill/>
                </a:ln>
                <a:solidFill>
                  <a:prstClr val="black"/>
                </a:solidFill>
                <a:effectLst/>
                <a:uLnTx/>
                <a:uFillTx/>
                <a:latin typeface="Segoe UI"/>
                <a:ea typeface="+mn-ea"/>
                <a:cs typeface="Segoe UI"/>
              </a:rPr>
              <a:t>the</a:t>
            </a:r>
            <a:r>
              <a:rPr kumimoji="0" lang="es-ES" sz="1200" b="0" i="0" u="none" strike="noStrike" kern="1200" cap="none" spc="0" normalizeH="0" baseline="0" noProof="0" dirty="0">
                <a:ln>
                  <a:noFill/>
                </a:ln>
                <a:solidFill>
                  <a:prstClr val="black"/>
                </a:solidFill>
                <a:effectLst/>
                <a:uLnTx/>
                <a:uFillTx/>
                <a:latin typeface="Segoe UI"/>
                <a:ea typeface="+mn-ea"/>
                <a:cs typeface="Segoe UI"/>
              </a:rPr>
              <a:t> </a:t>
            </a:r>
            <a:r>
              <a:rPr kumimoji="0" lang="en-US" sz="1200" b="0" i="0" u="none" strike="noStrike" kern="1200" cap="none" spc="0" normalizeH="0" baseline="0" dirty="0">
                <a:ln>
                  <a:noFill/>
                </a:ln>
                <a:solidFill>
                  <a:prstClr val="black"/>
                </a:solidFill>
                <a:effectLst/>
                <a:uLnTx/>
                <a:uFillTx/>
                <a:latin typeface="Segoe UI"/>
                <a:ea typeface="+mn-ea"/>
                <a:cs typeface="Segoe UI"/>
              </a:rPr>
              <a:t>first</a:t>
            </a:r>
            <a:r>
              <a:rPr kumimoji="0" lang="es-ES" sz="1200" b="0" i="0" u="none" strike="noStrike" kern="1200" cap="none" spc="0" normalizeH="0" baseline="0" noProof="0" dirty="0">
                <a:ln>
                  <a:noFill/>
                </a:ln>
                <a:solidFill>
                  <a:prstClr val="black"/>
                </a:solidFill>
                <a:effectLst/>
                <a:uLnTx/>
                <a:uFillTx/>
                <a:latin typeface="Segoe UI"/>
                <a:ea typeface="+mn-ea"/>
                <a:cs typeface="Segoe UI"/>
              </a:rPr>
              <a:t> </a:t>
            </a:r>
            <a:r>
              <a:rPr kumimoji="0" lang="en-US" sz="1200" b="0" i="0" u="none" strike="noStrike" kern="1200" cap="none" spc="0" normalizeH="0" baseline="0" dirty="0">
                <a:ln>
                  <a:noFill/>
                </a:ln>
                <a:solidFill>
                  <a:prstClr val="black"/>
                </a:solidFill>
                <a:effectLst/>
                <a:uLnTx/>
                <a:uFillTx/>
                <a:latin typeface="Segoe UI"/>
                <a:ea typeface="+mn-ea"/>
                <a:cs typeface="Segoe UI"/>
              </a:rPr>
              <a:t>measurement</a:t>
            </a:r>
            <a:r>
              <a:rPr kumimoji="0" lang="es-ES" sz="1200" b="0" i="0" u="none" strike="noStrike" kern="1200" cap="none" spc="0" normalizeH="0" baseline="0" noProof="0" dirty="0">
                <a:ln>
                  <a:noFill/>
                </a:ln>
                <a:solidFill>
                  <a:prstClr val="black"/>
                </a:solidFill>
                <a:effectLst/>
                <a:uLnTx/>
                <a:uFillTx/>
                <a:latin typeface="Segoe UI"/>
                <a:ea typeface="+mn-ea"/>
                <a:cs typeface="Segoe UI"/>
              </a:rPr>
              <a:t> </a:t>
            </a:r>
            <a:r>
              <a:rPr kumimoji="0" lang="en-US" sz="1200" b="0" i="0" u="none" strike="noStrike" kern="1200" cap="none" spc="0" normalizeH="0" baseline="0" dirty="0">
                <a:ln>
                  <a:noFill/>
                </a:ln>
                <a:solidFill>
                  <a:prstClr val="black"/>
                </a:solidFill>
                <a:effectLst/>
                <a:uLnTx/>
                <a:uFillTx/>
                <a:latin typeface="Segoe UI"/>
                <a:ea typeface="+mn-ea"/>
                <a:cs typeface="Segoe UI"/>
              </a:rPr>
              <a:t>of</a:t>
            </a:r>
            <a:r>
              <a:rPr kumimoji="0" lang="es-ES" sz="1200" b="0" i="0" u="none" strike="noStrike" kern="1200" cap="none" spc="0" normalizeH="0" baseline="0" noProof="0" dirty="0">
                <a:ln>
                  <a:noFill/>
                </a:ln>
                <a:solidFill>
                  <a:prstClr val="black"/>
                </a:solidFill>
                <a:effectLst/>
                <a:uLnTx/>
                <a:uFillTx/>
                <a:latin typeface="Segoe UI"/>
                <a:ea typeface="+mn-ea"/>
                <a:cs typeface="Segoe UI"/>
              </a:rPr>
              <a:t> </a:t>
            </a:r>
            <a:r>
              <a:rPr kumimoji="0" lang="en-US" sz="1200" b="0" i="0" u="none" strike="noStrike" kern="1200" cap="none" spc="0" normalizeH="0" baseline="0" dirty="0">
                <a:ln>
                  <a:noFill/>
                </a:ln>
                <a:solidFill>
                  <a:prstClr val="black"/>
                </a:solidFill>
                <a:effectLst/>
                <a:uLnTx/>
                <a:uFillTx/>
                <a:latin typeface="Segoe UI"/>
                <a:ea typeface="+mn-ea"/>
                <a:cs typeface="Segoe UI"/>
              </a:rPr>
              <a:t>the</a:t>
            </a:r>
            <a:r>
              <a:rPr kumimoji="0" lang="es-ES" sz="1200" b="0" i="0" u="none" strike="noStrike" kern="1200" cap="none" spc="0" normalizeH="0" baseline="0" noProof="0" dirty="0">
                <a:ln>
                  <a:noFill/>
                </a:ln>
                <a:solidFill>
                  <a:prstClr val="black"/>
                </a:solidFill>
                <a:effectLst/>
                <a:uLnTx/>
                <a:uFillTx/>
                <a:latin typeface="Segoe UI"/>
                <a:ea typeface="+mn-ea"/>
                <a:cs typeface="Segoe UI"/>
              </a:rPr>
              <a:t> </a:t>
            </a:r>
            <a:r>
              <a:rPr kumimoji="0" lang="en-US" sz="1200" b="0" i="0" u="none" strike="noStrike" kern="1200" cap="none" spc="0" normalizeH="0" baseline="0" dirty="0">
                <a:ln>
                  <a:noFill/>
                </a:ln>
                <a:solidFill>
                  <a:prstClr val="black"/>
                </a:solidFill>
                <a:effectLst/>
                <a:uLnTx/>
                <a:uFillTx/>
                <a:latin typeface="Segoe UI"/>
                <a:ea typeface="+mn-ea"/>
                <a:cs typeface="Segoe UI"/>
              </a:rPr>
              <a:t>NTA</a:t>
            </a:r>
            <a:r>
              <a:rPr kumimoji="0" lang="es-ES" sz="1200" b="0" i="0" u="none" strike="noStrike" kern="1200" cap="none" spc="0" normalizeH="0" baseline="0" noProof="0" dirty="0">
                <a:ln>
                  <a:noFill/>
                </a:ln>
                <a:solidFill>
                  <a:prstClr val="black"/>
                </a:solidFill>
                <a:effectLst/>
                <a:uLnTx/>
                <a:uFillTx/>
                <a:latin typeface="Segoe UI"/>
                <a:ea typeface="+mn-ea"/>
                <a:cs typeface="Segoe UI"/>
              </a:rPr>
              <a:t> </a:t>
            </a:r>
            <a:r>
              <a:rPr kumimoji="0" lang="en-US" sz="1200" b="0" i="0" u="none" strike="noStrike" kern="1200" cap="none" spc="0" normalizeH="0" baseline="0" dirty="0">
                <a:ln>
                  <a:noFill/>
                </a:ln>
                <a:solidFill>
                  <a:prstClr val="black"/>
                </a:solidFill>
                <a:effectLst/>
                <a:uLnTx/>
                <a:uFillTx/>
                <a:latin typeface="Segoe UI"/>
                <a:ea typeface="+mn-ea"/>
                <a:cs typeface="Segoe UI"/>
              </a:rPr>
              <a:t>for</a:t>
            </a:r>
            <a:r>
              <a:rPr kumimoji="0" lang="es-ES" sz="1200" b="0" i="0" u="none" strike="noStrike" kern="1200" cap="none" spc="0" normalizeH="0" baseline="0" noProof="0" dirty="0">
                <a:ln>
                  <a:noFill/>
                </a:ln>
                <a:solidFill>
                  <a:prstClr val="black"/>
                </a:solidFill>
                <a:effectLst/>
                <a:uLnTx/>
                <a:uFillTx/>
                <a:latin typeface="Segoe UI"/>
                <a:ea typeface="+mn-ea"/>
                <a:cs typeface="Segoe UI"/>
              </a:rPr>
              <a:t> </a:t>
            </a:r>
            <a:r>
              <a:rPr kumimoji="0" lang="en-US" sz="1200" b="0" i="0" u="none" strike="noStrike" kern="1200" cap="none" spc="0" normalizeH="0" baseline="0" dirty="0">
                <a:ln>
                  <a:noFill/>
                </a:ln>
                <a:solidFill>
                  <a:prstClr val="black"/>
                </a:solidFill>
                <a:effectLst/>
                <a:uLnTx/>
                <a:uFillTx/>
                <a:latin typeface="Segoe UI"/>
                <a:ea typeface="+mn-ea"/>
                <a:cs typeface="Segoe UI"/>
              </a:rPr>
              <a:t>Colombia</a:t>
            </a:r>
            <a:r>
              <a:rPr kumimoji="0" lang="es-ES" sz="1200" b="0" i="0" u="none" strike="noStrike" kern="1200" cap="none" spc="0" normalizeH="0" baseline="0" noProof="0" dirty="0">
                <a:ln>
                  <a:noFill/>
                </a:ln>
                <a:solidFill>
                  <a:prstClr val="black"/>
                </a:solidFill>
                <a:effectLst/>
                <a:uLnTx/>
                <a:uFillTx/>
                <a:latin typeface="Segoe UI"/>
                <a:ea typeface="+mn-ea"/>
                <a:cs typeface="Segoe UI"/>
              </a:rPr>
              <a:t>.</a:t>
            </a:r>
          </a:p>
        </p:txBody>
      </p:sp>
      <p:sp>
        <p:nvSpPr>
          <p:cNvPr id="25" name="CuadroTexto 24"/>
          <p:cNvSpPr txBox="1"/>
          <p:nvPr/>
        </p:nvSpPr>
        <p:spPr>
          <a:xfrm>
            <a:off x="3610267" y="1122351"/>
            <a:ext cx="40003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dirty="0">
                <a:ln>
                  <a:noFill/>
                </a:ln>
                <a:solidFill>
                  <a:prstClr val="black"/>
                </a:solidFill>
                <a:effectLst/>
                <a:uLnTx/>
                <a:uFillTx/>
                <a:latin typeface="Segoe UI"/>
                <a:ea typeface="+mn-ea"/>
                <a:cs typeface="Segoe UI"/>
              </a:rPr>
              <a:t>The</a:t>
            </a:r>
            <a:r>
              <a:rPr kumimoji="0" lang="es-ES" sz="1200" b="1" i="1" u="none" strike="noStrike" kern="1200" cap="none" spc="0" normalizeH="0" baseline="0" noProof="0" dirty="0">
                <a:ln>
                  <a:noFill/>
                </a:ln>
                <a:solidFill>
                  <a:prstClr val="black"/>
                </a:solidFill>
                <a:effectLst/>
                <a:uLnTx/>
                <a:uFillTx/>
                <a:latin typeface="Segoe UI"/>
                <a:ea typeface="+mn-ea"/>
                <a:cs typeface="Segoe UI"/>
              </a:rPr>
              <a:t> </a:t>
            </a:r>
            <a:r>
              <a:rPr lang="en-US" sz="1200" b="1" i="1" dirty="0">
                <a:solidFill>
                  <a:prstClr val="black"/>
                </a:solidFill>
                <a:latin typeface="Segoe UI"/>
                <a:cs typeface="Segoe UI"/>
              </a:rPr>
              <a:t>project</a:t>
            </a:r>
            <a:r>
              <a:rPr lang="es-ES" sz="1200" b="1" i="1" dirty="0">
                <a:solidFill>
                  <a:prstClr val="black"/>
                </a:solidFill>
                <a:latin typeface="Segoe UI"/>
                <a:cs typeface="Segoe UI"/>
              </a:rPr>
              <a:t> </a:t>
            </a:r>
            <a:r>
              <a:rPr lang="en-US" sz="1200" b="1" i="1" dirty="0">
                <a:solidFill>
                  <a:prstClr val="black"/>
                </a:solidFill>
                <a:latin typeface="Segoe UI"/>
                <a:cs typeface="Segoe UI"/>
              </a:rPr>
              <a:t>for</a:t>
            </a:r>
            <a:r>
              <a:rPr lang="es-ES" sz="1200" b="1" i="1" dirty="0">
                <a:solidFill>
                  <a:prstClr val="black"/>
                </a:solidFill>
                <a:latin typeface="Segoe UI"/>
                <a:cs typeface="Segoe UI"/>
              </a:rPr>
              <a:t> </a:t>
            </a:r>
            <a:r>
              <a:rPr lang="en-US" sz="1200" b="1" i="1" dirty="0">
                <a:solidFill>
                  <a:prstClr val="black"/>
                </a:solidFill>
                <a:latin typeface="Segoe UI"/>
                <a:cs typeface="Segoe UI"/>
              </a:rPr>
              <a:t>the</a:t>
            </a:r>
            <a:r>
              <a:rPr lang="es-ES" sz="1200" b="1" i="1" dirty="0">
                <a:solidFill>
                  <a:prstClr val="black"/>
                </a:solidFill>
                <a:latin typeface="Segoe UI"/>
                <a:cs typeface="Segoe UI"/>
              </a:rPr>
              <a:t> </a:t>
            </a:r>
            <a:r>
              <a:rPr lang="en-US" sz="1200" b="1" i="1" dirty="0">
                <a:solidFill>
                  <a:prstClr val="black"/>
                </a:solidFill>
                <a:latin typeface="Segoe UI"/>
                <a:cs typeface="Segoe UI"/>
              </a:rPr>
              <a:t>development</a:t>
            </a:r>
            <a:r>
              <a:rPr lang="es-ES" sz="1200" b="1" i="1" dirty="0">
                <a:solidFill>
                  <a:prstClr val="black"/>
                </a:solidFill>
                <a:latin typeface="Segoe UI"/>
                <a:cs typeface="Segoe UI"/>
              </a:rPr>
              <a:t> </a:t>
            </a:r>
            <a:r>
              <a:rPr lang="en-US" sz="1200" b="1" i="1" dirty="0">
                <a:solidFill>
                  <a:prstClr val="black"/>
                </a:solidFill>
                <a:latin typeface="Segoe UI"/>
                <a:cs typeface="Segoe UI"/>
              </a:rPr>
              <a:t>of</a:t>
            </a:r>
            <a:r>
              <a:rPr lang="es-ES" sz="1200" b="1" i="1" dirty="0">
                <a:solidFill>
                  <a:prstClr val="black"/>
                </a:solidFill>
                <a:latin typeface="Segoe UI"/>
                <a:cs typeface="Segoe UI"/>
              </a:rPr>
              <a:t> </a:t>
            </a:r>
            <a:r>
              <a:rPr lang="en-US" sz="1200" b="1" i="1" dirty="0">
                <a:solidFill>
                  <a:prstClr val="black"/>
                </a:solidFill>
                <a:latin typeface="Segoe UI"/>
                <a:cs typeface="Segoe UI"/>
              </a:rPr>
              <a:t>the</a:t>
            </a:r>
            <a:r>
              <a:rPr lang="es-ES" sz="1200" b="1" i="1" dirty="0">
                <a:solidFill>
                  <a:prstClr val="black"/>
                </a:solidFill>
                <a:latin typeface="Segoe UI"/>
                <a:cs typeface="Segoe UI"/>
              </a:rPr>
              <a:t> </a:t>
            </a:r>
            <a:r>
              <a:rPr lang="en-US" sz="1200" b="1" i="1" dirty="0">
                <a:solidFill>
                  <a:prstClr val="black"/>
                </a:solidFill>
                <a:latin typeface="Segoe UI"/>
                <a:cs typeface="Segoe UI"/>
              </a:rPr>
              <a:t>NTA’s</a:t>
            </a:r>
            <a:r>
              <a:rPr lang="es-ES" sz="1200" b="1" i="1" dirty="0">
                <a:solidFill>
                  <a:prstClr val="black"/>
                </a:solidFill>
                <a:latin typeface="Segoe UI"/>
                <a:cs typeface="Segoe UI"/>
              </a:rPr>
              <a:t> </a:t>
            </a:r>
            <a:r>
              <a:rPr lang="en-US" sz="1200" b="1" i="1" dirty="0">
                <a:solidFill>
                  <a:prstClr val="black"/>
                </a:solidFill>
                <a:latin typeface="Segoe UI"/>
                <a:cs typeface="Segoe UI"/>
              </a:rPr>
              <a:t>was</a:t>
            </a:r>
            <a:r>
              <a:rPr lang="es-ES" sz="1200" b="1" i="1" dirty="0">
                <a:solidFill>
                  <a:prstClr val="black"/>
                </a:solidFill>
                <a:latin typeface="Segoe UI"/>
                <a:cs typeface="Segoe UI"/>
              </a:rPr>
              <a:t> </a:t>
            </a:r>
            <a:r>
              <a:rPr lang="en-US" sz="1200" b="1" i="1" dirty="0">
                <a:solidFill>
                  <a:prstClr val="black"/>
                </a:solidFill>
                <a:latin typeface="Segoe UI"/>
                <a:cs typeface="Segoe UI"/>
              </a:rPr>
              <a:t>included</a:t>
            </a:r>
            <a:r>
              <a:rPr lang="es-ES" sz="1200" b="1" i="1" dirty="0">
                <a:solidFill>
                  <a:prstClr val="black"/>
                </a:solidFill>
                <a:latin typeface="Segoe UI"/>
                <a:cs typeface="Segoe UI"/>
              </a:rPr>
              <a:t> </a:t>
            </a:r>
            <a:r>
              <a:rPr lang="en-US" sz="1200" b="1" i="1" dirty="0">
                <a:solidFill>
                  <a:prstClr val="black"/>
                </a:solidFill>
                <a:latin typeface="Segoe UI"/>
                <a:cs typeface="Segoe UI"/>
              </a:rPr>
              <a:t>on</a:t>
            </a:r>
            <a:r>
              <a:rPr lang="es-ES" sz="1200" b="1" i="1" dirty="0">
                <a:solidFill>
                  <a:prstClr val="black"/>
                </a:solidFill>
                <a:latin typeface="Segoe UI"/>
                <a:cs typeface="Segoe UI"/>
              </a:rPr>
              <a:t> </a:t>
            </a:r>
            <a:r>
              <a:rPr lang="en-US" sz="1200" b="1" i="1" dirty="0">
                <a:solidFill>
                  <a:prstClr val="black"/>
                </a:solidFill>
                <a:latin typeface="Segoe UI"/>
                <a:cs typeface="Segoe UI"/>
              </a:rPr>
              <a:t>the</a:t>
            </a:r>
            <a:r>
              <a:rPr lang="es-ES" sz="1200" b="1" i="1" dirty="0">
                <a:solidFill>
                  <a:prstClr val="black"/>
                </a:solidFill>
                <a:latin typeface="Segoe UI"/>
                <a:cs typeface="Segoe UI"/>
              </a:rPr>
              <a:t> </a:t>
            </a:r>
            <a:r>
              <a:rPr lang="es-ES" sz="1200" b="1" i="1" dirty="0" err="1">
                <a:solidFill>
                  <a:prstClr val="black"/>
                </a:solidFill>
                <a:latin typeface="Segoe UI"/>
                <a:cs typeface="Segoe UI"/>
              </a:rPr>
              <a:t>National</a:t>
            </a:r>
            <a:r>
              <a:rPr lang="es-ES" sz="1200" b="1" i="1" dirty="0">
                <a:solidFill>
                  <a:prstClr val="black"/>
                </a:solidFill>
                <a:latin typeface="Segoe UI"/>
                <a:cs typeface="Segoe UI"/>
              </a:rPr>
              <a:t> </a:t>
            </a:r>
            <a:r>
              <a:rPr lang="en-US" sz="1200" b="1" i="1" dirty="0">
                <a:solidFill>
                  <a:prstClr val="black"/>
                </a:solidFill>
                <a:latin typeface="Segoe UI"/>
                <a:cs typeface="Segoe UI"/>
              </a:rPr>
              <a:t>Statistical</a:t>
            </a:r>
            <a:r>
              <a:rPr lang="es-ES" sz="1200" b="1" i="1" dirty="0">
                <a:solidFill>
                  <a:prstClr val="black"/>
                </a:solidFill>
                <a:latin typeface="Segoe UI"/>
                <a:cs typeface="Segoe UI"/>
              </a:rPr>
              <a:t> Plan 2020-2022</a:t>
            </a:r>
            <a:endParaRPr kumimoji="0" lang="es-ES" sz="1200" b="1" i="1"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ES" sz="1200" dirty="0">
              <a:solidFill>
                <a:prstClr val="black"/>
              </a:solidFill>
              <a:latin typeface="Segoe UI"/>
              <a:cs typeface="Segoe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Segoe UI"/>
                <a:ea typeface="+mn-ea"/>
                <a:cs typeface="Segoe UI"/>
              </a:rPr>
              <a:t>Drs</a:t>
            </a:r>
            <a:r>
              <a:rPr kumimoji="0" lang="es-ES" sz="1200" b="0" i="0" u="none" strike="noStrike" kern="1200" cap="none" spc="0" normalizeH="0" baseline="0" noProof="0" dirty="0">
                <a:ln>
                  <a:noFill/>
                </a:ln>
                <a:solidFill>
                  <a:prstClr val="black"/>
                </a:solidFill>
                <a:effectLst/>
                <a:uLnTx/>
                <a:uFillTx/>
                <a:latin typeface="Segoe UI"/>
                <a:ea typeface="+mn-ea"/>
                <a:cs typeface="Segoe UI"/>
              </a:rPr>
              <a:t>. Piedad Urdinola &amp; Jorge Tovar </a:t>
            </a:r>
            <a:r>
              <a:rPr kumimoji="0" lang="en-US" sz="1200" b="0" i="0" u="none" strike="noStrike" kern="1200" cap="none" spc="0" normalizeH="0" baseline="0" dirty="0">
                <a:ln>
                  <a:noFill/>
                </a:ln>
                <a:solidFill>
                  <a:prstClr val="black"/>
                </a:solidFill>
                <a:effectLst/>
                <a:uLnTx/>
                <a:uFillTx/>
                <a:latin typeface="Segoe UI"/>
                <a:ea typeface="+mn-ea"/>
                <a:cs typeface="Segoe UI"/>
              </a:rPr>
              <a:t>published</a:t>
            </a:r>
            <a:r>
              <a:rPr kumimoji="0" lang="es-ES" sz="1200" b="0" i="0" u="none" strike="noStrike" kern="1200" cap="none" spc="0" normalizeH="0" baseline="0" noProof="0" dirty="0">
                <a:ln>
                  <a:noFill/>
                </a:ln>
                <a:solidFill>
                  <a:prstClr val="black"/>
                </a:solidFill>
                <a:effectLst/>
                <a:uLnTx/>
                <a:uFillTx/>
                <a:latin typeface="Segoe UI"/>
                <a:ea typeface="+mn-ea"/>
                <a:cs typeface="Segoe UI"/>
              </a:rPr>
              <a:t> </a:t>
            </a:r>
            <a:r>
              <a:rPr kumimoji="0" lang="en-US" sz="1200" b="0" i="0" u="none" strike="noStrike" kern="1200" cap="none" spc="0" normalizeH="0" baseline="0" dirty="0">
                <a:ln>
                  <a:noFill/>
                </a:ln>
                <a:solidFill>
                  <a:prstClr val="black"/>
                </a:solidFill>
                <a:effectLst/>
                <a:uLnTx/>
                <a:uFillTx/>
                <a:latin typeface="Segoe UI"/>
                <a:ea typeface="+mn-ea"/>
                <a:cs typeface="Segoe UI"/>
              </a:rPr>
              <a:t>of</a:t>
            </a:r>
            <a:r>
              <a:rPr kumimoji="0" lang="es-ES" sz="1200" b="0" i="0" u="none" strike="noStrike" kern="1200" cap="none" spc="0" normalizeH="0" baseline="0" noProof="0" dirty="0">
                <a:ln>
                  <a:noFill/>
                </a:ln>
                <a:solidFill>
                  <a:prstClr val="black"/>
                </a:solidFill>
                <a:effectLst/>
                <a:uLnTx/>
                <a:uFillTx/>
                <a:latin typeface="Segoe UI"/>
                <a:ea typeface="+mn-ea"/>
                <a:cs typeface="Segoe UI"/>
              </a:rPr>
              <a:t> </a:t>
            </a:r>
            <a:r>
              <a:rPr kumimoji="0" lang="en-US" sz="1200" b="0" i="0" u="none" strike="noStrike" kern="1200" cap="none" spc="0" normalizeH="0" baseline="0" dirty="0">
                <a:ln>
                  <a:noFill/>
                </a:ln>
                <a:solidFill>
                  <a:prstClr val="black"/>
                </a:solidFill>
                <a:effectLst/>
                <a:uLnTx/>
                <a:uFillTx/>
                <a:latin typeface="Segoe UI"/>
                <a:ea typeface="+mn-ea"/>
                <a:cs typeface="Segoe UI"/>
              </a:rPr>
              <a:t>National</a:t>
            </a:r>
            <a:r>
              <a:rPr kumimoji="0" lang="es-ES" sz="1200" b="0" i="0" u="none" strike="noStrike" kern="1200" cap="none" spc="0" normalizeH="0" baseline="0" noProof="0" dirty="0">
                <a:ln>
                  <a:noFill/>
                </a:ln>
                <a:solidFill>
                  <a:prstClr val="black"/>
                </a:solidFill>
                <a:effectLst/>
                <a:uLnTx/>
                <a:uFillTx/>
                <a:latin typeface="Segoe UI"/>
                <a:ea typeface="+mn-ea"/>
                <a:cs typeface="Segoe UI"/>
              </a:rPr>
              <a:t> Transfer </a:t>
            </a:r>
            <a:r>
              <a:rPr kumimoji="0" lang="en-US" sz="1200" b="0" i="0" u="none" strike="noStrike" kern="1200" cap="none" spc="0" normalizeH="0" baseline="0" dirty="0">
                <a:ln>
                  <a:noFill/>
                </a:ln>
                <a:solidFill>
                  <a:prstClr val="black"/>
                </a:solidFill>
                <a:effectLst/>
                <a:uLnTx/>
                <a:uFillTx/>
                <a:latin typeface="Segoe UI"/>
                <a:ea typeface="+mn-ea"/>
                <a:cs typeface="Segoe UI"/>
              </a:rPr>
              <a:t>Accounts</a:t>
            </a:r>
            <a:r>
              <a:rPr kumimoji="0" lang="es-ES" sz="1200" b="0" i="0" u="none" strike="noStrike" kern="1200" cap="none" spc="0" normalizeH="0" baseline="0" noProof="0" dirty="0">
                <a:ln>
                  <a:noFill/>
                </a:ln>
                <a:solidFill>
                  <a:prstClr val="black"/>
                </a:solidFill>
                <a:effectLst/>
                <a:uLnTx/>
                <a:uFillTx/>
                <a:latin typeface="Segoe UI"/>
                <a:ea typeface="+mn-ea"/>
                <a:cs typeface="Segoe UI"/>
              </a:rPr>
              <a:t> </a:t>
            </a:r>
            <a:r>
              <a:rPr kumimoji="0" lang="en-US" sz="1200" b="0" i="0" u="none" strike="noStrike" kern="1200" cap="none" spc="0" normalizeH="0" baseline="0" dirty="0">
                <a:ln>
                  <a:noFill/>
                </a:ln>
                <a:solidFill>
                  <a:prstClr val="black"/>
                </a:solidFill>
                <a:effectLst/>
                <a:uLnTx/>
                <a:uFillTx/>
                <a:latin typeface="Segoe UI"/>
                <a:ea typeface="+mn-ea"/>
                <a:cs typeface="Segoe UI"/>
              </a:rPr>
              <a:t>for</a:t>
            </a:r>
            <a:r>
              <a:rPr kumimoji="0" lang="es-ES" sz="1200" b="0" i="0" u="none" strike="noStrike" kern="1200" cap="none" spc="0" normalizeH="0" baseline="0" noProof="0" dirty="0">
                <a:ln>
                  <a:noFill/>
                </a:ln>
                <a:solidFill>
                  <a:prstClr val="black"/>
                </a:solidFill>
                <a:effectLst/>
                <a:uLnTx/>
                <a:uFillTx/>
                <a:latin typeface="Segoe UI"/>
                <a:ea typeface="+mn-ea"/>
                <a:cs typeface="Segoe UI"/>
              </a:rPr>
              <a:t> Colombia 2014</a:t>
            </a:r>
          </a:p>
        </p:txBody>
      </p:sp>
      <p:sp>
        <p:nvSpPr>
          <p:cNvPr id="27" name="CuadroTexto 26"/>
          <p:cNvSpPr txBox="1"/>
          <p:nvPr/>
        </p:nvSpPr>
        <p:spPr>
          <a:xfrm>
            <a:off x="4968261" y="3275563"/>
            <a:ext cx="408430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a:ln>
                  <a:noFill/>
                </a:ln>
                <a:solidFill>
                  <a:prstClr val="black"/>
                </a:solidFill>
                <a:effectLst/>
                <a:uLnTx/>
                <a:uFillTx/>
                <a:latin typeface="Segoe UI"/>
                <a:ea typeface="+mn-ea"/>
                <a:cs typeface="Segoe UI"/>
              </a:rPr>
              <a:t>Development of the NTA Project for Colomnbia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black"/>
                </a:solidFill>
                <a:effectLst/>
                <a:uLnTx/>
                <a:uFillTx/>
                <a:latin typeface="Segoe UI"/>
                <a:ea typeface="+mn-ea"/>
                <a:cs typeface="Segoe UI"/>
              </a:rPr>
              <a:t>The Project aimed to measure NTA’s for Colombia Was supported the technical Assistance provided by CELADE and ECLAC, and NTA network.</a:t>
            </a:r>
          </a:p>
        </p:txBody>
      </p:sp>
      <p:sp>
        <p:nvSpPr>
          <p:cNvPr id="33" name="Redondear rectángulo de esquina diagonal 32"/>
          <p:cNvSpPr/>
          <p:nvPr/>
        </p:nvSpPr>
        <p:spPr>
          <a:xfrm>
            <a:off x="1811000" y="3220719"/>
            <a:ext cx="2974360" cy="1645311"/>
          </a:xfrm>
          <a:prstGeom prst="round2DiagRect">
            <a:avLst/>
          </a:prstGeom>
          <a:solidFill>
            <a:schemeClr val="bg1"/>
          </a:solidFill>
          <a:ln>
            <a:solidFill>
              <a:srgbClr val="DE005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34" name="CuadroTexto 33"/>
          <p:cNvSpPr txBox="1"/>
          <p:nvPr/>
        </p:nvSpPr>
        <p:spPr>
          <a:xfrm>
            <a:off x="1996440" y="3324451"/>
            <a:ext cx="2735580"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dirty="0">
                <a:ln>
                  <a:noFill/>
                </a:ln>
                <a:solidFill>
                  <a:prstClr val="black"/>
                </a:solidFill>
                <a:effectLst/>
                <a:uLnTx/>
                <a:uFillTx/>
                <a:latin typeface="Segoe UI"/>
                <a:ea typeface="+mn-ea"/>
                <a:cs typeface="Segoe UI"/>
              </a:rPr>
              <a:t>25th International Conference On Population and Development (Nairobi)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Segoe UI"/>
                <a:ea typeface="+mn-ea"/>
                <a:cs typeface="Segoe UI"/>
              </a:rPr>
              <a:t>DANE acquire the commitment of making the demographic transitions and its economic impact visible though the development of NTA</a:t>
            </a:r>
          </a:p>
        </p:txBody>
      </p:sp>
      <p:sp>
        <p:nvSpPr>
          <p:cNvPr id="39" name="Redondear rectángulo de esquina diagonal 38"/>
          <p:cNvSpPr/>
          <p:nvPr/>
        </p:nvSpPr>
        <p:spPr>
          <a:xfrm>
            <a:off x="4917460" y="4155440"/>
            <a:ext cx="4084300" cy="872762"/>
          </a:xfrm>
          <a:prstGeom prst="round2DiagRect">
            <a:avLst/>
          </a:prstGeom>
          <a:solidFill>
            <a:srgbClr val="7D0641"/>
          </a:solidFill>
          <a:ln>
            <a:solidFill>
              <a:srgbClr val="B600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0" name="CuadroTexto 39"/>
          <p:cNvSpPr txBox="1"/>
          <p:nvPr/>
        </p:nvSpPr>
        <p:spPr>
          <a:xfrm>
            <a:off x="4968261" y="4162368"/>
            <a:ext cx="4060593" cy="9002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a:ln>
                  <a:noFill/>
                </a:ln>
                <a:solidFill>
                  <a:prstClr val="white"/>
                </a:solidFill>
                <a:effectLst/>
                <a:uLnTx/>
                <a:uFillTx/>
                <a:latin typeface="Segoe UI"/>
                <a:ea typeface="+mn-ea"/>
                <a:cs typeface="Segoe UI"/>
              </a:rPr>
              <a:t>NTA Project for Colombia:</a:t>
            </a:r>
          </a:p>
          <a:p>
            <a:pPr marL="171446" marR="0" lvl="0" indent="-171446"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a:ln>
                  <a:noFill/>
                </a:ln>
                <a:solidFill>
                  <a:prstClr val="white"/>
                </a:solidFill>
                <a:effectLst/>
                <a:uLnTx/>
                <a:uFillTx/>
                <a:latin typeface="Segoe UI"/>
                <a:ea typeface="+mn-ea"/>
                <a:cs typeface="Segoe UI"/>
              </a:rPr>
              <a:t>Introductory workshop and technical training for DANE</a:t>
            </a:r>
          </a:p>
          <a:p>
            <a:pPr marL="171446" marR="0" lvl="0" indent="-171446"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a:ln>
                  <a:noFill/>
                </a:ln>
                <a:solidFill>
                  <a:prstClr val="white"/>
                </a:solidFill>
                <a:effectLst/>
                <a:uLnTx/>
                <a:uFillTx/>
                <a:latin typeface="Segoe UI"/>
                <a:ea typeface="+mn-ea"/>
                <a:cs typeface="Segoe UI"/>
              </a:rPr>
              <a:t>Estimation of NTA’s for Colombia within the framework of the GSBPM* model</a:t>
            </a:r>
          </a:p>
          <a:p>
            <a:pPr marL="171446" marR="0" lvl="0" indent="-171446"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a:ln>
                  <a:noFill/>
                </a:ln>
                <a:solidFill>
                  <a:prstClr val="white"/>
                </a:solidFill>
                <a:effectLst/>
                <a:uLnTx/>
                <a:uFillTx/>
                <a:latin typeface="Segoe UI"/>
                <a:ea typeface="+mn-ea"/>
                <a:cs typeface="Segoe UI"/>
              </a:rPr>
              <a:t>Analysis and presentation of results</a:t>
            </a:r>
          </a:p>
        </p:txBody>
      </p:sp>
      <p:grpSp>
        <p:nvGrpSpPr>
          <p:cNvPr id="42" name="Agrupar 41"/>
          <p:cNvGrpSpPr/>
          <p:nvPr/>
        </p:nvGrpSpPr>
        <p:grpSpPr>
          <a:xfrm>
            <a:off x="3227044" y="3130127"/>
            <a:ext cx="180000" cy="180000"/>
            <a:chOff x="2681042" y="3295650"/>
            <a:chExt cx="203200" cy="203200"/>
          </a:xfrm>
        </p:grpSpPr>
        <p:sp>
          <p:nvSpPr>
            <p:cNvPr id="43" name="object 33"/>
            <p:cNvSpPr>
              <a:spLocks noChangeArrowheads="1"/>
            </p:cNvSpPr>
            <p:nvPr/>
          </p:nvSpPr>
          <p:spPr bwMode="auto">
            <a:xfrm>
              <a:off x="2681042" y="3295650"/>
              <a:ext cx="203200" cy="203200"/>
            </a:xfrm>
            <a:prstGeom prst="rect">
              <a:avLst/>
            </a:pr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altLang="es-CO"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object 55"/>
            <p:cNvSpPr>
              <a:spLocks/>
            </p:cNvSpPr>
            <p:nvPr/>
          </p:nvSpPr>
          <p:spPr bwMode="auto">
            <a:xfrm>
              <a:off x="2750892" y="3367088"/>
              <a:ext cx="63500" cy="61912"/>
            </a:xfrm>
            <a:custGeom>
              <a:avLst/>
              <a:gdLst>
                <a:gd name="T0" fmla="*/ 31452 w 62229"/>
                <a:gd name="T1" fmla="*/ 0 h 62229"/>
                <a:gd name="T2" fmla="*/ 19205 w 62229"/>
                <a:gd name="T3" fmla="*/ 2409 h 62229"/>
                <a:gd name="T4" fmla="*/ 9208 w 62229"/>
                <a:gd name="T5" fmla="*/ 8978 h 62229"/>
                <a:gd name="T6" fmla="*/ 2470 w 62229"/>
                <a:gd name="T7" fmla="*/ 18725 h 62229"/>
                <a:gd name="T8" fmla="*/ 0 w 62229"/>
                <a:gd name="T9" fmla="*/ 30665 h 62229"/>
                <a:gd name="T10" fmla="*/ 2470 w 62229"/>
                <a:gd name="T11" fmla="*/ 42600 h 62229"/>
                <a:gd name="T12" fmla="*/ 9208 w 62229"/>
                <a:gd name="T13" fmla="*/ 52348 h 62229"/>
                <a:gd name="T14" fmla="*/ 19205 w 62229"/>
                <a:gd name="T15" fmla="*/ 58920 h 62229"/>
                <a:gd name="T16" fmla="*/ 31452 w 62229"/>
                <a:gd name="T17" fmla="*/ 61331 h 62229"/>
                <a:gd name="T18" fmla="*/ 43698 w 62229"/>
                <a:gd name="T19" fmla="*/ 58920 h 62229"/>
                <a:gd name="T20" fmla="*/ 53695 w 62229"/>
                <a:gd name="T21" fmla="*/ 52348 h 62229"/>
                <a:gd name="T22" fmla="*/ 60434 w 62229"/>
                <a:gd name="T23" fmla="*/ 42600 h 62229"/>
                <a:gd name="T24" fmla="*/ 62904 w 62229"/>
                <a:gd name="T25" fmla="*/ 30665 h 62229"/>
                <a:gd name="T26" fmla="*/ 60434 w 62229"/>
                <a:gd name="T27" fmla="*/ 18725 h 62229"/>
                <a:gd name="T28" fmla="*/ 53695 w 62229"/>
                <a:gd name="T29" fmla="*/ 8978 h 62229"/>
                <a:gd name="T30" fmla="*/ 43698 w 62229"/>
                <a:gd name="T31" fmla="*/ 2409 h 62229"/>
                <a:gd name="T32" fmla="*/ 31452 w 62229"/>
                <a:gd name="T33" fmla="*/ 0 h 62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229" h="62229">
                  <a:moveTo>
                    <a:pt x="30822" y="0"/>
                  </a:moveTo>
                  <a:lnTo>
                    <a:pt x="18821" y="2421"/>
                  </a:lnTo>
                  <a:lnTo>
                    <a:pt x="9024" y="9024"/>
                  </a:lnTo>
                  <a:lnTo>
                    <a:pt x="2421" y="18821"/>
                  </a:lnTo>
                  <a:lnTo>
                    <a:pt x="0" y="30822"/>
                  </a:lnTo>
                  <a:lnTo>
                    <a:pt x="2421" y="42818"/>
                  </a:lnTo>
                  <a:lnTo>
                    <a:pt x="9024" y="52616"/>
                  </a:lnTo>
                  <a:lnTo>
                    <a:pt x="18821" y="59222"/>
                  </a:lnTo>
                  <a:lnTo>
                    <a:pt x="30822" y="61645"/>
                  </a:lnTo>
                  <a:lnTo>
                    <a:pt x="42823" y="59222"/>
                  </a:lnTo>
                  <a:lnTo>
                    <a:pt x="52620" y="52616"/>
                  </a:lnTo>
                  <a:lnTo>
                    <a:pt x="59224" y="42818"/>
                  </a:lnTo>
                  <a:lnTo>
                    <a:pt x="61645" y="30822"/>
                  </a:lnTo>
                  <a:lnTo>
                    <a:pt x="59224" y="18821"/>
                  </a:lnTo>
                  <a:lnTo>
                    <a:pt x="52620" y="9024"/>
                  </a:lnTo>
                  <a:lnTo>
                    <a:pt x="42823" y="2421"/>
                  </a:lnTo>
                  <a:lnTo>
                    <a:pt x="30822" y="0"/>
                  </a:lnTo>
                  <a:close/>
                </a:path>
              </a:pathLst>
            </a:custGeom>
            <a:solidFill>
              <a:srgbClr val="00698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45" name="Agrupar 44"/>
          <p:cNvGrpSpPr/>
          <p:nvPr/>
        </p:nvGrpSpPr>
        <p:grpSpPr>
          <a:xfrm>
            <a:off x="7270402" y="3130127"/>
            <a:ext cx="180000" cy="180000"/>
            <a:chOff x="2681042" y="3295650"/>
            <a:chExt cx="203200" cy="203200"/>
          </a:xfrm>
        </p:grpSpPr>
        <p:sp>
          <p:nvSpPr>
            <p:cNvPr id="46" name="object 33"/>
            <p:cNvSpPr>
              <a:spLocks noChangeArrowheads="1"/>
            </p:cNvSpPr>
            <p:nvPr/>
          </p:nvSpPr>
          <p:spPr bwMode="auto">
            <a:xfrm>
              <a:off x="2681042" y="3295650"/>
              <a:ext cx="203200" cy="203200"/>
            </a:xfrm>
            <a:prstGeom prst="rect">
              <a:avLst/>
            </a:pr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altLang="es-CO"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object 55"/>
            <p:cNvSpPr>
              <a:spLocks/>
            </p:cNvSpPr>
            <p:nvPr/>
          </p:nvSpPr>
          <p:spPr bwMode="auto">
            <a:xfrm>
              <a:off x="2750892" y="3367088"/>
              <a:ext cx="63500" cy="61912"/>
            </a:xfrm>
            <a:custGeom>
              <a:avLst/>
              <a:gdLst>
                <a:gd name="T0" fmla="*/ 31452 w 62229"/>
                <a:gd name="T1" fmla="*/ 0 h 62229"/>
                <a:gd name="T2" fmla="*/ 19205 w 62229"/>
                <a:gd name="T3" fmla="*/ 2409 h 62229"/>
                <a:gd name="T4" fmla="*/ 9208 w 62229"/>
                <a:gd name="T5" fmla="*/ 8978 h 62229"/>
                <a:gd name="T6" fmla="*/ 2470 w 62229"/>
                <a:gd name="T7" fmla="*/ 18725 h 62229"/>
                <a:gd name="T8" fmla="*/ 0 w 62229"/>
                <a:gd name="T9" fmla="*/ 30665 h 62229"/>
                <a:gd name="T10" fmla="*/ 2470 w 62229"/>
                <a:gd name="T11" fmla="*/ 42600 h 62229"/>
                <a:gd name="T12" fmla="*/ 9208 w 62229"/>
                <a:gd name="T13" fmla="*/ 52348 h 62229"/>
                <a:gd name="T14" fmla="*/ 19205 w 62229"/>
                <a:gd name="T15" fmla="*/ 58920 h 62229"/>
                <a:gd name="T16" fmla="*/ 31452 w 62229"/>
                <a:gd name="T17" fmla="*/ 61331 h 62229"/>
                <a:gd name="T18" fmla="*/ 43698 w 62229"/>
                <a:gd name="T19" fmla="*/ 58920 h 62229"/>
                <a:gd name="T20" fmla="*/ 53695 w 62229"/>
                <a:gd name="T21" fmla="*/ 52348 h 62229"/>
                <a:gd name="T22" fmla="*/ 60434 w 62229"/>
                <a:gd name="T23" fmla="*/ 42600 h 62229"/>
                <a:gd name="T24" fmla="*/ 62904 w 62229"/>
                <a:gd name="T25" fmla="*/ 30665 h 62229"/>
                <a:gd name="T26" fmla="*/ 60434 w 62229"/>
                <a:gd name="T27" fmla="*/ 18725 h 62229"/>
                <a:gd name="T28" fmla="*/ 53695 w 62229"/>
                <a:gd name="T29" fmla="*/ 8978 h 62229"/>
                <a:gd name="T30" fmla="*/ 43698 w 62229"/>
                <a:gd name="T31" fmla="*/ 2409 h 62229"/>
                <a:gd name="T32" fmla="*/ 31452 w 62229"/>
                <a:gd name="T33" fmla="*/ 0 h 62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229" h="62229">
                  <a:moveTo>
                    <a:pt x="30822" y="0"/>
                  </a:moveTo>
                  <a:lnTo>
                    <a:pt x="18821" y="2421"/>
                  </a:lnTo>
                  <a:lnTo>
                    <a:pt x="9024" y="9024"/>
                  </a:lnTo>
                  <a:lnTo>
                    <a:pt x="2421" y="18821"/>
                  </a:lnTo>
                  <a:lnTo>
                    <a:pt x="0" y="30822"/>
                  </a:lnTo>
                  <a:lnTo>
                    <a:pt x="2421" y="42818"/>
                  </a:lnTo>
                  <a:lnTo>
                    <a:pt x="9024" y="52616"/>
                  </a:lnTo>
                  <a:lnTo>
                    <a:pt x="18821" y="59222"/>
                  </a:lnTo>
                  <a:lnTo>
                    <a:pt x="30822" y="61645"/>
                  </a:lnTo>
                  <a:lnTo>
                    <a:pt x="42823" y="59222"/>
                  </a:lnTo>
                  <a:lnTo>
                    <a:pt x="52620" y="52616"/>
                  </a:lnTo>
                  <a:lnTo>
                    <a:pt x="59224" y="42818"/>
                  </a:lnTo>
                  <a:lnTo>
                    <a:pt x="61645" y="30822"/>
                  </a:lnTo>
                  <a:lnTo>
                    <a:pt x="59224" y="18821"/>
                  </a:lnTo>
                  <a:lnTo>
                    <a:pt x="52620" y="9024"/>
                  </a:lnTo>
                  <a:lnTo>
                    <a:pt x="42823" y="2421"/>
                  </a:lnTo>
                  <a:lnTo>
                    <a:pt x="30822" y="0"/>
                  </a:lnTo>
                  <a:close/>
                </a:path>
              </a:pathLst>
            </a:custGeom>
            <a:solidFill>
              <a:srgbClr val="00698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51" name="Agrupar 50"/>
          <p:cNvGrpSpPr/>
          <p:nvPr/>
        </p:nvGrpSpPr>
        <p:grpSpPr>
          <a:xfrm>
            <a:off x="5120217" y="2164927"/>
            <a:ext cx="180000" cy="180000"/>
            <a:chOff x="2681042" y="3295650"/>
            <a:chExt cx="203200" cy="203200"/>
          </a:xfrm>
        </p:grpSpPr>
        <p:sp>
          <p:nvSpPr>
            <p:cNvPr id="52" name="object 33"/>
            <p:cNvSpPr>
              <a:spLocks noChangeArrowheads="1"/>
            </p:cNvSpPr>
            <p:nvPr/>
          </p:nvSpPr>
          <p:spPr bwMode="auto">
            <a:xfrm>
              <a:off x="2681042" y="3295650"/>
              <a:ext cx="203200" cy="203200"/>
            </a:xfrm>
            <a:prstGeom prst="rect">
              <a:avLst/>
            </a:pr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altLang="es-CO"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 name="object 55"/>
            <p:cNvSpPr>
              <a:spLocks/>
            </p:cNvSpPr>
            <p:nvPr/>
          </p:nvSpPr>
          <p:spPr bwMode="auto">
            <a:xfrm>
              <a:off x="2750892" y="3367088"/>
              <a:ext cx="63500" cy="61912"/>
            </a:xfrm>
            <a:custGeom>
              <a:avLst/>
              <a:gdLst>
                <a:gd name="T0" fmla="*/ 31452 w 62229"/>
                <a:gd name="T1" fmla="*/ 0 h 62229"/>
                <a:gd name="T2" fmla="*/ 19205 w 62229"/>
                <a:gd name="T3" fmla="*/ 2409 h 62229"/>
                <a:gd name="T4" fmla="*/ 9208 w 62229"/>
                <a:gd name="T5" fmla="*/ 8978 h 62229"/>
                <a:gd name="T6" fmla="*/ 2470 w 62229"/>
                <a:gd name="T7" fmla="*/ 18725 h 62229"/>
                <a:gd name="T8" fmla="*/ 0 w 62229"/>
                <a:gd name="T9" fmla="*/ 30665 h 62229"/>
                <a:gd name="T10" fmla="*/ 2470 w 62229"/>
                <a:gd name="T11" fmla="*/ 42600 h 62229"/>
                <a:gd name="T12" fmla="*/ 9208 w 62229"/>
                <a:gd name="T13" fmla="*/ 52348 h 62229"/>
                <a:gd name="T14" fmla="*/ 19205 w 62229"/>
                <a:gd name="T15" fmla="*/ 58920 h 62229"/>
                <a:gd name="T16" fmla="*/ 31452 w 62229"/>
                <a:gd name="T17" fmla="*/ 61331 h 62229"/>
                <a:gd name="T18" fmla="*/ 43698 w 62229"/>
                <a:gd name="T19" fmla="*/ 58920 h 62229"/>
                <a:gd name="T20" fmla="*/ 53695 w 62229"/>
                <a:gd name="T21" fmla="*/ 52348 h 62229"/>
                <a:gd name="T22" fmla="*/ 60434 w 62229"/>
                <a:gd name="T23" fmla="*/ 42600 h 62229"/>
                <a:gd name="T24" fmla="*/ 62904 w 62229"/>
                <a:gd name="T25" fmla="*/ 30665 h 62229"/>
                <a:gd name="T26" fmla="*/ 60434 w 62229"/>
                <a:gd name="T27" fmla="*/ 18725 h 62229"/>
                <a:gd name="T28" fmla="*/ 53695 w 62229"/>
                <a:gd name="T29" fmla="*/ 8978 h 62229"/>
                <a:gd name="T30" fmla="*/ 43698 w 62229"/>
                <a:gd name="T31" fmla="*/ 2409 h 62229"/>
                <a:gd name="T32" fmla="*/ 31452 w 62229"/>
                <a:gd name="T33" fmla="*/ 0 h 62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229" h="62229">
                  <a:moveTo>
                    <a:pt x="30822" y="0"/>
                  </a:moveTo>
                  <a:lnTo>
                    <a:pt x="18821" y="2421"/>
                  </a:lnTo>
                  <a:lnTo>
                    <a:pt x="9024" y="9024"/>
                  </a:lnTo>
                  <a:lnTo>
                    <a:pt x="2421" y="18821"/>
                  </a:lnTo>
                  <a:lnTo>
                    <a:pt x="0" y="30822"/>
                  </a:lnTo>
                  <a:lnTo>
                    <a:pt x="2421" y="42818"/>
                  </a:lnTo>
                  <a:lnTo>
                    <a:pt x="9024" y="52616"/>
                  </a:lnTo>
                  <a:lnTo>
                    <a:pt x="18821" y="59222"/>
                  </a:lnTo>
                  <a:lnTo>
                    <a:pt x="30822" y="61645"/>
                  </a:lnTo>
                  <a:lnTo>
                    <a:pt x="42823" y="59222"/>
                  </a:lnTo>
                  <a:lnTo>
                    <a:pt x="52620" y="52616"/>
                  </a:lnTo>
                  <a:lnTo>
                    <a:pt x="59224" y="42818"/>
                  </a:lnTo>
                  <a:lnTo>
                    <a:pt x="61645" y="30822"/>
                  </a:lnTo>
                  <a:lnTo>
                    <a:pt x="59224" y="18821"/>
                  </a:lnTo>
                  <a:lnTo>
                    <a:pt x="52620" y="9024"/>
                  </a:lnTo>
                  <a:lnTo>
                    <a:pt x="42823" y="2421"/>
                  </a:lnTo>
                  <a:lnTo>
                    <a:pt x="30822" y="0"/>
                  </a:lnTo>
                  <a:close/>
                </a:path>
              </a:pathLst>
            </a:custGeom>
            <a:solidFill>
              <a:srgbClr val="00698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54" name="Agrupar 53"/>
          <p:cNvGrpSpPr/>
          <p:nvPr/>
        </p:nvGrpSpPr>
        <p:grpSpPr>
          <a:xfrm>
            <a:off x="1364202" y="2164927"/>
            <a:ext cx="180000" cy="180000"/>
            <a:chOff x="2681042" y="3295650"/>
            <a:chExt cx="203200" cy="203200"/>
          </a:xfrm>
        </p:grpSpPr>
        <p:sp>
          <p:nvSpPr>
            <p:cNvPr id="55" name="object 33"/>
            <p:cNvSpPr>
              <a:spLocks noChangeArrowheads="1"/>
            </p:cNvSpPr>
            <p:nvPr/>
          </p:nvSpPr>
          <p:spPr bwMode="auto">
            <a:xfrm>
              <a:off x="2681042" y="3295650"/>
              <a:ext cx="203200" cy="203200"/>
            </a:xfrm>
            <a:prstGeom prst="rect">
              <a:avLst/>
            </a:pr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altLang="es-CO"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object 55"/>
            <p:cNvSpPr>
              <a:spLocks/>
            </p:cNvSpPr>
            <p:nvPr/>
          </p:nvSpPr>
          <p:spPr bwMode="auto">
            <a:xfrm>
              <a:off x="2750892" y="3367088"/>
              <a:ext cx="63500" cy="61912"/>
            </a:xfrm>
            <a:custGeom>
              <a:avLst/>
              <a:gdLst>
                <a:gd name="T0" fmla="*/ 31452 w 62229"/>
                <a:gd name="T1" fmla="*/ 0 h 62229"/>
                <a:gd name="T2" fmla="*/ 19205 w 62229"/>
                <a:gd name="T3" fmla="*/ 2409 h 62229"/>
                <a:gd name="T4" fmla="*/ 9208 w 62229"/>
                <a:gd name="T5" fmla="*/ 8978 h 62229"/>
                <a:gd name="T6" fmla="*/ 2470 w 62229"/>
                <a:gd name="T7" fmla="*/ 18725 h 62229"/>
                <a:gd name="T8" fmla="*/ 0 w 62229"/>
                <a:gd name="T9" fmla="*/ 30665 h 62229"/>
                <a:gd name="T10" fmla="*/ 2470 w 62229"/>
                <a:gd name="T11" fmla="*/ 42600 h 62229"/>
                <a:gd name="T12" fmla="*/ 9208 w 62229"/>
                <a:gd name="T13" fmla="*/ 52348 h 62229"/>
                <a:gd name="T14" fmla="*/ 19205 w 62229"/>
                <a:gd name="T15" fmla="*/ 58920 h 62229"/>
                <a:gd name="T16" fmla="*/ 31452 w 62229"/>
                <a:gd name="T17" fmla="*/ 61331 h 62229"/>
                <a:gd name="T18" fmla="*/ 43698 w 62229"/>
                <a:gd name="T19" fmla="*/ 58920 h 62229"/>
                <a:gd name="T20" fmla="*/ 53695 w 62229"/>
                <a:gd name="T21" fmla="*/ 52348 h 62229"/>
                <a:gd name="T22" fmla="*/ 60434 w 62229"/>
                <a:gd name="T23" fmla="*/ 42600 h 62229"/>
                <a:gd name="T24" fmla="*/ 62904 w 62229"/>
                <a:gd name="T25" fmla="*/ 30665 h 62229"/>
                <a:gd name="T26" fmla="*/ 60434 w 62229"/>
                <a:gd name="T27" fmla="*/ 18725 h 62229"/>
                <a:gd name="T28" fmla="*/ 53695 w 62229"/>
                <a:gd name="T29" fmla="*/ 8978 h 62229"/>
                <a:gd name="T30" fmla="*/ 43698 w 62229"/>
                <a:gd name="T31" fmla="*/ 2409 h 62229"/>
                <a:gd name="T32" fmla="*/ 31452 w 62229"/>
                <a:gd name="T33" fmla="*/ 0 h 62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229" h="62229">
                  <a:moveTo>
                    <a:pt x="30822" y="0"/>
                  </a:moveTo>
                  <a:lnTo>
                    <a:pt x="18821" y="2421"/>
                  </a:lnTo>
                  <a:lnTo>
                    <a:pt x="9024" y="9024"/>
                  </a:lnTo>
                  <a:lnTo>
                    <a:pt x="2421" y="18821"/>
                  </a:lnTo>
                  <a:lnTo>
                    <a:pt x="0" y="30822"/>
                  </a:lnTo>
                  <a:lnTo>
                    <a:pt x="2421" y="42818"/>
                  </a:lnTo>
                  <a:lnTo>
                    <a:pt x="9024" y="52616"/>
                  </a:lnTo>
                  <a:lnTo>
                    <a:pt x="18821" y="59222"/>
                  </a:lnTo>
                  <a:lnTo>
                    <a:pt x="30822" y="61645"/>
                  </a:lnTo>
                  <a:lnTo>
                    <a:pt x="42823" y="59222"/>
                  </a:lnTo>
                  <a:lnTo>
                    <a:pt x="52620" y="52616"/>
                  </a:lnTo>
                  <a:lnTo>
                    <a:pt x="59224" y="42818"/>
                  </a:lnTo>
                  <a:lnTo>
                    <a:pt x="61645" y="30822"/>
                  </a:lnTo>
                  <a:lnTo>
                    <a:pt x="59224" y="18821"/>
                  </a:lnTo>
                  <a:lnTo>
                    <a:pt x="52620" y="9024"/>
                  </a:lnTo>
                  <a:lnTo>
                    <a:pt x="42823" y="2421"/>
                  </a:lnTo>
                  <a:lnTo>
                    <a:pt x="30822" y="0"/>
                  </a:lnTo>
                  <a:close/>
                </a:path>
              </a:pathLst>
            </a:custGeom>
            <a:solidFill>
              <a:srgbClr val="00698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Segoe UI"/>
                <a:ea typeface="+mn-ea"/>
                <a:cs typeface="+mn-cs"/>
              </a:endParaRPr>
            </a:p>
          </p:txBody>
        </p:sp>
      </p:grpSp>
      <p:sp>
        <p:nvSpPr>
          <p:cNvPr id="3" name="CuadroTexto 2">
            <a:extLst>
              <a:ext uri="{FF2B5EF4-FFF2-40B4-BE49-F238E27FC236}">
                <a16:creationId xmlns:a16="http://schemas.microsoft.com/office/drawing/2014/main" id="{747734D3-639A-6E44-DD57-9771A1298E79}"/>
              </a:ext>
            </a:extLst>
          </p:cNvPr>
          <p:cNvSpPr txBox="1"/>
          <p:nvPr/>
        </p:nvSpPr>
        <p:spPr>
          <a:xfrm>
            <a:off x="0" y="4906523"/>
            <a:ext cx="2087431" cy="215444"/>
          </a:xfrm>
          <a:prstGeom prst="rect">
            <a:avLst/>
          </a:prstGeom>
          <a:noFill/>
        </p:spPr>
        <p:txBody>
          <a:bodyPr wrap="none" rtlCol="0">
            <a:spAutoFit/>
          </a:bodyPr>
          <a:lstStyle/>
          <a:p>
            <a:r>
              <a:rPr lang="en-US" sz="800" dirty="0"/>
              <a:t>* Generic Statistic Business Process Model</a:t>
            </a:r>
          </a:p>
        </p:txBody>
      </p:sp>
      <p:cxnSp>
        <p:nvCxnSpPr>
          <p:cNvPr id="4" name="Conector recto 3">
            <a:extLst>
              <a:ext uri="{FF2B5EF4-FFF2-40B4-BE49-F238E27FC236}">
                <a16:creationId xmlns:a16="http://schemas.microsoft.com/office/drawing/2014/main" id="{F6435B1E-C803-142B-4D3B-C8E93831C341}"/>
              </a:ext>
            </a:extLst>
          </p:cNvPr>
          <p:cNvCxnSpPr/>
          <p:nvPr/>
        </p:nvCxnSpPr>
        <p:spPr>
          <a:xfrm flipH="1">
            <a:off x="5941262" y="735059"/>
            <a:ext cx="2782029"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52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1930400"/>
            <a:ext cx="9144000" cy="32130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1DFE8F4E-8FAB-43B8-8027-39671A130F7A}"/>
              </a:ext>
            </a:extLst>
          </p:cNvPr>
          <p:cNvSpPr txBox="1">
            <a:spLocks/>
          </p:cNvSpPr>
          <p:nvPr/>
        </p:nvSpPr>
        <p:spPr>
          <a:xfrm>
            <a:off x="3856038" y="259684"/>
            <a:ext cx="5114131" cy="801835"/>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b="1" dirty="0">
                <a:solidFill>
                  <a:srgbClr val="B6004C"/>
                </a:solidFill>
                <a:latin typeface="Segoe UI" panose="020B0502040204020203" pitchFamily="34" charset="0"/>
                <a:ea typeface="Segoe UI" panose="020B0502040204020203" pitchFamily="34" charset="0"/>
                <a:cs typeface="Segoe UI" panose="020B0502040204020203" pitchFamily="34" charset="0"/>
              </a:rPr>
              <a:t>How Are The 2017 NTA’s For Colombia Calculated?</a:t>
            </a:r>
            <a:endParaRPr lang="en-US" sz="2400" dirty="0">
              <a:solidFill>
                <a:srgbClr val="B6004C"/>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Forma libre 8"/>
          <p:cNvSpPr/>
          <p:nvPr/>
        </p:nvSpPr>
        <p:spPr>
          <a:xfrm>
            <a:off x="508000" y="2183984"/>
            <a:ext cx="4913565" cy="829033"/>
          </a:xfrm>
          <a:custGeom>
            <a:avLst/>
            <a:gdLst>
              <a:gd name="connsiteX0" fmla="*/ 0 w 4303861"/>
              <a:gd name="connsiteY0" fmla="*/ 138172 h 829033"/>
              <a:gd name="connsiteX1" fmla="*/ 138172 w 4303861"/>
              <a:gd name="connsiteY1" fmla="*/ 0 h 829033"/>
              <a:gd name="connsiteX2" fmla="*/ 4165689 w 4303861"/>
              <a:gd name="connsiteY2" fmla="*/ 0 h 829033"/>
              <a:gd name="connsiteX3" fmla="*/ 4303861 w 4303861"/>
              <a:gd name="connsiteY3" fmla="*/ 138172 h 829033"/>
              <a:gd name="connsiteX4" fmla="*/ 4303861 w 4303861"/>
              <a:gd name="connsiteY4" fmla="*/ 690861 h 829033"/>
              <a:gd name="connsiteX5" fmla="*/ 4165689 w 4303861"/>
              <a:gd name="connsiteY5" fmla="*/ 829033 h 829033"/>
              <a:gd name="connsiteX6" fmla="*/ 138172 w 4303861"/>
              <a:gd name="connsiteY6" fmla="*/ 829033 h 829033"/>
              <a:gd name="connsiteX7" fmla="*/ 0 w 4303861"/>
              <a:gd name="connsiteY7" fmla="*/ 690861 h 829033"/>
              <a:gd name="connsiteX8" fmla="*/ 0 w 4303861"/>
              <a:gd name="connsiteY8" fmla="*/ 138172 h 82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3861" h="829033">
                <a:moveTo>
                  <a:pt x="0" y="138172"/>
                </a:moveTo>
                <a:cubicBezTo>
                  <a:pt x="0" y="61862"/>
                  <a:pt x="61862" y="0"/>
                  <a:pt x="138172" y="0"/>
                </a:cubicBezTo>
                <a:lnTo>
                  <a:pt x="4165689" y="0"/>
                </a:lnTo>
                <a:cubicBezTo>
                  <a:pt x="4241999" y="0"/>
                  <a:pt x="4303861" y="61862"/>
                  <a:pt x="4303861" y="138172"/>
                </a:cubicBezTo>
                <a:lnTo>
                  <a:pt x="4303861" y="690861"/>
                </a:lnTo>
                <a:cubicBezTo>
                  <a:pt x="4303861" y="767171"/>
                  <a:pt x="4241999" y="829033"/>
                  <a:pt x="4165689" y="829033"/>
                </a:cubicBezTo>
                <a:lnTo>
                  <a:pt x="138172" y="829033"/>
                </a:lnTo>
                <a:cubicBezTo>
                  <a:pt x="61862" y="829033"/>
                  <a:pt x="0" y="767171"/>
                  <a:pt x="0" y="690861"/>
                </a:cubicBezTo>
                <a:lnTo>
                  <a:pt x="0" y="138172"/>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69" tIns="53169" rIns="53169" bIns="53169" numCol="1" spcCol="1270" anchor="ctr" anchorCtr="0">
            <a:noAutofit/>
          </a:bodyPr>
          <a:lstStyle/>
          <a:p>
            <a:pPr lvl="0" defTabSz="444500">
              <a:lnSpc>
                <a:spcPct val="90000"/>
              </a:lnSpc>
              <a:spcBef>
                <a:spcPct val="0"/>
              </a:spcBef>
              <a:spcAft>
                <a:spcPct val="35000"/>
              </a:spcAft>
            </a:pPr>
            <a:r>
              <a:rPr lang="en-US" sz="1200" b="1" kern="1200" dirty="0">
                <a:solidFill>
                  <a:srgbClr val="262626"/>
                </a:solidFill>
              </a:rPr>
              <a:t>National Household Budget Survey (ENPH) 2016/2017</a:t>
            </a:r>
          </a:p>
          <a:p>
            <a:pPr lvl="0" defTabSz="444500">
              <a:lnSpc>
                <a:spcPct val="90000"/>
              </a:lnSpc>
              <a:spcBef>
                <a:spcPct val="0"/>
              </a:spcBef>
              <a:spcAft>
                <a:spcPct val="35000"/>
              </a:spcAft>
            </a:pPr>
            <a:r>
              <a:rPr lang="en-US" sz="1200" kern="1200" dirty="0">
                <a:solidFill>
                  <a:srgbClr val="262626"/>
                </a:solidFill>
              </a:rPr>
              <a:t>Provides an exhaustive level of detail for income items and their origins, as well as for expenses, in most cases with information by individual.</a:t>
            </a:r>
            <a:endParaRPr lang="es-CO" sz="1200" kern="1200" dirty="0">
              <a:solidFill>
                <a:srgbClr val="262626"/>
              </a:solidFill>
            </a:endParaRPr>
          </a:p>
        </p:txBody>
      </p:sp>
      <p:sp>
        <p:nvSpPr>
          <p:cNvPr id="10" name="Forma libre 9"/>
          <p:cNvSpPr/>
          <p:nvPr/>
        </p:nvSpPr>
        <p:spPr>
          <a:xfrm>
            <a:off x="3008834" y="2917209"/>
            <a:ext cx="343783" cy="343783"/>
          </a:xfrm>
          <a:custGeom>
            <a:avLst/>
            <a:gdLst>
              <a:gd name="connsiteX0" fmla="*/ 45568 w 343783"/>
              <a:gd name="connsiteY0" fmla="*/ 131463 h 343783"/>
              <a:gd name="connsiteX1" fmla="*/ 131463 w 343783"/>
              <a:gd name="connsiteY1" fmla="*/ 131463 h 343783"/>
              <a:gd name="connsiteX2" fmla="*/ 131463 w 343783"/>
              <a:gd name="connsiteY2" fmla="*/ 45568 h 343783"/>
              <a:gd name="connsiteX3" fmla="*/ 212320 w 343783"/>
              <a:gd name="connsiteY3" fmla="*/ 45568 h 343783"/>
              <a:gd name="connsiteX4" fmla="*/ 212320 w 343783"/>
              <a:gd name="connsiteY4" fmla="*/ 131463 h 343783"/>
              <a:gd name="connsiteX5" fmla="*/ 298215 w 343783"/>
              <a:gd name="connsiteY5" fmla="*/ 131463 h 343783"/>
              <a:gd name="connsiteX6" fmla="*/ 298215 w 343783"/>
              <a:gd name="connsiteY6" fmla="*/ 212320 h 343783"/>
              <a:gd name="connsiteX7" fmla="*/ 212320 w 343783"/>
              <a:gd name="connsiteY7" fmla="*/ 212320 h 343783"/>
              <a:gd name="connsiteX8" fmla="*/ 212320 w 343783"/>
              <a:gd name="connsiteY8" fmla="*/ 298215 h 343783"/>
              <a:gd name="connsiteX9" fmla="*/ 131463 w 343783"/>
              <a:gd name="connsiteY9" fmla="*/ 298215 h 343783"/>
              <a:gd name="connsiteX10" fmla="*/ 131463 w 343783"/>
              <a:gd name="connsiteY10" fmla="*/ 212320 h 343783"/>
              <a:gd name="connsiteX11" fmla="*/ 45568 w 343783"/>
              <a:gd name="connsiteY11" fmla="*/ 212320 h 343783"/>
              <a:gd name="connsiteX12" fmla="*/ 45568 w 343783"/>
              <a:gd name="connsiteY12" fmla="*/ 131463 h 34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783" h="343783">
                <a:moveTo>
                  <a:pt x="45568" y="131463"/>
                </a:moveTo>
                <a:lnTo>
                  <a:pt x="131463" y="131463"/>
                </a:lnTo>
                <a:lnTo>
                  <a:pt x="131463" y="45568"/>
                </a:lnTo>
                <a:lnTo>
                  <a:pt x="212320" y="45568"/>
                </a:lnTo>
                <a:lnTo>
                  <a:pt x="212320" y="131463"/>
                </a:lnTo>
                <a:lnTo>
                  <a:pt x="298215" y="131463"/>
                </a:lnTo>
                <a:lnTo>
                  <a:pt x="298215" y="212320"/>
                </a:lnTo>
                <a:lnTo>
                  <a:pt x="212320" y="212320"/>
                </a:lnTo>
                <a:lnTo>
                  <a:pt x="212320" y="298215"/>
                </a:lnTo>
                <a:lnTo>
                  <a:pt x="131463" y="298215"/>
                </a:lnTo>
                <a:lnTo>
                  <a:pt x="131463" y="212320"/>
                </a:lnTo>
                <a:lnTo>
                  <a:pt x="45568" y="212320"/>
                </a:lnTo>
                <a:lnTo>
                  <a:pt x="45568" y="131463"/>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45568" tIns="131463" rIns="45568" bIns="131463" numCol="1" spcCol="1270" anchor="ctr" anchorCtr="0">
            <a:noAutofit/>
          </a:bodyPr>
          <a:lstStyle/>
          <a:p>
            <a:pPr lvl="0" algn="ctr" defTabSz="311150">
              <a:lnSpc>
                <a:spcPct val="90000"/>
              </a:lnSpc>
              <a:spcBef>
                <a:spcPct val="0"/>
              </a:spcBef>
              <a:spcAft>
                <a:spcPct val="35000"/>
              </a:spcAft>
            </a:pPr>
            <a:endParaRPr lang="es-CO" sz="700" kern="1200"/>
          </a:p>
        </p:txBody>
      </p:sp>
      <p:sp>
        <p:nvSpPr>
          <p:cNvPr id="11" name="Forma libre 10"/>
          <p:cNvSpPr/>
          <p:nvPr/>
        </p:nvSpPr>
        <p:spPr>
          <a:xfrm>
            <a:off x="508001" y="3309122"/>
            <a:ext cx="4757419" cy="592730"/>
          </a:xfrm>
          <a:custGeom>
            <a:avLst/>
            <a:gdLst>
              <a:gd name="connsiteX0" fmla="*/ 0 w 4203861"/>
              <a:gd name="connsiteY0" fmla="*/ 98790 h 592730"/>
              <a:gd name="connsiteX1" fmla="*/ 98790 w 4203861"/>
              <a:gd name="connsiteY1" fmla="*/ 0 h 592730"/>
              <a:gd name="connsiteX2" fmla="*/ 4105071 w 4203861"/>
              <a:gd name="connsiteY2" fmla="*/ 0 h 592730"/>
              <a:gd name="connsiteX3" fmla="*/ 4203861 w 4203861"/>
              <a:gd name="connsiteY3" fmla="*/ 98790 h 592730"/>
              <a:gd name="connsiteX4" fmla="*/ 4203861 w 4203861"/>
              <a:gd name="connsiteY4" fmla="*/ 493940 h 592730"/>
              <a:gd name="connsiteX5" fmla="*/ 4105071 w 4203861"/>
              <a:gd name="connsiteY5" fmla="*/ 592730 h 592730"/>
              <a:gd name="connsiteX6" fmla="*/ 98790 w 4203861"/>
              <a:gd name="connsiteY6" fmla="*/ 592730 h 592730"/>
              <a:gd name="connsiteX7" fmla="*/ 0 w 4203861"/>
              <a:gd name="connsiteY7" fmla="*/ 493940 h 592730"/>
              <a:gd name="connsiteX8" fmla="*/ 0 w 4203861"/>
              <a:gd name="connsiteY8" fmla="*/ 98790 h 5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3861" h="592730">
                <a:moveTo>
                  <a:pt x="0" y="98790"/>
                </a:moveTo>
                <a:cubicBezTo>
                  <a:pt x="0" y="44230"/>
                  <a:pt x="44230" y="0"/>
                  <a:pt x="98790" y="0"/>
                </a:cubicBezTo>
                <a:lnTo>
                  <a:pt x="4105071" y="0"/>
                </a:lnTo>
                <a:cubicBezTo>
                  <a:pt x="4159631" y="0"/>
                  <a:pt x="4203861" y="44230"/>
                  <a:pt x="4203861" y="98790"/>
                </a:cubicBezTo>
                <a:lnTo>
                  <a:pt x="4203861" y="493940"/>
                </a:lnTo>
                <a:cubicBezTo>
                  <a:pt x="4203861" y="548500"/>
                  <a:pt x="4159631" y="592730"/>
                  <a:pt x="4105071" y="592730"/>
                </a:cubicBezTo>
                <a:lnTo>
                  <a:pt x="98790" y="592730"/>
                </a:lnTo>
                <a:cubicBezTo>
                  <a:pt x="44230" y="592730"/>
                  <a:pt x="0" y="548500"/>
                  <a:pt x="0" y="493940"/>
                </a:cubicBezTo>
                <a:lnTo>
                  <a:pt x="0" y="98790"/>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635" tIns="41635" rIns="41635" bIns="41635" numCol="1" spcCol="1270" anchor="ctr" anchorCtr="0">
            <a:noAutofit/>
          </a:bodyPr>
          <a:lstStyle/>
          <a:p>
            <a:pPr lvl="0" defTabSz="444500">
              <a:lnSpc>
                <a:spcPct val="90000"/>
              </a:lnSpc>
              <a:spcBef>
                <a:spcPct val="0"/>
              </a:spcBef>
              <a:spcAft>
                <a:spcPct val="35000"/>
              </a:spcAft>
            </a:pPr>
            <a:r>
              <a:rPr lang="en-US" sz="1200" b="1" kern="1200" dirty="0">
                <a:solidFill>
                  <a:srgbClr val="262626"/>
                </a:solidFill>
              </a:rPr>
              <a:t>Administrative Records:</a:t>
            </a:r>
          </a:p>
          <a:p>
            <a:pPr lvl="0" defTabSz="444500">
              <a:lnSpc>
                <a:spcPct val="90000"/>
              </a:lnSpc>
              <a:spcBef>
                <a:spcPct val="0"/>
              </a:spcBef>
              <a:spcAft>
                <a:spcPct val="35000"/>
              </a:spcAft>
            </a:pPr>
            <a:r>
              <a:rPr lang="en-US" sz="1200" kern="1200" dirty="0">
                <a:solidFill>
                  <a:srgbClr val="262626"/>
                </a:solidFill>
              </a:rPr>
              <a:t>• Financial Superintendence of Colombia financial information on</a:t>
            </a:r>
          </a:p>
          <a:p>
            <a:pPr lvl="0" defTabSz="444500">
              <a:lnSpc>
                <a:spcPct val="90000"/>
              </a:lnSpc>
              <a:spcBef>
                <a:spcPct val="0"/>
              </a:spcBef>
              <a:spcAft>
                <a:spcPct val="35000"/>
              </a:spcAft>
            </a:pPr>
            <a:r>
              <a:rPr lang="en-US" sz="1200" kern="1200" dirty="0">
                <a:solidFill>
                  <a:srgbClr val="262626"/>
                </a:solidFill>
              </a:rPr>
              <a:t>Management companies of Pension and Severance Funds, 2017.</a:t>
            </a:r>
          </a:p>
          <a:p>
            <a:pPr lvl="0" defTabSz="444500">
              <a:lnSpc>
                <a:spcPct val="90000"/>
              </a:lnSpc>
              <a:spcBef>
                <a:spcPct val="0"/>
              </a:spcBef>
              <a:spcAft>
                <a:spcPct val="35000"/>
              </a:spcAft>
            </a:pPr>
            <a:r>
              <a:rPr lang="en-US" sz="1200" kern="1200" dirty="0">
                <a:solidFill>
                  <a:srgbClr val="262626"/>
                </a:solidFill>
              </a:rPr>
              <a:t>• </a:t>
            </a:r>
            <a:r>
              <a:rPr lang="en-US" sz="1200" kern="1200" dirty="0" err="1">
                <a:solidFill>
                  <a:srgbClr val="262626"/>
                </a:solidFill>
              </a:rPr>
              <a:t>Colpensiones</a:t>
            </a:r>
            <a:r>
              <a:rPr lang="en-US" sz="1200" kern="1200" dirty="0">
                <a:solidFill>
                  <a:srgbClr val="262626"/>
                </a:solidFill>
              </a:rPr>
              <a:t> Financial Report 2017</a:t>
            </a:r>
            <a:endParaRPr lang="es-CO" sz="1200" kern="1200" dirty="0">
              <a:solidFill>
                <a:srgbClr val="262626"/>
              </a:solidFill>
            </a:endParaRPr>
          </a:p>
        </p:txBody>
      </p:sp>
      <p:sp>
        <p:nvSpPr>
          <p:cNvPr id="12" name="Forma libre 11"/>
          <p:cNvSpPr/>
          <p:nvPr/>
        </p:nvSpPr>
        <p:spPr>
          <a:xfrm>
            <a:off x="3008834" y="3949982"/>
            <a:ext cx="343783" cy="343783"/>
          </a:xfrm>
          <a:custGeom>
            <a:avLst/>
            <a:gdLst>
              <a:gd name="connsiteX0" fmla="*/ 45568 w 343783"/>
              <a:gd name="connsiteY0" fmla="*/ 131463 h 343783"/>
              <a:gd name="connsiteX1" fmla="*/ 131463 w 343783"/>
              <a:gd name="connsiteY1" fmla="*/ 131463 h 343783"/>
              <a:gd name="connsiteX2" fmla="*/ 131463 w 343783"/>
              <a:gd name="connsiteY2" fmla="*/ 45568 h 343783"/>
              <a:gd name="connsiteX3" fmla="*/ 212320 w 343783"/>
              <a:gd name="connsiteY3" fmla="*/ 45568 h 343783"/>
              <a:gd name="connsiteX4" fmla="*/ 212320 w 343783"/>
              <a:gd name="connsiteY4" fmla="*/ 131463 h 343783"/>
              <a:gd name="connsiteX5" fmla="*/ 298215 w 343783"/>
              <a:gd name="connsiteY5" fmla="*/ 131463 h 343783"/>
              <a:gd name="connsiteX6" fmla="*/ 298215 w 343783"/>
              <a:gd name="connsiteY6" fmla="*/ 212320 h 343783"/>
              <a:gd name="connsiteX7" fmla="*/ 212320 w 343783"/>
              <a:gd name="connsiteY7" fmla="*/ 212320 h 343783"/>
              <a:gd name="connsiteX8" fmla="*/ 212320 w 343783"/>
              <a:gd name="connsiteY8" fmla="*/ 298215 h 343783"/>
              <a:gd name="connsiteX9" fmla="*/ 131463 w 343783"/>
              <a:gd name="connsiteY9" fmla="*/ 298215 h 343783"/>
              <a:gd name="connsiteX10" fmla="*/ 131463 w 343783"/>
              <a:gd name="connsiteY10" fmla="*/ 212320 h 343783"/>
              <a:gd name="connsiteX11" fmla="*/ 45568 w 343783"/>
              <a:gd name="connsiteY11" fmla="*/ 212320 h 343783"/>
              <a:gd name="connsiteX12" fmla="*/ 45568 w 343783"/>
              <a:gd name="connsiteY12" fmla="*/ 131463 h 34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783" h="343783">
                <a:moveTo>
                  <a:pt x="45568" y="131463"/>
                </a:moveTo>
                <a:lnTo>
                  <a:pt x="131463" y="131463"/>
                </a:lnTo>
                <a:lnTo>
                  <a:pt x="131463" y="45568"/>
                </a:lnTo>
                <a:lnTo>
                  <a:pt x="212320" y="45568"/>
                </a:lnTo>
                <a:lnTo>
                  <a:pt x="212320" y="131463"/>
                </a:lnTo>
                <a:lnTo>
                  <a:pt x="298215" y="131463"/>
                </a:lnTo>
                <a:lnTo>
                  <a:pt x="298215" y="212320"/>
                </a:lnTo>
                <a:lnTo>
                  <a:pt x="212320" y="212320"/>
                </a:lnTo>
                <a:lnTo>
                  <a:pt x="212320" y="298215"/>
                </a:lnTo>
                <a:lnTo>
                  <a:pt x="131463" y="298215"/>
                </a:lnTo>
                <a:lnTo>
                  <a:pt x="131463" y="212320"/>
                </a:lnTo>
                <a:lnTo>
                  <a:pt x="45568" y="212320"/>
                </a:lnTo>
                <a:lnTo>
                  <a:pt x="45568" y="131463"/>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45568" tIns="131463" rIns="45568" bIns="131463" numCol="1" spcCol="1270" anchor="ctr" anchorCtr="0">
            <a:noAutofit/>
          </a:bodyPr>
          <a:lstStyle/>
          <a:p>
            <a:pPr lvl="0" algn="ctr" defTabSz="311150">
              <a:lnSpc>
                <a:spcPct val="90000"/>
              </a:lnSpc>
              <a:spcBef>
                <a:spcPct val="0"/>
              </a:spcBef>
              <a:spcAft>
                <a:spcPct val="35000"/>
              </a:spcAft>
            </a:pPr>
            <a:endParaRPr lang="es-CO" sz="700" kern="1200"/>
          </a:p>
        </p:txBody>
      </p:sp>
      <p:sp>
        <p:nvSpPr>
          <p:cNvPr id="13" name="Forma libre 12"/>
          <p:cNvSpPr/>
          <p:nvPr/>
        </p:nvSpPr>
        <p:spPr>
          <a:xfrm>
            <a:off x="508001" y="4257225"/>
            <a:ext cx="4161007" cy="592730"/>
          </a:xfrm>
          <a:custGeom>
            <a:avLst/>
            <a:gdLst>
              <a:gd name="connsiteX0" fmla="*/ 0 w 4161007"/>
              <a:gd name="connsiteY0" fmla="*/ 98788 h 592730"/>
              <a:gd name="connsiteX1" fmla="*/ 98788 w 4161007"/>
              <a:gd name="connsiteY1" fmla="*/ 0 h 592730"/>
              <a:gd name="connsiteX2" fmla="*/ 4062219 w 4161007"/>
              <a:gd name="connsiteY2" fmla="*/ 0 h 592730"/>
              <a:gd name="connsiteX3" fmla="*/ 4161007 w 4161007"/>
              <a:gd name="connsiteY3" fmla="*/ 98788 h 592730"/>
              <a:gd name="connsiteX4" fmla="*/ 4161007 w 4161007"/>
              <a:gd name="connsiteY4" fmla="*/ 493942 h 592730"/>
              <a:gd name="connsiteX5" fmla="*/ 4062219 w 4161007"/>
              <a:gd name="connsiteY5" fmla="*/ 592730 h 592730"/>
              <a:gd name="connsiteX6" fmla="*/ 98788 w 4161007"/>
              <a:gd name="connsiteY6" fmla="*/ 592730 h 592730"/>
              <a:gd name="connsiteX7" fmla="*/ 0 w 4161007"/>
              <a:gd name="connsiteY7" fmla="*/ 493942 h 592730"/>
              <a:gd name="connsiteX8" fmla="*/ 0 w 4161007"/>
              <a:gd name="connsiteY8" fmla="*/ 98788 h 5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1007" h="592730">
                <a:moveTo>
                  <a:pt x="0" y="98788"/>
                </a:moveTo>
                <a:cubicBezTo>
                  <a:pt x="0" y="44229"/>
                  <a:pt x="44229" y="0"/>
                  <a:pt x="98788" y="0"/>
                </a:cubicBezTo>
                <a:lnTo>
                  <a:pt x="4062219" y="0"/>
                </a:lnTo>
                <a:cubicBezTo>
                  <a:pt x="4116778" y="0"/>
                  <a:pt x="4161007" y="44229"/>
                  <a:pt x="4161007" y="98788"/>
                </a:cubicBezTo>
                <a:lnTo>
                  <a:pt x="4161007" y="493942"/>
                </a:lnTo>
                <a:cubicBezTo>
                  <a:pt x="4161007" y="548501"/>
                  <a:pt x="4116778" y="592730"/>
                  <a:pt x="4062219" y="592730"/>
                </a:cubicBezTo>
                <a:lnTo>
                  <a:pt x="98788" y="592730"/>
                </a:lnTo>
                <a:cubicBezTo>
                  <a:pt x="44229" y="592730"/>
                  <a:pt x="0" y="548501"/>
                  <a:pt x="0" y="493942"/>
                </a:cubicBezTo>
                <a:lnTo>
                  <a:pt x="0" y="98788"/>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634" tIns="41634" rIns="41634" bIns="41634" numCol="1" spcCol="1270" anchor="ctr" anchorCtr="0">
            <a:noAutofit/>
          </a:bodyPr>
          <a:lstStyle/>
          <a:p>
            <a:pPr lvl="0" defTabSz="444500">
              <a:lnSpc>
                <a:spcPct val="90000"/>
              </a:lnSpc>
              <a:spcBef>
                <a:spcPct val="0"/>
              </a:spcBef>
              <a:spcAft>
                <a:spcPct val="35000"/>
              </a:spcAft>
            </a:pPr>
            <a:r>
              <a:rPr lang="en-US" sz="1200" kern="1200" dirty="0">
                <a:solidFill>
                  <a:srgbClr val="262626"/>
                </a:solidFill>
              </a:rPr>
              <a:t>Integrated Economic Accounts 2017</a:t>
            </a:r>
          </a:p>
          <a:p>
            <a:pPr lvl="0" defTabSz="444500">
              <a:lnSpc>
                <a:spcPct val="90000"/>
              </a:lnSpc>
              <a:spcBef>
                <a:spcPct val="0"/>
              </a:spcBef>
              <a:spcAft>
                <a:spcPct val="35000"/>
              </a:spcAft>
            </a:pPr>
            <a:r>
              <a:rPr lang="en-US" sz="1200" kern="1200" dirty="0">
                <a:solidFill>
                  <a:srgbClr val="262626"/>
                </a:solidFill>
              </a:rPr>
              <a:t>Annual National Accounts by Institutional Sector</a:t>
            </a:r>
          </a:p>
        </p:txBody>
      </p:sp>
      <p:sp>
        <p:nvSpPr>
          <p:cNvPr id="15" name="Forma libre 14"/>
          <p:cNvSpPr/>
          <p:nvPr/>
        </p:nvSpPr>
        <p:spPr>
          <a:xfrm>
            <a:off x="6637213" y="2386166"/>
            <a:ext cx="1720039" cy="2167424"/>
          </a:xfrm>
          <a:custGeom>
            <a:avLst/>
            <a:gdLst>
              <a:gd name="connsiteX0" fmla="*/ 0 w 2426115"/>
              <a:gd name="connsiteY0" fmla="*/ 361237 h 2167424"/>
              <a:gd name="connsiteX1" fmla="*/ 361237 w 2426115"/>
              <a:gd name="connsiteY1" fmla="*/ 0 h 2167424"/>
              <a:gd name="connsiteX2" fmla="*/ 2064878 w 2426115"/>
              <a:gd name="connsiteY2" fmla="*/ 0 h 2167424"/>
              <a:gd name="connsiteX3" fmla="*/ 2426115 w 2426115"/>
              <a:gd name="connsiteY3" fmla="*/ 361237 h 2167424"/>
              <a:gd name="connsiteX4" fmla="*/ 2426115 w 2426115"/>
              <a:gd name="connsiteY4" fmla="*/ 1806187 h 2167424"/>
              <a:gd name="connsiteX5" fmla="*/ 2064878 w 2426115"/>
              <a:gd name="connsiteY5" fmla="*/ 2167424 h 2167424"/>
              <a:gd name="connsiteX6" fmla="*/ 361237 w 2426115"/>
              <a:gd name="connsiteY6" fmla="*/ 2167424 h 2167424"/>
              <a:gd name="connsiteX7" fmla="*/ 0 w 2426115"/>
              <a:gd name="connsiteY7" fmla="*/ 1806187 h 2167424"/>
              <a:gd name="connsiteX8" fmla="*/ 0 w 2426115"/>
              <a:gd name="connsiteY8" fmla="*/ 361237 h 216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6115" h="2167424">
                <a:moveTo>
                  <a:pt x="0" y="361237"/>
                </a:moveTo>
                <a:cubicBezTo>
                  <a:pt x="0" y="161731"/>
                  <a:pt x="161731" y="0"/>
                  <a:pt x="361237" y="0"/>
                </a:cubicBezTo>
                <a:lnTo>
                  <a:pt x="2064878" y="0"/>
                </a:lnTo>
                <a:cubicBezTo>
                  <a:pt x="2264384" y="0"/>
                  <a:pt x="2426115" y="161731"/>
                  <a:pt x="2426115" y="361237"/>
                </a:cubicBezTo>
                <a:lnTo>
                  <a:pt x="2426115" y="1806187"/>
                </a:lnTo>
                <a:cubicBezTo>
                  <a:pt x="2426115" y="2005693"/>
                  <a:pt x="2264384" y="2167424"/>
                  <a:pt x="2064878" y="2167424"/>
                </a:cubicBezTo>
                <a:lnTo>
                  <a:pt x="361237" y="2167424"/>
                </a:lnTo>
                <a:cubicBezTo>
                  <a:pt x="161731" y="2167424"/>
                  <a:pt x="0" y="2005693"/>
                  <a:pt x="0" y="1806187"/>
                </a:cubicBezTo>
                <a:lnTo>
                  <a:pt x="0" y="361237"/>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3583" tIns="123583" rIns="123583" bIns="123583" numCol="1" spcCol="1270" anchor="ctr" anchorCtr="0">
            <a:noAutofit/>
          </a:bodyPr>
          <a:lstStyle/>
          <a:p>
            <a:pPr lvl="0" defTabSz="622300">
              <a:lnSpc>
                <a:spcPct val="90000"/>
              </a:lnSpc>
              <a:spcBef>
                <a:spcPct val="0"/>
              </a:spcBef>
              <a:spcAft>
                <a:spcPct val="35000"/>
              </a:spcAft>
            </a:pPr>
            <a:r>
              <a:rPr lang="en-US" sz="1400" b="1" i="1" kern="1200">
                <a:solidFill>
                  <a:srgbClr val="8E0039"/>
                </a:solidFill>
              </a:rPr>
              <a:t>Per capita profiles of the NTA’s</a:t>
            </a:r>
          </a:p>
          <a:p>
            <a:pPr lvl="0" defTabSz="622300">
              <a:lnSpc>
                <a:spcPct val="90000"/>
              </a:lnSpc>
              <a:spcBef>
                <a:spcPct val="0"/>
              </a:spcBef>
              <a:spcAft>
                <a:spcPct val="35000"/>
              </a:spcAft>
            </a:pPr>
            <a:endParaRPr lang="en-US" sz="1400" i="1" kern="1200">
              <a:solidFill>
                <a:srgbClr val="262626"/>
              </a:solidFill>
            </a:endParaRPr>
          </a:p>
          <a:p>
            <a:pPr marL="171450" lvl="0" indent="-171450" defTabSz="622300">
              <a:lnSpc>
                <a:spcPct val="90000"/>
              </a:lnSpc>
              <a:spcBef>
                <a:spcPct val="0"/>
              </a:spcBef>
              <a:spcAft>
                <a:spcPct val="35000"/>
              </a:spcAft>
              <a:buClr>
                <a:srgbClr val="8E0039"/>
              </a:buClr>
              <a:buFont typeface="Wingdings" charset="2"/>
              <a:buChar char=""/>
            </a:pPr>
            <a:r>
              <a:rPr lang="en-US" sz="1400" kern="1200">
                <a:solidFill>
                  <a:srgbClr val="262626"/>
                </a:solidFill>
              </a:rPr>
              <a:t>Income</a:t>
            </a:r>
          </a:p>
          <a:p>
            <a:pPr marL="171450" lvl="0" indent="-171450" defTabSz="622300">
              <a:lnSpc>
                <a:spcPct val="90000"/>
              </a:lnSpc>
              <a:spcBef>
                <a:spcPct val="0"/>
              </a:spcBef>
              <a:spcAft>
                <a:spcPct val="35000"/>
              </a:spcAft>
              <a:buClr>
                <a:srgbClr val="8E0039"/>
              </a:buClr>
              <a:buFont typeface="Wingdings" charset="2"/>
              <a:buChar char=""/>
            </a:pPr>
            <a:r>
              <a:rPr lang="en-US" sz="1400" kern="1200">
                <a:solidFill>
                  <a:srgbClr val="262626"/>
                </a:solidFill>
              </a:rPr>
              <a:t>Consumption</a:t>
            </a:r>
          </a:p>
          <a:p>
            <a:pPr marL="171450" lvl="0" indent="-171450" defTabSz="622300">
              <a:lnSpc>
                <a:spcPct val="90000"/>
              </a:lnSpc>
              <a:spcBef>
                <a:spcPct val="0"/>
              </a:spcBef>
              <a:spcAft>
                <a:spcPct val="35000"/>
              </a:spcAft>
              <a:buClr>
                <a:srgbClr val="8E0039"/>
              </a:buClr>
              <a:buFont typeface="Wingdings" charset="2"/>
              <a:buChar char=""/>
            </a:pPr>
            <a:r>
              <a:rPr lang="en-US" sz="1400" kern="1200">
                <a:solidFill>
                  <a:srgbClr val="262626"/>
                </a:solidFill>
              </a:rPr>
              <a:t>Transfers</a:t>
            </a:r>
          </a:p>
          <a:p>
            <a:pPr marL="171450" lvl="0" indent="-171450" defTabSz="622300">
              <a:lnSpc>
                <a:spcPct val="90000"/>
              </a:lnSpc>
              <a:spcBef>
                <a:spcPct val="0"/>
              </a:spcBef>
              <a:spcAft>
                <a:spcPct val="35000"/>
              </a:spcAft>
              <a:buClr>
                <a:srgbClr val="8E0039"/>
              </a:buClr>
              <a:buFont typeface="Wingdings" charset="2"/>
              <a:buChar char=""/>
            </a:pPr>
            <a:r>
              <a:rPr lang="en-US" sz="1400" kern="1200">
                <a:solidFill>
                  <a:srgbClr val="262626"/>
                </a:solidFill>
              </a:rPr>
              <a:t>Reallocations</a:t>
            </a:r>
          </a:p>
        </p:txBody>
      </p:sp>
      <p:sp>
        <p:nvSpPr>
          <p:cNvPr id="7" name="CuadroTexto 6">
            <a:extLst>
              <a:ext uri="{FF2B5EF4-FFF2-40B4-BE49-F238E27FC236}">
                <a16:creationId xmlns:a16="http://schemas.microsoft.com/office/drawing/2014/main" id="{900170E7-8D9A-4E02-AD0E-7C99F52DD216}"/>
              </a:ext>
            </a:extLst>
          </p:cNvPr>
          <p:cNvSpPr txBox="1"/>
          <p:nvPr/>
        </p:nvSpPr>
        <p:spPr>
          <a:xfrm>
            <a:off x="240506" y="1111834"/>
            <a:ext cx="8729663" cy="738664"/>
          </a:xfrm>
          <a:prstGeom prst="rect">
            <a:avLst/>
          </a:prstGeom>
          <a:noFill/>
        </p:spPr>
        <p:txBody>
          <a:bodyPr wrap="square">
            <a:spAutoFit/>
          </a:bodyPr>
          <a:lstStyle/>
          <a:p>
            <a:pPr algn="just"/>
            <a:r>
              <a:rPr lang="en-US" sz="1400" dirty="0"/>
              <a:t>The development of the NTA measurement for Colombia for the first time, we generated an articulated work between the different technical divisions of DANE, and with the full support of the Latin American and Caribbean Demographic Centre, through the consultant Piedad Urdinola and the NTA network.</a:t>
            </a:r>
            <a:endParaRPr lang="es-CO" sz="1400" dirty="0"/>
          </a:p>
        </p:txBody>
      </p:sp>
      <p:sp>
        <p:nvSpPr>
          <p:cNvPr id="16" name="Redondear rectángulo de esquina diagonal 15"/>
          <p:cNvSpPr/>
          <p:nvPr/>
        </p:nvSpPr>
        <p:spPr>
          <a:xfrm>
            <a:off x="393530" y="2171699"/>
            <a:ext cx="5028036" cy="824383"/>
          </a:xfrm>
          <a:prstGeom prst="round2DiagRect">
            <a:avLst/>
          </a:prstGeom>
          <a:noFill/>
          <a:ln>
            <a:solidFill>
              <a:srgbClr val="8E00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Redondear rectángulo de esquina diagonal 16"/>
          <p:cNvSpPr/>
          <p:nvPr/>
        </p:nvSpPr>
        <p:spPr>
          <a:xfrm>
            <a:off x="393530" y="3114316"/>
            <a:ext cx="5028036" cy="1015555"/>
          </a:xfrm>
          <a:prstGeom prst="round2DiagRect">
            <a:avLst/>
          </a:prstGeom>
          <a:noFill/>
          <a:ln>
            <a:solidFill>
              <a:srgbClr val="8E00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Redondear rectángulo de esquina diagonal 17"/>
          <p:cNvSpPr/>
          <p:nvPr/>
        </p:nvSpPr>
        <p:spPr>
          <a:xfrm>
            <a:off x="393530" y="4226468"/>
            <a:ext cx="5028036" cy="674967"/>
          </a:xfrm>
          <a:prstGeom prst="round2DiagRect">
            <a:avLst/>
          </a:prstGeom>
          <a:noFill/>
          <a:ln>
            <a:solidFill>
              <a:srgbClr val="8E00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Redondear rectángulo de esquina diagonal 18"/>
          <p:cNvSpPr/>
          <p:nvPr/>
        </p:nvSpPr>
        <p:spPr>
          <a:xfrm>
            <a:off x="6155267" y="2171699"/>
            <a:ext cx="2683933" cy="2678256"/>
          </a:xfrm>
          <a:prstGeom prst="round2DiagRect">
            <a:avLst/>
          </a:prstGeom>
          <a:noFill/>
          <a:ln>
            <a:solidFill>
              <a:srgbClr val="8E00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21" name="Conector recto de flecha 20"/>
          <p:cNvCxnSpPr/>
          <p:nvPr/>
        </p:nvCxnSpPr>
        <p:spPr>
          <a:xfrm>
            <a:off x="5647267" y="3556001"/>
            <a:ext cx="296333" cy="0"/>
          </a:xfrm>
          <a:prstGeom prst="straightConnector1">
            <a:avLst/>
          </a:prstGeom>
          <a:ln>
            <a:solidFill>
              <a:srgbClr val="8E003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 name="Conector recto 2">
            <a:extLst>
              <a:ext uri="{FF2B5EF4-FFF2-40B4-BE49-F238E27FC236}">
                <a16:creationId xmlns:a16="http://schemas.microsoft.com/office/drawing/2014/main" id="{60E46195-3423-2DAF-EC4C-562269C4A33B}"/>
              </a:ext>
            </a:extLst>
          </p:cNvPr>
          <p:cNvCxnSpPr/>
          <p:nvPr/>
        </p:nvCxnSpPr>
        <p:spPr>
          <a:xfrm flipH="1">
            <a:off x="6057171" y="987204"/>
            <a:ext cx="2782029"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802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53">
            <a:extLst>
              <a:ext uri="{FF2B5EF4-FFF2-40B4-BE49-F238E27FC236}">
                <a16:creationId xmlns:a16="http://schemas.microsoft.com/office/drawing/2014/main" id="{8AB0D1F7-4DD7-E735-454B-D7300611A910}"/>
              </a:ext>
            </a:extLst>
          </p:cNvPr>
          <p:cNvSpPr txBox="1">
            <a:spLocks/>
          </p:cNvSpPr>
          <p:nvPr/>
        </p:nvSpPr>
        <p:spPr>
          <a:xfrm>
            <a:off x="3237105" y="1713445"/>
            <a:ext cx="5564057" cy="1901161"/>
          </a:xfrm>
          <a:prstGeom prst="rect">
            <a:avLst/>
          </a:prstGeom>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125"/>
              </a:spcBef>
              <a:buNone/>
            </a:pPr>
            <a:endParaRPr lang="en-US" sz="3600" b="1">
              <a:solidFill>
                <a:srgbClr val="B6004B"/>
              </a:solidFill>
              <a:cs typeface="Arial" panose="020B0604020202020204" pitchFamily="34" charset="0"/>
            </a:endParaRPr>
          </a:p>
          <a:p>
            <a:pPr marL="0" indent="0" algn="r">
              <a:spcBef>
                <a:spcPts val="125"/>
              </a:spcBef>
              <a:buNone/>
            </a:pPr>
            <a:r>
              <a:rPr lang="en-US" sz="3600" b="1">
                <a:solidFill>
                  <a:srgbClr val="B6004B"/>
                </a:solidFill>
                <a:cs typeface="Arial" panose="020B0604020202020204" pitchFamily="34" charset="0"/>
              </a:rPr>
              <a:t>NTA Results</a:t>
            </a:r>
          </a:p>
          <a:p>
            <a:pPr marL="0" indent="0" algn="r">
              <a:spcBef>
                <a:spcPts val="125"/>
              </a:spcBef>
              <a:buNone/>
            </a:pPr>
            <a:r>
              <a:rPr lang="en-US" b="1">
                <a:solidFill>
                  <a:schemeClr val="tx1">
                    <a:lumMod val="65000"/>
                    <a:lumOff val="35000"/>
                  </a:schemeClr>
                </a:solidFill>
                <a:cs typeface="Arial" panose="020B0604020202020204" pitchFamily="34" charset="0"/>
              </a:rPr>
              <a:t>2017</a:t>
            </a:r>
          </a:p>
          <a:p>
            <a:pPr marL="0" indent="0" algn="r">
              <a:spcBef>
                <a:spcPts val="125"/>
              </a:spcBef>
              <a:buFont typeface="Arial"/>
              <a:buNone/>
            </a:pPr>
            <a:endParaRPr lang="en-US" sz="1600" b="1">
              <a:solidFill>
                <a:schemeClr val="tx1">
                  <a:lumMod val="65000"/>
                  <a:lumOff val="35000"/>
                </a:schemeClr>
              </a:solidFill>
              <a:cs typeface="Arial" panose="020B0604020202020204" pitchFamily="34" charset="0"/>
            </a:endParaRPr>
          </a:p>
        </p:txBody>
      </p:sp>
      <p:cxnSp>
        <p:nvCxnSpPr>
          <p:cNvPr id="7" name="Conector recto 6">
            <a:extLst>
              <a:ext uri="{FF2B5EF4-FFF2-40B4-BE49-F238E27FC236}">
                <a16:creationId xmlns:a16="http://schemas.microsoft.com/office/drawing/2014/main" id="{CC7F00DD-5F7F-0C33-ACC4-DA110CDCFE22}"/>
              </a:ext>
            </a:extLst>
          </p:cNvPr>
          <p:cNvCxnSpPr/>
          <p:nvPr/>
        </p:nvCxnSpPr>
        <p:spPr>
          <a:xfrm flipH="1">
            <a:off x="6019133" y="3452550"/>
            <a:ext cx="2782029"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528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1287509"/>
            <a:ext cx="9144000" cy="345909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Segoe UI"/>
              <a:ea typeface="+mn-ea"/>
              <a:cs typeface="+mn-cs"/>
            </a:endParaRPr>
          </a:p>
        </p:txBody>
      </p:sp>
      <p:graphicFrame>
        <p:nvGraphicFramePr>
          <p:cNvPr id="11" name="Gráfico 10">
            <a:extLst>
              <a:ext uri="{FF2B5EF4-FFF2-40B4-BE49-F238E27FC236}">
                <a16:creationId xmlns:a16="http://schemas.microsoft.com/office/drawing/2014/main" id="{605A754E-3B45-4BEB-B3F5-6D9A7A038241}"/>
              </a:ext>
            </a:extLst>
          </p:cNvPr>
          <p:cNvGraphicFramePr>
            <a:graphicFrameLocks/>
          </p:cNvGraphicFramePr>
          <p:nvPr>
            <p:extLst>
              <p:ext uri="{D42A27DB-BD31-4B8C-83A1-F6EECF244321}">
                <p14:modId xmlns:p14="http://schemas.microsoft.com/office/powerpoint/2010/main" val="3848183306"/>
              </p:ext>
            </p:extLst>
          </p:nvPr>
        </p:nvGraphicFramePr>
        <p:xfrm>
          <a:off x="0" y="1287509"/>
          <a:ext cx="9171403" cy="3472814"/>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BB602EAE-914C-4A91-ADB0-8727BA37104F}"/>
              </a:ext>
            </a:extLst>
          </p:cNvPr>
          <p:cNvSpPr txBox="1"/>
          <p:nvPr/>
        </p:nvSpPr>
        <p:spPr>
          <a:xfrm>
            <a:off x="259850" y="4772696"/>
            <a:ext cx="5537835" cy="222625"/>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800" b="1" i="0" u="none" strike="noStrike" kern="1200" cap="none" spc="0" normalizeH="0" baseline="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Source: </a:t>
            </a:r>
            <a:r>
              <a:rPr kumimoji="0" lang="en-US" sz="800" b="0" i="0" u="none" strike="noStrike" kern="1200" cap="none" spc="0" normalizeH="0" baseline="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DANE, National Accounts Directorate. NTA 2017</a:t>
            </a:r>
            <a:endParaRPr kumimoji="0" lang="en-US" sz="1050" b="0" i="0" u="none" strike="noStrike" kern="1200"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object 553">
            <a:extLst>
              <a:ext uri="{FF2B5EF4-FFF2-40B4-BE49-F238E27FC236}">
                <a16:creationId xmlns:a16="http://schemas.microsoft.com/office/drawing/2014/main" id="{756CC65F-7558-4DA2-9490-30F9B70BBE46}"/>
              </a:ext>
            </a:extLst>
          </p:cNvPr>
          <p:cNvSpPr txBox="1">
            <a:spLocks/>
          </p:cNvSpPr>
          <p:nvPr/>
        </p:nvSpPr>
        <p:spPr>
          <a:xfrm>
            <a:off x="-27402" y="189142"/>
            <a:ext cx="8917448" cy="1013739"/>
          </a:xfrm>
          <a:prstGeom prst="rect">
            <a:avLst/>
          </a:prstGeom>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125"/>
              </a:spcBef>
              <a:spcAft>
                <a:spcPts val="0"/>
              </a:spcAft>
              <a:buClrTx/>
              <a:buSzTx/>
              <a:buFont typeface="Arial"/>
              <a:buNone/>
              <a:tabLst/>
              <a:defRPr/>
            </a:pPr>
            <a:r>
              <a:rPr kumimoji="0" lang="en-US" sz="2000" b="1" i="0" u="none" strike="noStrike" kern="1200" cap="none" spc="0" normalizeH="0" baseline="0" dirty="0">
                <a:ln>
                  <a:noFill/>
                </a:ln>
                <a:solidFill>
                  <a:srgbClr val="B6004B"/>
                </a:solidFill>
                <a:effectLst/>
                <a:uLnTx/>
                <a:uFillTx/>
                <a:latin typeface="Segoe UI"/>
                <a:ea typeface="+mn-ea"/>
                <a:cs typeface="Arial"/>
              </a:rPr>
              <a:t>Labor income per capita</a:t>
            </a:r>
          </a:p>
          <a:p>
            <a:pPr marL="0" marR="0" lvl="0" indent="0" algn="r" defTabSz="457200" rtl="0" eaLnBrk="1" fontAlgn="auto" latinLnBrk="0" hangingPunct="1">
              <a:lnSpc>
                <a:spcPct val="100000"/>
              </a:lnSpc>
              <a:spcBef>
                <a:spcPts val="125"/>
              </a:spcBef>
              <a:spcAft>
                <a:spcPts val="0"/>
              </a:spcAft>
              <a:buClrTx/>
              <a:buSzTx/>
              <a:buFont typeface="Arial"/>
              <a:buNone/>
              <a:tabLst/>
              <a:defRPr/>
            </a:pPr>
            <a:r>
              <a:rPr kumimoji="0" lang="en-US" sz="2000" b="1"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mn-cs"/>
              </a:rPr>
              <a:t>Income profiles of employees, self-employed, and labor benefits by age</a:t>
            </a:r>
            <a:endParaRPr kumimoji="0" lang="en-US" sz="2000" b="1" i="0" u="none" strike="noStrike" kern="1200" cap="none" spc="0" normalizeH="0" baseline="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2000"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mn-cs"/>
              </a:rPr>
              <a:t>2017</a:t>
            </a:r>
            <a:endParaRPr kumimoji="0" lang="en-US" sz="2000" i="0" u="none" strike="noStrike" kern="1200" cap="none" spc="0" normalizeH="0" baseline="0" dirty="0">
              <a:ln>
                <a:noFill/>
              </a:ln>
              <a:solidFill>
                <a:prstClr val="black"/>
              </a:solidFill>
              <a:effectLst/>
              <a:uLnTx/>
              <a:uFillTx/>
              <a:latin typeface="Arial" panose="020B0604020202020204" pitchFamily="34" charset="0"/>
              <a:ea typeface="Calibri" panose="020F0502020204030204" pitchFamily="34" charset="0"/>
              <a:cs typeface="+mn-cs"/>
            </a:endParaRPr>
          </a:p>
        </p:txBody>
      </p:sp>
      <p:sp>
        <p:nvSpPr>
          <p:cNvPr id="4" name="CuadroTexto 3">
            <a:extLst>
              <a:ext uri="{FF2B5EF4-FFF2-40B4-BE49-F238E27FC236}">
                <a16:creationId xmlns:a16="http://schemas.microsoft.com/office/drawing/2014/main" id="{882B36F3-75A5-45A5-81FB-13841ADB0752}"/>
              </a:ext>
            </a:extLst>
          </p:cNvPr>
          <p:cNvSpPr txBox="1"/>
          <p:nvPr/>
        </p:nvSpPr>
        <p:spPr>
          <a:xfrm>
            <a:off x="4490884" y="1421376"/>
            <a:ext cx="15682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1" u="none" strike="noStrike" kern="1200" cap="none" spc="0" normalizeH="0" baseline="0" noProof="0" dirty="0">
                <a:ln>
                  <a:noFill/>
                </a:ln>
                <a:solidFill>
                  <a:prstClr val="black"/>
                </a:solidFill>
                <a:effectLst/>
                <a:uLnTx/>
                <a:uFillTx/>
                <a:latin typeface="Segoe UI"/>
                <a:ea typeface="+mn-ea"/>
                <a:cs typeface="+mn-cs"/>
              </a:rPr>
              <a:t>$21,6 </a:t>
            </a:r>
            <a:r>
              <a:rPr kumimoji="0" lang="es-ES" sz="900" b="0" i="1" u="none" strike="noStrike" kern="1200" cap="none" spc="0" normalizeH="0" baseline="0" noProof="0" dirty="0" err="1">
                <a:ln>
                  <a:noFill/>
                </a:ln>
                <a:solidFill>
                  <a:prstClr val="black"/>
                </a:solidFill>
                <a:effectLst/>
                <a:uLnTx/>
                <a:uFillTx/>
                <a:latin typeface="Segoe UI"/>
                <a:ea typeface="+mn-ea"/>
                <a:cs typeface="+mn-cs"/>
              </a:rPr>
              <a:t>millons</a:t>
            </a:r>
            <a:r>
              <a:rPr kumimoji="0" lang="es-ES" sz="900" b="0" i="1" u="none" strike="noStrike" kern="1200" cap="none" spc="0" normalizeH="0" baseline="0" noProof="0" dirty="0">
                <a:ln>
                  <a:noFill/>
                </a:ln>
                <a:solidFill>
                  <a:prstClr val="black"/>
                </a:solidFill>
                <a:effectLst/>
                <a:uLnTx/>
                <a:uFillTx/>
                <a:latin typeface="Segoe UI"/>
                <a:ea typeface="+mn-ea"/>
                <a:cs typeface="+mn-cs"/>
              </a:rPr>
              <a:t> COP</a:t>
            </a:r>
          </a:p>
          <a:p>
            <a:pPr marL="0" marR="0" lvl="0" indent="0" algn="l" defTabSz="457200" rtl="0" eaLnBrk="1" fontAlgn="auto" latinLnBrk="0" hangingPunct="1">
              <a:lnSpc>
                <a:spcPct val="100000"/>
              </a:lnSpc>
              <a:spcBef>
                <a:spcPts val="0"/>
              </a:spcBef>
              <a:spcAft>
                <a:spcPts val="0"/>
              </a:spcAft>
              <a:buClrTx/>
              <a:buSzTx/>
              <a:buFontTx/>
              <a:buNone/>
              <a:tabLst/>
              <a:defRPr/>
            </a:pPr>
            <a:r>
              <a:rPr lang="es-ES" sz="900" i="1" dirty="0">
                <a:solidFill>
                  <a:prstClr val="black"/>
                </a:solidFill>
                <a:latin typeface="Segoe UI"/>
              </a:rPr>
              <a:t>~ 7320 USD</a:t>
            </a:r>
            <a:endParaRPr kumimoji="0" lang="es-CO" sz="900" b="0" i="1" u="none" strike="noStrike" kern="1200" cap="none" spc="0" normalizeH="0" baseline="0" noProof="0" dirty="0">
              <a:ln>
                <a:noFill/>
              </a:ln>
              <a:solidFill>
                <a:prstClr val="black"/>
              </a:solidFill>
              <a:effectLst/>
              <a:uLnTx/>
              <a:uFillTx/>
              <a:latin typeface="Segoe UI"/>
              <a:ea typeface="+mn-ea"/>
              <a:cs typeface="+mn-cs"/>
            </a:endParaRPr>
          </a:p>
        </p:txBody>
      </p:sp>
      <p:cxnSp>
        <p:nvCxnSpPr>
          <p:cNvPr id="8" name="Conector recto 7">
            <a:extLst>
              <a:ext uri="{FF2B5EF4-FFF2-40B4-BE49-F238E27FC236}">
                <a16:creationId xmlns:a16="http://schemas.microsoft.com/office/drawing/2014/main" id="{9685AE90-2401-3406-8781-370D3179432A}"/>
              </a:ext>
            </a:extLst>
          </p:cNvPr>
          <p:cNvCxnSpPr>
            <a:cxnSpLocks/>
          </p:cNvCxnSpPr>
          <p:nvPr/>
        </p:nvCxnSpPr>
        <p:spPr>
          <a:xfrm flipH="1">
            <a:off x="8047362" y="1239781"/>
            <a:ext cx="789343"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05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B602EAE-914C-4A91-ADB0-8727BA37104F}"/>
              </a:ext>
            </a:extLst>
          </p:cNvPr>
          <p:cNvSpPr txBox="1"/>
          <p:nvPr/>
        </p:nvSpPr>
        <p:spPr>
          <a:xfrm>
            <a:off x="198826" y="4840877"/>
            <a:ext cx="7664950" cy="217432"/>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800" b="1"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Source: </a:t>
            </a:r>
            <a:r>
              <a:rPr kumimoji="0" lang="en-US" sz="800" b="0"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Piedad Urdinola, Jorge Tovar.</a:t>
            </a:r>
            <a:r>
              <a:rPr kumimoji="0" lang="en-US" sz="800" b="1"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a:t>
            </a:r>
            <a:r>
              <a:rPr kumimoji="0" lang="en-US" sz="800" b="0"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Serie </a:t>
            </a:r>
            <a:r>
              <a:rPr kumimoji="0" lang="en-US" sz="800" b="0" i="0" u="none" strike="noStrike" kern="1200" cap="none" spc="0" normalizeH="0" baseline="0" dirty="0" err="1">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Documentos</a:t>
            </a:r>
            <a:r>
              <a:rPr kumimoji="0" lang="en-US" sz="800" b="0"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Cede, 2018-16 ISSN 1657-7191 </a:t>
            </a:r>
            <a:r>
              <a:rPr kumimoji="0" lang="en-US" sz="800" b="0" i="0" u="none" strike="noStrike" kern="1200" cap="none" spc="0" normalizeH="0" baseline="0" dirty="0" err="1">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Edición</a:t>
            </a:r>
            <a:r>
              <a:rPr kumimoji="0" lang="en-US" sz="800" b="0"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a:t>
            </a:r>
            <a:r>
              <a:rPr kumimoji="0" lang="en-US" sz="800" b="0" i="0" u="none" strike="noStrike" kern="1200" cap="none" spc="0" normalizeH="0" baseline="0" dirty="0" err="1">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electrónica</a:t>
            </a:r>
            <a:r>
              <a:rPr kumimoji="0" lang="en-US" sz="800" b="0"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a:t>
            </a:r>
            <a:r>
              <a:rPr kumimoji="0" lang="en-US" sz="800" b="0" i="0" u="none" strike="noStrike" kern="1200" cap="none" spc="0" normalizeH="0" baseline="0" dirty="0" err="1">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Febrero</a:t>
            </a:r>
            <a:r>
              <a:rPr kumimoji="0" lang="en-US" sz="800" b="0"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2018. National Transfer Accounts for Colombia</a:t>
            </a:r>
            <a:endParaRPr kumimoji="0" lang="en-US" sz="105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object 553">
            <a:extLst>
              <a:ext uri="{FF2B5EF4-FFF2-40B4-BE49-F238E27FC236}">
                <a16:creationId xmlns:a16="http://schemas.microsoft.com/office/drawing/2014/main" id="{756CC65F-7558-4DA2-9490-30F9B70BBE46}"/>
              </a:ext>
            </a:extLst>
          </p:cNvPr>
          <p:cNvSpPr txBox="1">
            <a:spLocks/>
          </p:cNvSpPr>
          <p:nvPr/>
        </p:nvSpPr>
        <p:spPr>
          <a:xfrm>
            <a:off x="1367117" y="214447"/>
            <a:ext cx="7431488" cy="1013739"/>
          </a:xfrm>
          <a:prstGeom prst="rect">
            <a:avLst/>
          </a:prstGeom>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125"/>
              </a:spcBef>
              <a:spcAft>
                <a:spcPts val="0"/>
              </a:spcAft>
              <a:buClrTx/>
              <a:buSzTx/>
              <a:buFont typeface="Arial"/>
              <a:buNone/>
              <a:tabLst/>
              <a:defRPr/>
            </a:pPr>
            <a:r>
              <a:rPr kumimoji="0" lang="en-US" sz="2000" b="1" i="0" u="none" strike="noStrike" kern="1200" cap="none" spc="0" normalizeH="0" baseline="0" dirty="0">
                <a:ln>
                  <a:noFill/>
                </a:ln>
                <a:solidFill>
                  <a:srgbClr val="B6004B"/>
                </a:solidFill>
                <a:effectLst/>
                <a:uLnTx/>
                <a:uFillTx/>
                <a:latin typeface="Segoe UI"/>
                <a:ea typeface="+mn-ea"/>
                <a:cs typeface="Arial"/>
              </a:rPr>
              <a:t>Labor income per capita</a:t>
            </a:r>
          </a:p>
          <a:p>
            <a:pPr marL="0" marR="0" lvl="0" indent="0" algn="r" defTabSz="457200" rtl="0" eaLnBrk="1" fontAlgn="auto" latinLnBrk="0" hangingPunct="1">
              <a:lnSpc>
                <a:spcPct val="100000"/>
              </a:lnSpc>
              <a:spcBef>
                <a:spcPts val="125"/>
              </a:spcBef>
              <a:spcAft>
                <a:spcPts val="0"/>
              </a:spcAft>
              <a:buClrTx/>
              <a:buSzTx/>
              <a:buFont typeface="Arial"/>
              <a:buNone/>
              <a:tabLst/>
              <a:defRPr/>
            </a:pPr>
            <a:r>
              <a:rPr kumimoji="0" lang="en-US" sz="2000" b="1"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mn-cs"/>
              </a:rPr>
              <a:t>Comparison of income profiles of employees</a:t>
            </a:r>
            <a:r>
              <a:rPr lang="en-US" sz="2000" b="1" dirty="0">
                <a:solidFill>
                  <a:prstClr val="black"/>
                </a:solidFill>
                <a:latin typeface="Segoe UI" panose="020B0502040204020203" pitchFamily="34" charset="0"/>
                <a:ea typeface="Calibri" panose="020F0502020204030204" pitchFamily="34" charset="0"/>
              </a:rPr>
              <a:t>, self-employed</a:t>
            </a:r>
            <a:endParaRPr kumimoji="0" lang="en-US" sz="2000" b="1" i="0" u="none" strike="noStrike" kern="1200" cap="none" spc="0" normalizeH="0" baseline="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2000" i="0" u="none" strike="noStrike" kern="1200" cap="none" spc="0" normalizeH="0" baseline="0" dirty="0">
                <a:ln>
                  <a:noFill/>
                </a:ln>
                <a:solidFill>
                  <a:prstClr val="black"/>
                </a:solidFill>
                <a:effectLst/>
                <a:uLnTx/>
                <a:uFillTx/>
                <a:latin typeface="Segoe UI" panose="020B0502040204020203" pitchFamily="34" charset="0"/>
                <a:ea typeface="Calibri" panose="020F0502020204030204" pitchFamily="34" charset="0"/>
                <a:cs typeface="+mn-cs"/>
              </a:rPr>
              <a:t>2008 - 2017</a:t>
            </a:r>
            <a:endParaRPr kumimoji="0" lang="en-US" sz="2000" i="0" u="none" strike="noStrike" kern="1200" cap="none" spc="0" normalizeH="0" baseline="0" dirty="0">
              <a:ln>
                <a:noFill/>
              </a:ln>
              <a:solidFill>
                <a:prstClr val="black"/>
              </a:solidFill>
              <a:effectLst/>
              <a:uLnTx/>
              <a:uFillTx/>
              <a:latin typeface="Arial" panose="020B0604020202020204" pitchFamily="34" charset="0"/>
              <a:ea typeface="Calibri" panose="020F0502020204030204" pitchFamily="34" charset="0"/>
              <a:cs typeface="+mn-cs"/>
            </a:endParaRPr>
          </a:p>
        </p:txBody>
      </p:sp>
      <p:pic>
        <p:nvPicPr>
          <p:cNvPr id="5" name="Imagen 4">
            <a:extLst>
              <a:ext uri="{FF2B5EF4-FFF2-40B4-BE49-F238E27FC236}">
                <a16:creationId xmlns:a16="http://schemas.microsoft.com/office/drawing/2014/main" id="{E0803625-4675-443D-B6C7-CC76DCE62698}"/>
              </a:ext>
            </a:extLst>
          </p:cNvPr>
          <p:cNvPicPr>
            <a:picLocks noChangeAspect="1"/>
          </p:cNvPicPr>
          <p:nvPr/>
        </p:nvPicPr>
        <p:blipFill rotWithShape="1">
          <a:blip r:embed="rId3"/>
          <a:srcRect l="22110" t="16389" r="18047" b="9804"/>
          <a:stretch/>
        </p:blipFill>
        <p:spPr>
          <a:xfrm>
            <a:off x="0" y="1287509"/>
            <a:ext cx="4486276" cy="3459090"/>
          </a:xfrm>
          <a:prstGeom prst="rect">
            <a:avLst/>
          </a:prstGeom>
        </p:spPr>
      </p:pic>
      <p:sp>
        <p:nvSpPr>
          <p:cNvPr id="11" name="CuadroTexto 10">
            <a:extLst>
              <a:ext uri="{FF2B5EF4-FFF2-40B4-BE49-F238E27FC236}">
                <a16:creationId xmlns:a16="http://schemas.microsoft.com/office/drawing/2014/main" id="{A86CA234-AB4A-41F6-848C-F6241BE46A42}"/>
              </a:ext>
            </a:extLst>
          </p:cNvPr>
          <p:cNvSpPr txBox="1"/>
          <p:nvPr/>
        </p:nvSpPr>
        <p:spPr>
          <a:xfrm>
            <a:off x="2176764" y="1660207"/>
            <a:ext cx="156825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1" i="1" u="none" strike="noStrike" kern="1200" cap="none" spc="0" normalizeH="0" baseline="0" noProof="0" dirty="0">
                <a:ln>
                  <a:noFill/>
                </a:ln>
                <a:solidFill>
                  <a:prstClr val="black"/>
                </a:solidFill>
                <a:effectLst/>
                <a:uLnTx/>
                <a:uFillTx/>
                <a:latin typeface="Segoe UI"/>
                <a:ea typeface="+mn-ea"/>
                <a:cs typeface="+mn-cs"/>
              </a:rPr>
              <a:t>43</a:t>
            </a:r>
            <a:endParaRPr kumimoji="0" lang="es-CO" sz="900" b="1" i="1" u="none" strike="noStrike" kern="1200" cap="none" spc="0" normalizeH="0" baseline="0" noProof="0" dirty="0">
              <a:ln>
                <a:noFill/>
              </a:ln>
              <a:solidFill>
                <a:prstClr val="black"/>
              </a:solidFill>
              <a:effectLst/>
              <a:uLnTx/>
              <a:uFillTx/>
              <a:latin typeface="Segoe UI"/>
              <a:ea typeface="+mn-ea"/>
              <a:cs typeface="+mn-cs"/>
            </a:endParaRPr>
          </a:p>
        </p:txBody>
      </p:sp>
      <p:sp>
        <p:nvSpPr>
          <p:cNvPr id="12" name="CuadroTexto 11">
            <a:extLst>
              <a:ext uri="{FF2B5EF4-FFF2-40B4-BE49-F238E27FC236}">
                <a16:creationId xmlns:a16="http://schemas.microsoft.com/office/drawing/2014/main" id="{DF82653D-66A7-4CC2-9A9D-546158BB84F6}"/>
              </a:ext>
            </a:extLst>
          </p:cNvPr>
          <p:cNvSpPr txBox="1"/>
          <p:nvPr/>
        </p:nvSpPr>
        <p:spPr>
          <a:xfrm>
            <a:off x="2074403" y="2263737"/>
            <a:ext cx="156825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1" i="1" u="none" strike="noStrike" kern="1200" cap="none" spc="0" normalizeH="0" baseline="0" noProof="0" dirty="0">
                <a:ln>
                  <a:noFill/>
                </a:ln>
                <a:solidFill>
                  <a:prstClr val="black"/>
                </a:solidFill>
                <a:effectLst/>
                <a:uLnTx/>
                <a:uFillTx/>
                <a:latin typeface="Segoe UI"/>
                <a:ea typeface="+mn-ea"/>
                <a:cs typeface="+mn-cs"/>
              </a:rPr>
              <a:t>42</a:t>
            </a:r>
            <a:endParaRPr kumimoji="0" lang="es-CO" sz="900" b="1" i="1" u="none" strike="noStrike" kern="1200" cap="none" spc="0" normalizeH="0" baseline="0" noProof="0" dirty="0">
              <a:ln>
                <a:noFill/>
              </a:ln>
              <a:solidFill>
                <a:prstClr val="black"/>
              </a:solidFill>
              <a:effectLst/>
              <a:uLnTx/>
              <a:uFillTx/>
              <a:latin typeface="Segoe UI"/>
              <a:ea typeface="+mn-ea"/>
              <a:cs typeface="+mn-cs"/>
            </a:endParaRPr>
          </a:p>
        </p:txBody>
      </p:sp>
      <p:sp>
        <p:nvSpPr>
          <p:cNvPr id="13" name="CuadroTexto 12">
            <a:extLst>
              <a:ext uri="{FF2B5EF4-FFF2-40B4-BE49-F238E27FC236}">
                <a16:creationId xmlns:a16="http://schemas.microsoft.com/office/drawing/2014/main" id="{354F0159-1C19-417C-BD25-4305E508D8DF}"/>
              </a:ext>
            </a:extLst>
          </p:cNvPr>
          <p:cNvSpPr txBox="1"/>
          <p:nvPr/>
        </p:nvSpPr>
        <p:spPr>
          <a:xfrm>
            <a:off x="2326815" y="2876685"/>
            <a:ext cx="156825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1" i="1" u="none" strike="noStrike" kern="1200" cap="none" spc="0" normalizeH="0" baseline="0" noProof="0" dirty="0">
                <a:ln>
                  <a:noFill/>
                </a:ln>
                <a:solidFill>
                  <a:prstClr val="black"/>
                </a:solidFill>
                <a:effectLst/>
                <a:uLnTx/>
                <a:uFillTx/>
                <a:latin typeface="Segoe UI"/>
                <a:ea typeface="+mn-ea"/>
                <a:cs typeface="+mn-cs"/>
              </a:rPr>
              <a:t>46</a:t>
            </a:r>
            <a:endParaRPr kumimoji="0" lang="es-CO" sz="900" b="1" i="1" u="none" strike="noStrike" kern="1200" cap="none" spc="0" normalizeH="0" baseline="0" noProof="0" dirty="0">
              <a:ln>
                <a:noFill/>
              </a:ln>
              <a:solidFill>
                <a:prstClr val="black"/>
              </a:solidFill>
              <a:effectLst/>
              <a:uLnTx/>
              <a:uFillTx/>
              <a:latin typeface="Segoe UI"/>
              <a:ea typeface="+mn-ea"/>
              <a:cs typeface="+mn-cs"/>
            </a:endParaRPr>
          </a:p>
        </p:txBody>
      </p:sp>
      <p:graphicFrame>
        <p:nvGraphicFramePr>
          <p:cNvPr id="6" name="Gráfico 5">
            <a:extLst>
              <a:ext uri="{FF2B5EF4-FFF2-40B4-BE49-F238E27FC236}">
                <a16:creationId xmlns:a16="http://schemas.microsoft.com/office/drawing/2014/main" id="{2E239F4D-4054-2887-BDD7-4E228B2C1612}"/>
              </a:ext>
            </a:extLst>
          </p:cNvPr>
          <p:cNvGraphicFramePr>
            <a:graphicFrameLocks/>
          </p:cNvGraphicFramePr>
          <p:nvPr>
            <p:extLst>
              <p:ext uri="{D42A27DB-BD31-4B8C-83A1-F6EECF244321}">
                <p14:modId xmlns:p14="http://schemas.microsoft.com/office/powerpoint/2010/main" val="7159277"/>
              </p:ext>
            </p:extLst>
          </p:nvPr>
        </p:nvGraphicFramePr>
        <p:xfrm>
          <a:off x="4516685" y="1428750"/>
          <a:ext cx="4685127" cy="3183875"/>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Conector recto 7">
            <a:extLst>
              <a:ext uri="{FF2B5EF4-FFF2-40B4-BE49-F238E27FC236}">
                <a16:creationId xmlns:a16="http://schemas.microsoft.com/office/drawing/2014/main" id="{6ABC8C35-6F03-A13C-1A3E-23C45D0F4B3E}"/>
              </a:ext>
            </a:extLst>
          </p:cNvPr>
          <p:cNvCxnSpPr>
            <a:cxnSpLocks/>
          </p:cNvCxnSpPr>
          <p:nvPr/>
        </p:nvCxnSpPr>
        <p:spPr>
          <a:xfrm flipH="1">
            <a:off x="8009262" y="1239781"/>
            <a:ext cx="789343"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184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8190eb6-8e6e-4223-a66e-2e079989e3d0">
      <Terms xmlns="http://schemas.microsoft.com/office/infopath/2007/PartnerControls"/>
    </lcf76f155ced4ddcb4097134ff3c332f>
    <TaxCatchAll xmlns="b841f3fa-9ef8-4e95-9162-d8f0c2a8a62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071B0C79EC65C64C8028616C896BAA13" ma:contentTypeVersion="13" ma:contentTypeDescription="Crear nuevo documento." ma:contentTypeScope="" ma:versionID="7b1f69e52e8715e8ae00ad55c85e4597">
  <xsd:schema xmlns:xsd="http://www.w3.org/2001/XMLSchema" xmlns:xs="http://www.w3.org/2001/XMLSchema" xmlns:p="http://schemas.microsoft.com/office/2006/metadata/properties" xmlns:ns2="48190eb6-8e6e-4223-a66e-2e079989e3d0" xmlns:ns3="b841f3fa-9ef8-4e95-9162-d8f0c2a8a625" targetNamespace="http://schemas.microsoft.com/office/2006/metadata/properties" ma:root="true" ma:fieldsID="798c4a2344974db81dbbcc2ad6dd9522" ns2:_="" ns3:_="">
    <xsd:import namespace="48190eb6-8e6e-4223-a66e-2e079989e3d0"/>
    <xsd:import namespace="b841f3fa-9ef8-4e95-9162-d8f0c2a8a6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190eb6-8e6e-4223-a66e-2e079989e3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ea9b580d-3441-472b-b633-05114d4a3dc4"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41f3fa-9ef8-4e95-9162-d8f0c2a8a625"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18" nillable="true" ma:displayName="Taxonomy Catch All Column" ma:hidden="true" ma:list="{854f2426-c973-4890-a512-a6fbe72ad6ef}" ma:internalName="TaxCatchAll" ma:showField="CatchAllData" ma:web="b841f3fa-9ef8-4e95-9162-d8f0c2a8a6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999477-2C17-4051-89A2-846867B564C7}">
  <ds:schemaRefs>
    <ds:schemaRef ds:uri="http://schemas.microsoft.com/office/2006/metadata/properties"/>
    <ds:schemaRef ds:uri="http://www.w3.org/2000/xmlns/"/>
    <ds:schemaRef ds:uri="48190eb6-8e6e-4223-a66e-2e079989e3d0"/>
    <ds:schemaRef ds:uri="http://schemas.microsoft.com/office/infopath/2007/PartnerControls"/>
    <ds:schemaRef ds:uri="b841f3fa-9ef8-4e95-9162-d8f0c2a8a625"/>
    <ds:schemaRef ds:uri="http://www.w3.org/2001/XMLSchema-instance"/>
  </ds:schemaRefs>
</ds:datastoreItem>
</file>

<file path=customXml/itemProps2.xml><?xml version="1.0" encoding="utf-8"?>
<ds:datastoreItem xmlns:ds="http://schemas.openxmlformats.org/officeDocument/2006/customXml" ds:itemID="{A65E1A33-1E15-4BC3-8FAC-CA5A6A662236}">
  <ds:schemaRefs>
    <ds:schemaRef ds:uri="http://schemas.microsoft.com/sharepoint/v3/contenttype/forms"/>
  </ds:schemaRefs>
</ds:datastoreItem>
</file>

<file path=customXml/itemProps3.xml><?xml version="1.0" encoding="utf-8"?>
<ds:datastoreItem xmlns:ds="http://schemas.openxmlformats.org/officeDocument/2006/customXml" ds:itemID="{E98C976C-9558-4EC1-84EF-0730D621FE98}">
  <ds:schemaRefs>
    <ds:schemaRef ds:uri="http://schemas.microsoft.com/office/2006/metadata/contentType"/>
    <ds:schemaRef ds:uri="http://schemas.microsoft.com/office/2006/metadata/properties/metaAttributes"/>
    <ds:schemaRef ds:uri="http://www.w3.org/2000/xmlns/"/>
    <ds:schemaRef ds:uri="http://www.w3.org/2001/XMLSchema"/>
    <ds:schemaRef ds:uri="48190eb6-8e6e-4223-a66e-2e079989e3d0"/>
    <ds:schemaRef ds:uri="b841f3fa-9ef8-4e95-9162-d8f0c2a8a625"/>
  </ds:schemaRefs>
</ds:datastoreItem>
</file>

<file path=docProps/app.xml><?xml version="1.0" encoding="utf-8"?>
<Properties xmlns="http://schemas.openxmlformats.org/officeDocument/2006/extended-properties" xmlns:vt="http://schemas.openxmlformats.org/officeDocument/2006/docPropsVTypes">
  <TotalTime>10036</TotalTime>
  <Words>1098</Words>
  <Application>Microsoft Office PowerPoint</Application>
  <PresentationFormat>Presentación en pantalla (16:9)</PresentationFormat>
  <Paragraphs>170</Paragraphs>
  <Slides>20</Slides>
  <Notes>15</Notes>
  <HiddenSlides>1</HiddenSlides>
  <MMClips>0</MMClips>
  <ScaleCrop>false</ScaleCrop>
  <HeadingPairs>
    <vt:vector size="4" baseType="variant">
      <vt:variant>
        <vt:lpstr>Tema</vt:lpstr>
      </vt:variant>
      <vt:variant>
        <vt:i4>4</vt:i4>
      </vt:variant>
      <vt:variant>
        <vt:lpstr>Títulos de diapositiva</vt:lpstr>
      </vt:variant>
      <vt:variant>
        <vt:i4>20</vt:i4>
      </vt:variant>
    </vt:vector>
  </HeadingPairs>
  <TitlesOfParts>
    <vt:vector size="24" baseType="lpstr">
      <vt:lpstr>4_Tema de Office</vt:lpstr>
      <vt:lpstr>5_Tema de Office</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DANE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Mercado</dc:title>
  <dc:creator>DANE-DIMPE</dc:creator>
  <cp:lastModifiedBy>Manuel Pava</cp:lastModifiedBy>
  <cp:revision>761</cp:revision>
  <cp:lastPrinted>2018-11-13T01:51:27Z</cp:lastPrinted>
  <dcterms:created xsi:type="dcterms:W3CDTF">2018-06-21T20:42:53Z</dcterms:created>
  <dcterms:modified xsi:type="dcterms:W3CDTF">2023-02-16T14:29:33Z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0x010100071B0C79EC65C64C8028616C896BAA13</vt:lpwstr>
  </property>
  <property fmtid="{D5CDD505-2E9C-101B-9397-08002B2CF9AE}" pid="3" name="MediaServiceImageTags">
    <vt:lpwstr/>
  </property>
</Properties>
</file>