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21.xml" ContentType="application/vnd.openxmlformats-officedocument.drawingml.chart+xml"/>
  <Override PartName="/ppt/charts/chart22.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23.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24.xml" ContentType="application/vnd.openxmlformats-officedocument.drawingml.chart+xml"/>
  <Override PartName="/ppt/charts/chart25.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26.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7.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8.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32.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36.xml" ContentType="application/vnd.openxmlformats-officedocument.drawingml.chart+xml"/>
  <Override PartName="/ppt/charts/style25.xml" ContentType="application/vnd.ms-office.chartstyle+xml"/>
  <Override PartName="/ppt/charts/colors25.xml" ContentType="application/vnd.ms-office.chartcolorstyle+xml"/>
  <Override PartName="/ppt/theme/themeOverride1.xml" ContentType="application/vnd.openxmlformats-officedocument.themeOverride+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40.xml" ContentType="application/vnd.openxmlformats-officedocument.drawingml.chart+xml"/>
  <Override PartName="/ppt/charts/chart41.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42.xml" ContentType="application/vnd.openxmlformats-officedocument.drawingml.chart+xml"/>
  <Override PartName="/ppt/charts/style28.xml" ContentType="application/vnd.ms-office.chartstyle+xml"/>
  <Override PartName="/ppt/charts/colors2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95" r:id="rId3"/>
    <p:sldId id="318" r:id="rId4"/>
    <p:sldId id="257" r:id="rId5"/>
    <p:sldId id="305" r:id="rId6"/>
    <p:sldId id="301" r:id="rId7"/>
    <p:sldId id="302" r:id="rId8"/>
    <p:sldId id="303" r:id="rId9"/>
    <p:sldId id="286" r:id="rId10"/>
    <p:sldId id="306" r:id="rId11"/>
    <p:sldId id="289" r:id="rId12"/>
    <p:sldId id="307" r:id="rId13"/>
    <p:sldId id="287" r:id="rId14"/>
    <p:sldId id="308" r:id="rId15"/>
    <p:sldId id="288" r:id="rId16"/>
    <p:sldId id="309" r:id="rId17"/>
    <p:sldId id="310" r:id="rId18"/>
    <p:sldId id="276" r:id="rId19"/>
    <p:sldId id="263" r:id="rId20"/>
    <p:sldId id="313" r:id="rId21"/>
    <p:sldId id="267" r:id="rId22"/>
    <p:sldId id="275" r:id="rId23"/>
    <p:sldId id="268" r:id="rId24"/>
    <p:sldId id="314" r:id="rId25"/>
    <p:sldId id="270" r:id="rId26"/>
    <p:sldId id="315" r:id="rId27"/>
    <p:sldId id="272" r:id="rId28"/>
    <p:sldId id="316" r:id="rId29"/>
    <p:sldId id="296" r:id="rId30"/>
    <p:sldId id="31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95934"/>
  </p:normalViewPr>
  <p:slideViewPr>
    <p:cSldViewPr snapToGrid="0">
      <p:cViewPr varScale="1">
        <p:scale>
          <a:sx n="55" d="100"/>
          <a:sy n="55" d="100"/>
        </p:scale>
        <p:origin x="10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H%20P\Desktop\To%20do%20list\Lagos%20DD%20Report%20Final\Data4Pyramid.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Ecodept\Desktop\Kaduna%20DD%20Report\pyramid%20data.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Users\lawanson\Documents\Monkeypox%20Project\MPox%20Field%20Expense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1" Type="http://schemas.openxmlformats.org/officeDocument/2006/relationships/oleObject" Target="file:///C:\Users\USER\Downloads\Excel%20of%20Kaduna%20NTA%20DD%20profiles%20March%202020\Lanre%20amended%20NTA%20Kaduna%20lifecycle%20deficit%20profile%20data%20and%20graphs.xlsx" TargetMode="External"/></Relationships>
</file>

<file path=ppt/charts/_rels/chart14.xml.rels><?xml version="1.0" encoding="UTF-8" standalone="yes"?>
<Relationships xmlns="http://schemas.openxmlformats.org/package/2006/relationships"><Relationship Id="rId3" Type="http://schemas.openxmlformats.org/officeDocument/2006/relationships/oleObject" Target="file:///C:\Users\USER\Desktop\HPRTP\Lagos%20Estimation\Report\2020%20Lagos%20NTA,%20DD%20&amp;%20Charts.xlsx" TargetMode="External"/><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USER\Downloads\Excel%20of%20Kaduna%20NTA%20DD%20profiles%20March%202020\Lanre%20amended%20NTA%20Kaduna%20lifecycle%20deficit%20profile%20data%20and%20graphs.xlsx" TargetMode="External"/></Relationships>
</file>

<file path=ppt/charts/_rels/chart17.xml.rels><?xml version="1.0" encoding="UTF-8" standalone="yes"?>
<Relationships xmlns="http://schemas.openxmlformats.org/package/2006/relationships"><Relationship Id="rId3" Type="http://schemas.openxmlformats.org/officeDocument/2006/relationships/oleObject" Target="file:///C:\Users\HP\Documents\Academics\Demographic%20Dividend\States\Lagos\Profile%20Estimation%20Workshop\Lagos%20DD%20Profile%20Estimation\2020%20Lagos%20NTA,%20DD%20&amp;%20Charts.xlsx" TargetMode="External"/><Relationship Id="rId2" Type="http://schemas.microsoft.com/office/2011/relationships/chartColorStyle" Target="colors14.xml"/><Relationship Id="rId1" Type="http://schemas.microsoft.com/office/2011/relationships/chartStyle" Target="style14.xml"/></Relationships>
</file>

<file path=ppt/charts/_rels/chart18.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USER\Downloads\Excel%20of%20Kaduna%20NTA%20DD%20profiles%20March%202020\Lanre%20amended%20NTA%20Kaduna%20lifecycle%20deficit%20profile%20data%20and%20graphs.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C:\Users\Adelere%20Abiodun%20Ades\Desktop\health.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HP\Documents\Academics\Demographic%20Dividend\States\Lagos\Profile%20Estimation%20Workshop\Lagos%20DD%20Profile%20Estimation\2020%20Lagos%20NTA,%20DD%20&amp;%20Charts.xlsx" TargetMode="External"/><Relationship Id="rId2" Type="http://schemas.microsoft.com/office/2011/relationships/chartColorStyle" Target="colors15.xml"/><Relationship Id="rId1" Type="http://schemas.microsoft.com/office/2011/relationships/chartStyle" Target="style15.xml"/></Relationships>
</file>

<file path=ppt/charts/_rels/chart21.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22.xml.rels><?xml version="1.0" encoding="UTF-8" standalone="yes"?>
<Relationships xmlns="http://schemas.openxmlformats.org/package/2006/relationships"><Relationship Id="rId3" Type="http://schemas.openxmlformats.org/officeDocument/2006/relationships/oleObject" Target="file:///C:\Users\USER\Downloads\Excel%20of%20Kaduna%20NTA%20DD%20profiles%20March%202020\Lanre%20amended%20NTA%20Kaduna%20lifecycle%20deficit%20profile%20data%20and%20graphs.xlsx" TargetMode="External"/><Relationship Id="rId2" Type="http://schemas.microsoft.com/office/2011/relationships/chartColorStyle" Target="colors16.xml"/><Relationship Id="rId1" Type="http://schemas.microsoft.com/office/2011/relationships/chartStyle" Target="style16.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H%20P\Downloads\2020%20Lagos%20NTA,%20DD%20&amp;%20Charts.xlsx" TargetMode="External"/><Relationship Id="rId2" Type="http://schemas.microsoft.com/office/2011/relationships/chartColorStyle" Target="colors17.xml"/><Relationship Id="rId1" Type="http://schemas.microsoft.com/office/2011/relationships/chartStyle" Target="style17.xml"/></Relationships>
</file>

<file path=ppt/charts/_rels/chart24.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25.xml.rels><?xml version="1.0" encoding="UTF-8" standalone="yes"?>
<Relationships xmlns="http://schemas.openxmlformats.org/package/2006/relationships"><Relationship Id="rId3" Type="http://schemas.openxmlformats.org/officeDocument/2006/relationships/oleObject" Target="file:///C:\Users\USER\Downloads\Excel%20of%20Kaduna%20NTA%20DD%20profiles%20March%202020\Lanre%20amended%20NTA%20Kaduna%20lifecycle%20deficit%20profile%20data%20and%20graphs.xlsx" TargetMode="External"/><Relationship Id="rId2" Type="http://schemas.microsoft.com/office/2011/relationships/chartColorStyle" Target="colors18.xml"/><Relationship Id="rId1" Type="http://schemas.microsoft.com/office/2011/relationships/chartStyle" Target="style18.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H%20P\Downloads\2020%20Lagos%20NTA,%20DD%20&amp;%20Charts.xlsx" TargetMode="External"/><Relationship Id="rId2" Type="http://schemas.microsoft.com/office/2011/relationships/chartColorStyle" Target="colors19.xml"/><Relationship Id="rId1" Type="http://schemas.microsoft.com/office/2011/relationships/chartStyle" Target="style19.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USER\Downloads\Excel%20of%20Kaduna%20NTA%20DD%20profiles%20March%202020\Lanre%20amended%20NTA%20Kaduna%20lifecycle%20deficit%20profile%20data%20and%20graphs.xlsx" TargetMode="External"/><Relationship Id="rId2" Type="http://schemas.microsoft.com/office/2011/relationships/chartColorStyle" Target="colors20.xml"/><Relationship Id="rId1" Type="http://schemas.microsoft.com/office/2011/relationships/chartStyle" Target="style20.xml"/></Relationships>
</file>

<file path=ppt/charts/_rels/chart28.xml.rels><?xml version="1.0" encoding="UTF-8" standalone="yes"?>
<Relationships xmlns="http://schemas.openxmlformats.org/package/2006/relationships"><Relationship Id="rId3" Type="http://schemas.openxmlformats.org/officeDocument/2006/relationships/oleObject" Target="file:///C:\Users\H%20P\Downloads\2020%20Lagos%20NTA,%20DD%20&amp;%20Charts.xlsx" TargetMode="External"/><Relationship Id="rId2" Type="http://schemas.microsoft.com/office/2011/relationships/chartColorStyle" Target="colors21.xml"/><Relationship Id="rId1" Type="http://schemas.microsoft.com/office/2011/relationships/chartStyle" Target="style21.xml"/></Relationships>
</file>

<file path=ppt/charts/_rels/chart29.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Adelere%20Abiodun%20Ades\Desktop\health.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31.xml.rels><?xml version="1.0" encoding="UTF-8" standalone="yes"?>
<Relationships xmlns="http://schemas.openxmlformats.org/package/2006/relationships"><Relationship Id="rId3" Type="http://schemas.openxmlformats.org/officeDocument/2006/relationships/oleObject" Target="file:///C:\Users\USER\Downloads\Excel%20of%20Kaduna%20NTA%20DD%20profiles%20March%202020\Lanre%20amended%20NTA%20Kaduna%20lifecycle%20deficit%20profile%20data%20and%20graphs.xlsx" TargetMode="External"/><Relationship Id="rId2" Type="http://schemas.microsoft.com/office/2011/relationships/chartColorStyle" Target="colors22.xml"/><Relationship Id="rId1" Type="http://schemas.microsoft.com/office/2011/relationships/chartStyle" Target="style22.xml"/></Relationships>
</file>

<file path=ppt/charts/_rels/chart32.xml.rels><?xml version="1.0" encoding="UTF-8" standalone="yes"?>
<Relationships xmlns="http://schemas.openxmlformats.org/package/2006/relationships"><Relationship Id="rId3" Type="http://schemas.openxmlformats.org/officeDocument/2006/relationships/oleObject" Target="file:///C:\Users\user\Dropbox\My%20PC%20(OLALUDE-TEMITOPE)\Downloads\2020%20Lagos%20NTA,%20DD%20&amp;%20Charts.xlsx" TargetMode="External"/><Relationship Id="rId2" Type="http://schemas.microsoft.com/office/2011/relationships/chartColorStyle" Target="colors23.xml"/><Relationship Id="rId1" Type="http://schemas.microsoft.com/office/2011/relationships/chartStyle" Target="style23.xml"/></Relationships>
</file>

<file path=ppt/charts/_rels/chart33.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NTA%20Aggregate%20Control%20Nigeria.xlsx" TargetMode="External"/></Relationships>
</file>

<file path=ppt/charts/_rels/chart35.xml.rels><?xml version="1.0" encoding="UTF-8" standalone="yes"?>
<Relationships xmlns="http://schemas.openxmlformats.org/package/2006/relationships"><Relationship Id="rId3" Type="http://schemas.openxmlformats.org/officeDocument/2006/relationships/oleObject" Target="file:///C:\Users\USER\Downloads\Excel%20of%20Kaduna%20NTA%20DD%20profiles%20March%202020\Lanre%20amended%20NTA%20Kaduna%20lifecycle%20deficit%20profile%20data%20and%20graphs.xlsx" TargetMode="External"/><Relationship Id="rId2" Type="http://schemas.microsoft.com/office/2011/relationships/chartColorStyle" Target="colors24.xml"/><Relationship Id="rId1" Type="http://schemas.microsoft.com/office/2011/relationships/chartStyle" Target="style24.xml"/></Relationships>
</file>

<file path=ppt/charts/_rels/chart36.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5.xml"/><Relationship Id="rId1" Type="http://schemas.microsoft.com/office/2011/relationships/chartStyle" Target="style25.xml"/><Relationship Id="rId4" Type="http://schemas.openxmlformats.org/officeDocument/2006/relationships/oleObject" Target="file:///C:\Users\user\Dropbox\My%20PC%20(OLALUDE-TEMITOPE)\Downloads\2020%20Lagos%20NTA,%20DD%20&amp;%20Charts.xlsx"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First%20DD%20Aggregate.xlsx"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file:///C:\Users\USER\Downloads\Excel%20of%20Kaduna%20NTA%20DD%20profiles%20March%202020\Lanre%20amended%202017%20First%20DD%20Kaduna.xlsx" TargetMode="External"/></Relationships>
</file>

<file path=ppt/charts/_rels/chart39.xml.rels><?xml version="1.0" encoding="UTF-8" standalone="yes"?>
<Relationships xmlns="http://schemas.openxmlformats.org/package/2006/relationships"><Relationship Id="rId3" Type="http://schemas.openxmlformats.org/officeDocument/2006/relationships/oleObject" Target="file:///C:\Users\H%20P\Downloads\2020%20Lagos%20NTA,%20DD%20&amp;%20Charts.xlsx" TargetMode="External"/><Relationship Id="rId2" Type="http://schemas.microsoft.com/office/2011/relationships/chartColorStyle" Target="colors26.xml"/><Relationship Id="rId1" Type="http://schemas.microsoft.com/office/2011/relationships/chartStyle" Target="style26.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delere%20Abiodun%20Ades\Desktop\health.xlsx" TargetMode="External"/><Relationship Id="rId2" Type="http://schemas.microsoft.com/office/2011/relationships/chartColorStyle" Target="colors4.xml"/><Relationship Id="rId1" Type="http://schemas.microsoft.com/office/2011/relationships/chartStyle" Target="style4.xml"/></Relationships>
</file>

<file path=ppt/charts/_rels/chart40.xml.rels><?xml version="1.0" encoding="UTF-8" standalone="yes"?>
<Relationships xmlns="http://schemas.openxmlformats.org/package/2006/relationships"><Relationship Id="rId1" Type="http://schemas.openxmlformats.org/officeDocument/2006/relationships/oleObject" Target="file:///\\Users\lawanson\Documents\DD%20NTA%20UNFPA%20DATA\2016%20NTA%20Results\2016%20First%20DD%20Aggregate.xlsx" TargetMode="External"/></Relationships>
</file>

<file path=ppt/charts/_rels/chart4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27.xml"/><Relationship Id="rId1" Type="http://schemas.microsoft.com/office/2011/relationships/chartStyle" Target="style27.xml"/></Relationships>
</file>

<file path=ppt/charts/_rels/chart42.xml.rels><?xml version="1.0" encoding="UTF-8" standalone="yes"?>
<Relationships xmlns="http://schemas.openxmlformats.org/package/2006/relationships"><Relationship Id="rId3" Type="http://schemas.openxmlformats.org/officeDocument/2006/relationships/oleObject" Target="file:///C:\Users\USER\Desktop\HPRTP\Lagos%20Estimation\Report\2020%20Lagos%20NTA,%20DD%20&amp;%20Charts.xlsx" TargetMode="External"/><Relationship Id="rId2" Type="http://schemas.microsoft.com/office/2011/relationships/chartColorStyle" Target="colors28.xml"/><Relationship Id="rId1" Type="http://schemas.microsoft.com/office/2011/relationships/chartStyle" Target="style28.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delere%20Abiodun%20Ades\Desktop\health.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delere%20Abiodun%20Ades\Desktop\health.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delere%20Abiodun%20Ades\Desktop\health.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Ecodept\Desktop\Kaduna%20DD%20Report\pyramid%20data.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H%20P\Desktop\To%20do%20list\Lagos%20DD%20Report%20Final\Data4Pyramid.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Sheet1!$C$1</c:f>
              <c:strCache>
                <c:ptCount val="1"/>
                <c:pt idx="0">
                  <c:v>male</c:v>
                </c:pt>
              </c:strCache>
            </c:strRef>
          </c:tx>
          <c:spPr>
            <a:solidFill>
              <a:schemeClr val="accent1"/>
            </a:solidFill>
            <a:ln>
              <a:solidFill>
                <a:schemeClr val="tx1"/>
              </a:solidFill>
            </a:ln>
            <a:effectLst/>
            <a:sp3d>
              <a:contourClr>
                <a:schemeClr val="tx1"/>
              </a:contourClr>
            </a:sp3d>
          </c:spPr>
          <c:invertIfNegative val="0"/>
          <c:dPt>
            <c:idx val="3"/>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1-F57A-C448-92FF-61898036E2B8}"/>
              </c:ext>
            </c:extLst>
          </c:dPt>
          <c:dPt>
            <c:idx val="4"/>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3-F57A-C448-92FF-61898036E2B8}"/>
              </c:ext>
            </c:extLst>
          </c:dPt>
          <c:dPt>
            <c:idx val="5"/>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5-F57A-C448-92FF-61898036E2B8}"/>
              </c:ext>
            </c:extLst>
          </c:dPt>
          <c:dPt>
            <c:idx val="6"/>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7-F57A-C448-92FF-61898036E2B8}"/>
              </c:ext>
            </c:extLst>
          </c:dPt>
          <c:dPt>
            <c:idx val="7"/>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9-F57A-C448-92FF-61898036E2B8}"/>
              </c:ext>
            </c:extLst>
          </c:dPt>
          <c:dPt>
            <c:idx val="8"/>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B-F57A-C448-92FF-61898036E2B8}"/>
              </c:ext>
            </c:extLst>
          </c:dPt>
          <c:dPt>
            <c:idx val="9"/>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D-F57A-C448-92FF-61898036E2B8}"/>
              </c:ext>
            </c:extLst>
          </c:dPt>
          <c:dPt>
            <c:idx val="10"/>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F-F57A-C448-92FF-61898036E2B8}"/>
              </c:ext>
            </c:extLst>
          </c:dPt>
          <c:dPt>
            <c:idx val="11"/>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11-F57A-C448-92FF-61898036E2B8}"/>
              </c:ext>
            </c:extLst>
          </c:dPt>
          <c:cat>
            <c:strRef>
              <c:f>Sheet1!$B$2:$B$19</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Sheet1!$C$2:$C$19</c:f>
              <c:numCache>
                <c:formatCode>General</c:formatCode>
                <c:ptCount val="18"/>
                <c:pt idx="0">
                  <c:v>-11.569217999999999</c:v>
                </c:pt>
                <c:pt idx="1">
                  <c:v>-10.388610999999999</c:v>
                </c:pt>
                <c:pt idx="2">
                  <c:v>-8.5043190000000006</c:v>
                </c:pt>
                <c:pt idx="3">
                  <c:v>-7.5365320000000002</c:v>
                </c:pt>
                <c:pt idx="4">
                  <c:v>-6.2375489999999996</c:v>
                </c:pt>
                <c:pt idx="5">
                  <c:v>-5.5344579999999999</c:v>
                </c:pt>
                <c:pt idx="6">
                  <c:v>-4.5051860000000001</c:v>
                </c:pt>
                <c:pt idx="7">
                  <c:v>-3.661133</c:v>
                </c:pt>
                <c:pt idx="8">
                  <c:v>-3.395489</c:v>
                </c:pt>
                <c:pt idx="9">
                  <c:v>-2.5615260000000002</c:v>
                </c:pt>
                <c:pt idx="10">
                  <c:v>-2.363937</c:v>
                </c:pt>
                <c:pt idx="11">
                  <c:v>-1.18977</c:v>
                </c:pt>
                <c:pt idx="12">
                  <c:v>-1.363219</c:v>
                </c:pt>
                <c:pt idx="13">
                  <c:v>-0.62843599999999999</c:v>
                </c:pt>
                <c:pt idx="14">
                  <c:v>-0.765988</c:v>
                </c:pt>
                <c:pt idx="15">
                  <c:v>-0.32741599999999998</c:v>
                </c:pt>
                <c:pt idx="16">
                  <c:v>-0.40867999999999999</c:v>
                </c:pt>
                <c:pt idx="17">
                  <c:v>-0.40402100000000002</c:v>
                </c:pt>
              </c:numCache>
            </c:numRef>
          </c:val>
          <c:extLst>
            <c:ext xmlns:c16="http://schemas.microsoft.com/office/drawing/2014/chart" uri="{C3380CC4-5D6E-409C-BE32-E72D297353CC}">
              <c16:uniqueId val="{00000012-F57A-C448-92FF-61898036E2B8}"/>
            </c:ext>
          </c:extLst>
        </c:ser>
        <c:ser>
          <c:idx val="1"/>
          <c:order val="1"/>
          <c:tx>
            <c:strRef>
              <c:f>Sheet1!$D$1</c:f>
              <c:strCache>
                <c:ptCount val="1"/>
                <c:pt idx="0">
                  <c:v>female</c:v>
                </c:pt>
              </c:strCache>
            </c:strRef>
          </c:tx>
          <c:spPr>
            <a:solidFill>
              <a:schemeClr val="accent2"/>
            </a:solidFill>
            <a:ln>
              <a:solidFill>
                <a:schemeClr val="tx1"/>
              </a:solidFill>
            </a:ln>
            <a:effectLst/>
            <a:sp3d>
              <a:contourClr>
                <a:schemeClr val="tx1"/>
              </a:contourClr>
            </a:sp3d>
          </c:spPr>
          <c:invertIfNegative val="0"/>
          <c:dPt>
            <c:idx val="0"/>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4-F57A-C448-92FF-61898036E2B8}"/>
              </c:ext>
            </c:extLst>
          </c:dPt>
          <c:dPt>
            <c:idx val="1"/>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6-F57A-C448-92FF-61898036E2B8}"/>
              </c:ext>
            </c:extLst>
          </c:dPt>
          <c:dPt>
            <c:idx val="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8-F57A-C448-92FF-61898036E2B8}"/>
              </c:ext>
            </c:extLst>
          </c:dPt>
          <c:dPt>
            <c:idx val="1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A-F57A-C448-92FF-61898036E2B8}"/>
              </c:ext>
            </c:extLst>
          </c:dPt>
          <c:dPt>
            <c:idx val="13"/>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C-F57A-C448-92FF-61898036E2B8}"/>
              </c:ext>
            </c:extLst>
          </c:dPt>
          <c:dPt>
            <c:idx val="14"/>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E-F57A-C448-92FF-61898036E2B8}"/>
              </c:ext>
            </c:extLst>
          </c:dPt>
          <c:dPt>
            <c:idx val="15"/>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0-F57A-C448-92FF-61898036E2B8}"/>
              </c:ext>
            </c:extLst>
          </c:dPt>
          <c:dPt>
            <c:idx val="16"/>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2-F57A-C448-92FF-61898036E2B8}"/>
              </c:ext>
            </c:extLst>
          </c:dPt>
          <c:dPt>
            <c:idx val="17"/>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4-F57A-C448-92FF-61898036E2B8}"/>
              </c:ext>
            </c:extLst>
          </c:dPt>
          <c:cat>
            <c:strRef>
              <c:f>Sheet1!$B$2:$B$19</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Sheet1!$D$2:$D$19</c:f>
              <c:numCache>
                <c:formatCode>General</c:formatCode>
                <c:ptCount val="18"/>
                <c:pt idx="0">
                  <c:v>10.849318999999999</c:v>
                </c:pt>
                <c:pt idx="1">
                  <c:v>9.4784749999999995</c:v>
                </c:pt>
                <c:pt idx="2">
                  <c:v>7.5300510000000003</c:v>
                </c:pt>
                <c:pt idx="3">
                  <c:v>7.2661210000000001</c:v>
                </c:pt>
                <c:pt idx="4">
                  <c:v>7.1018239999999997</c:v>
                </c:pt>
                <c:pt idx="5">
                  <c:v>6.586284</c:v>
                </c:pt>
                <c:pt idx="6">
                  <c:v>4.8993869999999999</c:v>
                </c:pt>
                <c:pt idx="7">
                  <c:v>3.6271659999999999</c:v>
                </c:pt>
                <c:pt idx="8">
                  <c:v>3.0258090000000002</c:v>
                </c:pt>
                <c:pt idx="9">
                  <c:v>2.0079639999999999</c:v>
                </c:pt>
                <c:pt idx="10">
                  <c:v>1.8650979999999999</c:v>
                </c:pt>
                <c:pt idx="11">
                  <c:v>0.86773699999999998</c:v>
                </c:pt>
                <c:pt idx="12">
                  <c:v>1.0756969999999999</c:v>
                </c:pt>
                <c:pt idx="13">
                  <c:v>0.516899</c:v>
                </c:pt>
                <c:pt idx="14">
                  <c:v>0.55865600000000004</c:v>
                </c:pt>
                <c:pt idx="15">
                  <c:v>0.249366</c:v>
                </c:pt>
                <c:pt idx="16">
                  <c:v>0.34739399999999998</c:v>
                </c:pt>
                <c:pt idx="17">
                  <c:v>0.307479</c:v>
                </c:pt>
              </c:numCache>
            </c:numRef>
          </c:val>
          <c:extLst>
            <c:ext xmlns:c16="http://schemas.microsoft.com/office/drawing/2014/chart" uri="{C3380CC4-5D6E-409C-BE32-E72D297353CC}">
              <c16:uniqueId val="{00000025-F57A-C448-92FF-61898036E2B8}"/>
            </c:ext>
          </c:extLst>
        </c:ser>
        <c:dLbls>
          <c:showLegendKey val="0"/>
          <c:showVal val="0"/>
          <c:showCatName val="0"/>
          <c:showSerName val="0"/>
          <c:showPercent val="0"/>
          <c:showBubbleSize val="0"/>
        </c:dLbls>
        <c:gapWidth val="0"/>
        <c:shape val="box"/>
        <c:axId val="578132488"/>
        <c:axId val="578139152"/>
        <c:axId val="0"/>
      </c:bar3DChart>
      <c:catAx>
        <c:axId val="578132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NG"/>
          </a:p>
        </c:txPr>
        <c:crossAx val="578139152"/>
        <c:crosses val="autoZero"/>
        <c:auto val="1"/>
        <c:lblAlgn val="ctr"/>
        <c:lblOffset val="100"/>
        <c:noMultiLvlLbl val="0"/>
      </c:catAx>
      <c:valAx>
        <c:axId val="5781391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NG"/>
          </a:p>
        </c:txPr>
        <c:crossAx val="5781324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NG"/>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639082628669176"/>
          <c:y val="5.1522248243559721E-2"/>
          <c:w val="0.79630794191039667"/>
          <c:h val="0.75609655350458238"/>
        </c:manualLayout>
      </c:layout>
      <c:barChart>
        <c:barDir val="bar"/>
        <c:grouping val="stacked"/>
        <c:varyColors val="0"/>
        <c:ser>
          <c:idx val="0"/>
          <c:order val="0"/>
          <c:tx>
            <c:strRef>
              <c:f>FinalPyramid!$X$2</c:f>
              <c:strCache>
                <c:ptCount val="1"/>
                <c:pt idx="0">
                  <c:v>Male</c:v>
                </c:pt>
              </c:strCache>
            </c:strRef>
          </c:tx>
          <c:spPr>
            <a:solidFill>
              <a:schemeClr val="accent1"/>
            </a:solidFill>
            <a:ln>
              <a:solidFill>
                <a:schemeClr val="accent2"/>
              </a:solidFill>
            </a:ln>
            <a:effectLst/>
          </c:spPr>
          <c:invertIfNegative val="0"/>
          <c:cat>
            <c:strRef>
              <c:f>FinalPyramid!$W$3:$W$19</c:f>
              <c:strCache>
                <c:ptCount val="17"/>
                <c:pt idx="0">
                  <c:v>0 - 4</c:v>
                </c:pt>
                <c:pt idx="1">
                  <c:v>5-9</c:v>
                </c:pt>
                <c:pt idx="2">
                  <c:v>10-14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c:v>
                </c:pt>
              </c:strCache>
            </c:strRef>
          </c:cat>
          <c:val>
            <c:numRef>
              <c:f>FinalPyramid!$X$3:$X$19</c:f>
              <c:numCache>
                <c:formatCode>General</c:formatCode>
                <c:ptCount val="17"/>
                <c:pt idx="0">
                  <c:v>19.280173750518756</c:v>
                </c:pt>
                <c:pt idx="1">
                  <c:v>19.571256522653606</c:v>
                </c:pt>
                <c:pt idx="2">
                  <c:v>18.979371815662581</c:v>
                </c:pt>
                <c:pt idx="3">
                  <c:v>18.010531227935626</c:v>
                </c:pt>
                <c:pt idx="4">
                  <c:v>17.713358600677921</c:v>
                </c:pt>
                <c:pt idx="5">
                  <c:v>18.566614968446842</c:v>
                </c:pt>
                <c:pt idx="6">
                  <c:v>19.567442673990808</c:v>
                </c:pt>
                <c:pt idx="7">
                  <c:v>19.700435267683869</c:v>
                </c:pt>
                <c:pt idx="8">
                  <c:v>14.951332490866632</c:v>
                </c:pt>
                <c:pt idx="9">
                  <c:v>13.45162877475342</c:v>
                </c:pt>
                <c:pt idx="10">
                  <c:v>12.375754369715686</c:v>
                </c:pt>
                <c:pt idx="11">
                  <c:v>13.909044559536762</c:v>
                </c:pt>
                <c:pt idx="12">
                  <c:v>12.007841001131879</c:v>
                </c:pt>
                <c:pt idx="13">
                  <c:v>8.500761100936538</c:v>
                </c:pt>
                <c:pt idx="14">
                  <c:v>5.9272129314932096</c:v>
                </c:pt>
                <c:pt idx="15">
                  <c:v>3.5843410924610595</c:v>
                </c:pt>
                <c:pt idx="16">
                  <c:v>2.017095346803456</c:v>
                </c:pt>
              </c:numCache>
            </c:numRef>
          </c:val>
          <c:extLst>
            <c:ext xmlns:c16="http://schemas.microsoft.com/office/drawing/2014/chart" uri="{C3380CC4-5D6E-409C-BE32-E72D297353CC}">
              <c16:uniqueId val="{00000000-1BB2-154F-975F-DD746E891251}"/>
            </c:ext>
          </c:extLst>
        </c:ser>
        <c:ser>
          <c:idx val="1"/>
          <c:order val="1"/>
          <c:tx>
            <c:strRef>
              <c:f>FinalPyramid!$Y$2</c:f>
              <c:strCache>
                <c:ptCount val="1"/>
                <c:pt idx="0">
                  <c:v>Female</c:v>
                </c:pt>
              </c:strCache>
            </c:strRef>
          </c:tx>
          <c:spPr>
            <a:solidFill>
              <a:schemeClr val="accent2"/>
            </a:solidFill>
            <a:ln w="12700">
              <a:solidFill>
                <a:schemeClr val="accent1"/>
              </a:solidFill>
            </a:ln>
            <a:effectLst/>
          </c:spPr>
          <c:invertIfNegative val="0"/>
          <c:cat>
            <c:strRef>
              <c:f>FinalPyramid!$W$3:$W$19</c:f>
              <c:strCache>
                <c:ptCount val="17"/>
                <c:pt idx="0">
                  <c:v>0 - 4</c:v>
                </c:pt>
                <c:pt idx="1">
                  <c:v>5-9</c:v>
                </c:pt>
                <c:pt idx="2">
                  <c:v>10-14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c:v>
                </c:pt>
              </c:strCache>
            </c:strRef>
          </c:cat>
          <c:val>
            <c:numRef>
              <c:f>FinalPyramid!$Y$3:$Y$19</c:f>
              <c:numCache>
                <c:formatCode>General</c:formatCode>
                <c:ptCount val="17"/>
                <c:pt idx="0">
                  <c:v>-19.156327168428106</c:v>
                </c:pt>
                <c:pt idx="1">
                  <c:v>-19.127478964317397</c:v>
                </c:pt>
                <c:pt idx="2">
                  <c:v>-18.288864225728531</c:v>
                </c:pt>
                <c:pt idx="3">
                  <c:v>-17.482868169090601</c:v>
                </c:pt>
                <c:pt idx="4">
                  <c:v>-17.696888733464942</c:v>
                </c:pt>
                <c:pt idx="5">
                  <c:v>-18.841565933045668</c:v>
                </c:pt>
                <c:pt idx="6">
                  <c:v>-19.910835686099038</c:v>
                </c:pt>
                <c:pt idx="7">
                  <c:v>-18.445805072437786</c:v>
                </c:pt>
                <c:pt idx="8">
                  <c:v>-14.069231305836823</c:v>
                </c:pt>
                <c:pt idx="9">
                  <c:v>-13.489886524660717</c:v>
                </c:pt>
                <c:pt idx="10">
                  <c:v>-13.766093652348005</c:v>
                </c:pt>
                <c:pt idx="11">
                  <c:v>-15.657470866075705</c:v>
                </c:pt>
                <c:pt idx="12">
                  <c:v>-13.347858898571312</c:v>
                </c:pt>
                <c:pt idx="13">
                  <c:v>-10.152833145326726</c:v>
                </c:pt>
                <c:pt idx="14">
                  <c:v>-7.8403488149794107</c:v>
                </c:pt>
                <c:pt idx="15">
                  <c:v>-5.3908962696306757</c:v>
                </c:pt>
                <c:pt idx="16">
                  <c:v>-7.1535215839785842</c:v>
                </c:pt>
              </c:numCache>
            </c:numRef>
          </c:val>
          <c:extLst>
            <c:ext xmlns:c16="http://schemas.microsoft.com/office/drawing/2014/chart" uri="{C3380CC4-5D6E-409C-BE32-E72D297353CC}">
              <c16:uniqueId val="{00000001-1BB2-154F-975F-DD746E891251}"/>
            </c:ext>
          </c:extLst>
        </c:ser>
        <c:dLbls>
          <c:showLegendKey val="0"/>
          <c:showVal val="0"/>
          <c:showCatName val="0"/>
          <c:showSerName val="0"/>
          <c:showPercent val="0"/>
          <c:showBubbleSize val="0"/>
        </c:dLbls>
        <c:gapWidth val="0"/>
        <c:overlap val="100"/>
        <c:axId val="788342000"/>
        <c:axId val="788340040"/>
      </c:barChart>
      <c:catAx>
        <c:axId val="788342000"/>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788340040"/>
        <c:crosses val="autoZero"/>
        <c:auto val="1"/>
        <c:lblAlgn val="ctr"/>
        <c:lblOffset val="100"/>
        <c:noMultiLvlLbl val="0"/>
      </c:catAx>
      <c:valAx>
        <c:axId val="78834004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7883420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legend>
    <c:plotVisOnly val="1"/>
    <c:dispBlanksAs val="gap"/>
    <c:showDLblsOverMax val="0"/>
  </c:chart>
  <c:spPr>
    <a:solidFill>
      <a:schemeClr val="accent6">
        <a:lumMod val="20000"/>
        <a:lumOff val="80000"/>
      </a:schemeClr>
    </a:solidFill>
    <a:ln w="9525" cap="flat" cmpd="sng" algn="ctr">
      <a:solidFill>
        <a:schemeClr val="tx1">
          <a:lumMod val="15000"/>
          <a:lumOff val="85000"/>
        </a:schemeClr>
      </a:solidFill>
      <a:round/>
    </a:ln>
    <a:effectLst/>
  </c:spPr>
  <c:txPr>
    <a:bodyPr/>
    <a:lstStyle/>
    <a:p>
      <a:pPr>
        <a:defRPr/>
      </a:pPr>
      <a:endParaRPr lang="en-NG"/>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533290234477099"/>
          <c:y val="0.11766689190120901"/>
          <c:w val="0.77341248510910299"/>
          <c:h val="0.78076451039066697"/>
        </c:manualLayout>
      </c:layout>
      <c:barChart>
        <c:barDir val="bar"/>
        <c:grouping val="stacked"/>
        <c:varyColors val="0"/>
        <c:ser>
          <c:idx val="0"/>
          <c:order val="0"/>
          <c:tx>
            <c:strRef>
              <c:f>Sheet5!$Y$16</c:f>
              <c:strCache>
                <c:ptCount val="1"/>
                <c:pt idx="0">
                  <c:v>Male</c:v>
                </c:pt>
              </c:strCache>
            </c:strRef>
          </c:tx>
          <c:spPr>
            <a:solidFill>
              <a:schemeClr val="accent1"/>
            </a:solidFill>
            <a:ln>
              <a:noFill/>
            </a:ln>
            <a:effectLst/>
          </c:spPr>
          <c:invertIfNegative val="0"/>
          <c:cat>
            <c:strRef>
              <c:f>Sheet5!$X$17:$X$34</c:f>
              <c:strCache>
                <c:ptCount val="18"/>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80-84</c:v>
                </c:pt>
                <c:pt idx="17">
                  <c:v>&gt;85</c:v>
                </c:pt>
              </c:strCache>
            </c:strRef>
          </c:cat>
          <c:val>
            <c:numRef>
              <c:f>Sheet5!$Y$17:$Y$34</c:f>
              <c:numCache>
                <c:formatCode>General</c:formatCode>
                <c:ptCount val="18"/>
                <c:pt idx="0">
                  <c:v>-1.360783114046247</c:v>
                </c:pt>
                <c:pt idx="1">
                  <c:v>-1.1663318759312169</c:v>
                </c:pt>
                <c:pt idx="2">
                  <c:v>-1.033916269504352</c:v>
                </c:pt>
                <c:pt idx="3">
                  <c:v>-0.88355545868423102</c:v>
                </c:pt>
                <c:pt idx="4">
                  <c:v>-0.70570201154311896</c:v>
                </c:pt>
                <c:pt idx="5">
                  <c:v>-0.64566232239580201</c:v>
                </c:pt>
                <c:pt idx="6">
                  <c:v>-0.59624879040063605</c:v>
                </c:pt>
                <c:pt idx="7">
                  <c:v>-0.54786766257924302</c:v>
                </c:pt>
                <c:pt idx="8">
                  <c:v>-0.47040117206166998</c:v>
                </c:pt>
                <c:pt idx="9">
                  <c:v>-0.40333000638213101</c:v>
                </c:pt>
                <c:pt idx="10">
                  <c:v>-0.31103519417223702</c:v>
                </c:pt>
                <c:pt idx="11">
                  <c:v>-0.27187454234487601</c:v>
                </c:pt>
                <c:pt idx="12">
                  <c:v>-0.179636999507368</c:v>
                </c:pt>
                <c:pt idx="13">
                  <c:v>-0.138876717916224</c:v>
                </c:pt>
                <c:pt idx="14">
                  <c:v>-8.9344212857219302E-2</c:v>
                </c:pt>
                <c:pt idx="15">
                  <c:v>-5.5970075839272E-2</c:v>
                </c:pt>
                <c:pt idx="16">
                  <c:v>-2.32405367795478E-2</c:v>
                </c:pt>
                <c:pt idx="17">
                  <c:v>0</c:v>
                </c:pt>
              </c:numCache>
            </c:numRef>
          </c:val>
          <c:extLst>
            <c:ext xmlns:c16="http://schemas.microsoft.com/office/drawing/2014/chart" uri="{C3380CC4-5D6E-409C-BE32-E72D297353CC}">
              <c16:uniqueId val="{00000000-7F18-ED4F-B9D2-EB9C6A8D6DFC}"/>
            </c:ext>
          </c:extLst>
        </c:ser>
        <c:ser>
          <c:idx val="1"/>
          <c:order val="1"/>
          <c:tx>
            <c:strRef>
              <c:f>Sheet5!$Z$16</c:f>
              <c:strCache>
                <c:ptCount val="1"/>
                <c:pt idx="0">
                  <c:v>Female</c:v>
                </c:pt>
              </c:strCache>
            </c:strRef>
          </c:tx>
          <c:spPr>
            <a:solidFill>
              <a:srgbClr val="C00000"/>
            </a:solidFill>
            <a:ln>
              <a:noFill/>
            </a:ln>
            <a:effectLst/>
          </c:spPr>
          <c:invertIfNegative val="0"/>
          <c:cat>
            <c:strRef>
              <c:f>Sheet5!$X$17:$X$34</c:f>
              <c:strCache>
                <c:ptCount val="18"/>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80-84</c:v>
                </c:pt>
                <c:pt idx="17">
                  <c:v>&gt;85</c:v>
                </c:pt>
              </c:strCache>
            </c:strRef>
          </c:cat>
          <c:val>
            <c:numRef>
              <c:f>Sheet5!$Z$17:$Z$34</c:f>
              <c:numCache>
                <c:formatCode>General</c:formatCode>
                <c:ptCount val="18"/>
                <c:pt idx="0">
                  <c:v>1.324647149809707</c:v>
                </c:pt>
                <c:pt idx="1">
                  <c:v>1.119206858874022</c:v>
                </c:pt>
                <c:pt idx="2">
                  <c:v>0.93969608825880002</c:v>
                </c:pt>
                <c:pt idx="3">
                  <c:v>0.87102252604904695</c:v>
                </c:pt>
                <c:pt idx="4">
                  <c:v>0.80061066406974701</c:v>
                </c:pt>
                <c:pt idx="5">
                  <c:v>0.74721217453662303</c:v>
                </c:pt>
                <c:pt idx="6">
                  <c:v>0.587145433264605</c:v>
                </c:pt>
                <c:pt idx="7">
                  <c:v>0.49308035422502999</c:v>
                </c:pt>
                <c:pt idx="8">
                  <c:v>0.36593497238604</c:v>
                </c:pt>
                <c:pt idx="9">
                  <c:v>0.28310021238133898</c:v>
                </c:pt>
                <c:pt idx="10">
                  <c:v>0.21376338439730899</c:v>
                </c:pt>
                <c:pt idx="11">
                  <c:v>0.16560209151966701</c:v>
                </c:pt>
                <c:pt idx="12">
                  <c:v>0.12413846791789</c:v>
                </c:pt>
                <c:pt idx="13">
                  <c:v>9.7960602106443001E-2</c:v>
                </c:pt>
                <c:pt idx="14">
                  <c:v>7.1367797483629702E-2</c:v>
                </c:pt>
                <c:pt idx="15">
                  <c:v>4.2124651568706997E-2</c:v>
                </c:pt>
                <c:pt idx="16">
                  <c:v>1.9834953571677302E-2</c:v>
                </c:pt>
                <c:pt idx="17">
                  <c:v>0</c:v>
                </c:pt>
              </c:numCache>
            </c:numRef>
          </c:val>
          <c:extLst>
            <c:ext xmlns:c16="http://schemas.microsoft.com/office/drawing/2014/chart" uri="{C3380CC4-5D6E-409C-BE32-E72D297353CC}">
              <c16:uniqueId val="{00000001-7F18-ED4F-B9D2-EB9C6A8D6DFC}"/>
            </c:ext>
          </c:extLst>
        </c:ser>
        <c:dLbls>
          <c:showLegendKey val="0"/>
          <c:showVal val="0"/>
          <c:showCatName val="0"/>
          <c:showSerName val="0"/>
          <c:showPercent val="0"/>
          <c:showBubbleSize val="0"/>
        </c:dLbls>
        <c:gapWidth val="150"/>
        <c:overlap val="100"/>
        <c:axId val="867765720"/>
        <c:axId val="867766112"/>
      </c:barChart>
      <c:catAx>
        <c:axId val="867765720"/>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867766112"/>
        <c:crosses val="autoZero"/>
        <c:auto val="1"/>
        <c:lblAlgn val="ctr"/>
        <c:lblOffset val="100"/>
        <c:noMultiLvlLbl val="0"/>
      </c:catAx>
      <c:valAx>
        <c:axId val="8677661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8677657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legend>
    <c:plotVisOnly val="1"/>
    <c:dispBlanksAs val="gap"/>
    <c:showDLblsOverMax val="0"/>
  </c:chart>
  <c:spPr>
    <a:solidFill>
      <a:schemeClr val="accent1">
        <a:lumMod val="40000"/>
        <a:lumOff val="60000"/>
      </a:schemeClr>
    </a:solidFill>
    <a:ln w="9525" cap="flat" cmpd="sng" algn="ctr">
      <a:solidFill>
        <a:schemeClr val="tx1">
          <a:lumMod val="15000"/>
          <a:lumOff val="85000"/>
        </a:schemeClr>
      </a:solidFill>
      <a:round/>
    </a:ln>
    <a:effectLst/>
  </c:spPr>
  <c:txPr>
    <a:bodyPr/>
    <a:lstStyle/>
    <a:p>
      <a:pPr>
        <a:defRPr/>
      </a:pPr>
      <a:endParaRPr lang="en-NG"/>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Sheet1!$M$3</c:f>
              <c:strCache>
                <c:ptCount val="1"/>
                <c:pt idx="0">
                  <c:v>Nigeria</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Sheet1!$L$4:$L$7</c:f>
              <c:numCache>
                <c:formatCode>General</c:formatCode>
                <c:ptCount val="4"/>
                <c:pt idx="0">
                  <c:v>2003</c:v>
                </c:pt>
                <c:pt idx="1">
                  <c:v>2008</c:v>
                </c:pt>
                <c:pt idx="2">
                  <c:v>2013</c:v>
                </c:pt>
                <c:pt idx="3">
                  <c:v>2018</c:v>
                </c:pt>
              </c:numCache>
            </c:numRef>
          </c:cat>
          <c:val>
            <c:numRef>
              <c:f>Sheet1!$M$4:$M$7</c:f>
              <c:numCache>
                <c:formatCode>General</c:formatCode>
                <c:ptCount val="4"/>
                <c:pt idx="0">
                  <c:v>5.7</c:v>
                </c:pt>
                <c:pt idx="1">
                  <c:v>5.7</c:v>
                </c:pt>
                <c:pt idx="2">
                  <c:v>5.5</c:v>
                </c:pt>
                <c:pt idx="3">
                  <c:v>5.3</c:v>
                </c:pt>
              </c:numCache>
            </c:numRef>
          </c:val>
          <c:extLst>
            <c:ext xmlns:c16="http://schemas.microsoft.com/office/drawing/2014/chart" uri="{C3380CC4-5D6E-409C-BE32-E72D297353CC}">
              <c16:uniqueId val="{00000000-077B-1C47-9797-EFFA5FC72129}"/>
            </c:ext>
          </c:extLst>
        </c:ser>
        <c:ser>
          <c:idx val="1"/>
          <c:order val="1"/>
          <c:tx>
            <c:strRef>
              <c:f>Sheet1!$N$3</c:f>
              <c:strCache>
                <c:ptCount val="1"/>
                <c:pt idx="0">
                  <c:v>Kaduna</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Sheet1!$L$4:$L$7</c:f>
              <c:numCache>
                <c:formatCode>General</c:formatCode>
                <c:ptCount val="4"/>
                <c:pt idx="0">
                  <c:v>2003</c:v>
                </c:pt>
                <c:pt idx="1">
                  <c:v>2008</c:v>
                </c:pt>
                <c:pt idx="2">
                  <c:v>2013</c:v>
                </c:pt>
                <c:pt idx="3">
                  <c:v>2018</c:v>
                </c:pt>
              </c:numCache>
            </c:numRef>
          </c:cat>
          <c:val>
            <c:numRef>
              <c:f>Sheet1!$N$4:$N$7</c:f>
              <c:numCache>
                <c:formatCode>General</c:formatCode>
                <c:ptCount val="4"/>
                <c:pt idx="0">
                  <c:v>7.3</c:v>
                </c:pt>
                <c:pt idx="1">
                  <c:v>6.4</c:v>
                </c:pt>
                <c:pt idx="2">
                  <c:v>5.0999999999999996</c:v>
                </c:pt>
                <c:pt idx="3">
                  <c:v>5.9</c:v>
                </c:pt>
              </c:numCache>
            </c:numRef>
          </c:val>
          <c:extLst>
            <c:ext xmlns:c16="http://schemas.microsoft.com/office/drawing/2014/chart" uri="{C3380CC4-5D6E-409C-BE32-E72D297353CC}">
              <c16:uniqueId val="{00000001-077B-1C47-9797-EFFA5FC72129}"/>
            </c:ext>
          </c:extLst>
        </c:ser>
        <c:ser>
          <c:idx val="2"/>
          <c:order val="2"/>
          <c:tx>
            <c:strRef>
              <c:f>Sheet1!$O$3</c:f>
              <c:strCache>
                <c:ptCount val="1"/>
                <c:pt idx="0">
                  <c:v>Lagos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Sheet1!$L$4:$L$7</c:f>
              <c:numCache>
                <c:formatCode>General</c:formatCode>
                <c:ptCount val="4"/>
                <c:pt idx="0">
                  <c:v>2003</c:v>
                </c:pt>
                <c:pt idx="1">
                  <c:v>2008</c:v>
                </c:pt>
                <c:pt idx="2">
                  <c:v>2013</c:v>
                </c:pt>
                <c:pt idx="3">
                  <c:v>2018</c:v>
                </c:pt>
              </c:numCache>
            </c:numRef>
          </c:cat>
          <c:val>
            <c:numRef>
              <c:f>Sheet1!$O$4:$O$7</c:f>
              <c:numCache>
                <c:formatCode>General</c:formatCode>
                <c:ptCount val="4"/>
                <c:pt idx="0">
                  <c:v>4</c:v>
                </c:pt>
                <c:pt idx="1">
                  <c:v>4</c:v>
                </c:pt>
                <c:pt idx="2">
                  <c:v>4.0999999999999996</c:v>
                </c:pt>
                <c:pt idx="3">
                  <c:v>3.4</c:v>
                </c:pt>
              </c:numCache>
            </c:numRef>
          </c:val>
          <c:extLst>
            <c:ext xmlns:c16="http://schemas.microsoft.com/office/drawing/2014/chart" uri="{C3380CC4-5D6E-409C-BE32-E72D297353CC}">
              <c16:uniqueId val="{00000002-077B-1C47-9797-EFFA5FC72129}"/>
            </c:ext>
          </c:extLst>
        </c:ser>
        <c:dLbls>
          <c:showLegendKey val="0"/>
          <c:showVal val="0"/>
          <c:showCatName val="0"/>
          <c:showSerName val="0"/>
          <c:showPercent val="0"/>
          <c:showBubbleSize val="0"/>
        </c:dLbls>
        <c:gapWidth val="219"/>
        <c:overlap val="-27"/>
        <c:axId val="1949050848"/>
        <c:axId val="1974990752"/>
      </c:barChart>
      <c:catAx>
        <c:axId val="1949050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NG"/>
          </a:p>
        </c:txPr>
        <c:crossAx val="1974990752"/>
        <c:crosses val="autoZero"/>
        <c:auto val="1"/>
        <c:lblAlgn val="ctr"/>
        <c:lblOffset val="100"/>
        <c:noMultiLvlLbl val="0"/>
      </c:catAx>
      <c:valAx>
        <c:axId val="19749907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NG"/>
          </a:p>
        </c:txPr>
        <c:crossAx val="1949050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NG"/>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3">
        <a:lumMod val="20000"/>
        <a:lumOff val="80000"/>
      </a:schemeClr>
    </a:solidFill>
    <a:ln>
      <a:noFill/>
    </a:ln>
    <a:effectLst/>
  </c:spPr>
  <c:txPr>
    <a:bodyPr/>
    <a:lstStyle/>
    <a:p>
      <a:pPr>
        <a:defRPr sz="1800"/>
      </a:pPr>
      <a:endParaRPr lang="en-NG"/>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5"/>
          <c:order val="0"/>
          <c:tx>
            <c:strRef>
              <c:f>Graphs!$A$28</c:f>
              <c:strCache>
                <c:ptCount val="1"/>
                <c:pt idx="0">
                  <c:v>Total Education Consumption</c:v>
                </c:pt>
              </c:strCache>
            </c:strRef>
          </c:tx>
          <c:spPr>
            <a:ln w="28575" cap="rnd">
              <a:solidFill>
                <a:schemeClr val="accent6"/>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Graphs!$B$28:$CN$28</c:f>
              <c:numCache>
                <c:formatCode>#,##0_ </c:formatCode>
                <c:ptCount val="91"/>
                <c:pt idx="0">
                  <c:v>0</c:v>
                </c:pt>
                <c:pt idx="1">
                  <c:v>0</c:v>
                </c:pt>
                <c:pt idx="2">
                  <c:v>0</c:v>
                </c:pt>
                <c:pt idx="3">
                  <c:v>0</c:v>
                </c:pt>
                <c:pt idx="4">
                  <c:v>270.46417539540482</c:v>
                </c:pt>
                <c:pt idx="5">
                  <c:v>2185.3795467150462</c:v>
                </c:pt>
                <c:pt idx="6">
                  <c:v>4325.2953285783897</c:v>
                </c:pt>
                <c:pt idx="7">
                  <c:v>1401.291218743929</c:v>
                </c:pt>
                <c:pt idx="8">
                  <c:v>4606.8221668094102</c:v>
                </c:pt>
                <c:pt idx="9">
                  <c:v>2723.830512256925</c:v>
                </c:pt>
                <c:pt idx="10">
                  <c:v>1967.949851537036</c:v>
                </c:pt>
                <c:pt idx="11">
                  <c:v>1564.1922588966561</c:v>
                </c:pt>
                <c:pt idx="12">
                  <c:v>8445.1059286929249</c:v>
                </c:pt>
                <c:pt idx="13">
                  <c:v>3027.7390491323831</c:v>
                </c:pt>
                <c:pt idx="14">
                  <c:v>1569.013256849443</c:v>
                </c:pt>
                <c:pt idx="15">
                  <c:v>10346.687839639641</c:v>
                </c:pt>
                <c:pt idx="16">
                  <c:v>3843.6630757300809</c:v>
                </c:pt>
                <c:pt idx="17">
                  <c:v>19197.2435435029</c:v>
                </c:pt>
                <c:pt idx="18">
                  <c:v>19588.688055138329</c:v>
                </c:pt>
                <c:pt idx="19">
                  <c:v>16841.761663239249</c:v>
                </c:pt>
                <c:pt idx="20">
                  <c:v>23460.229011840329</c:v>
                </c:pt>
                <c:pt idx="21">
                  <c:v>6075.6912519560901</c:v>
                </c:pt>
                <c:pt idx="22">
                  <c:v>4415.3000681623516</c:v>
                </c:pt>
                <c:pt idx="23">
                  <c:v>5535.6156663933662</c:v>
                </c:pt>
                <c:pt idx="24">
                  <c:v>7580.3371991774002</c:v>
                </c:pt>
                <c:pt idx="25">
                  <c:v>4036.0538878062212</c:v>
                </c:pt>
                <c:pt idx="26">
                  <c:v>3350.624821312535</c:v>
                </c:pt>
                <c:pt idx="27">
                  <c:v>9318.0897321229586</c:v>
                </c:pt>
                <c:pt idx="28">
                  <c:v>9464.0068376773088</c:v>
                </c:pt>
                <c:pt idx="29">
                  <c:v>6905.3339792824727</c:v>
                </c:pt>
                <c:pt idx="30">
                  <c:v>559.82529046325737</c:v>
                </c:pt>
                <c:pt idx="31">
                  <c:v>1192.6430813478389</c:v>
                </c:pt>
                <c:pt idx="32">
                  <c:v>2712.8097775752572</c:v>
                </c:pt>
                <c:pt idx="33">
                  <c:v>0</c:v>
                </c:pt>
                <c:pt idx="34">
                  <c:v>1356.4048887876299</c:v>
                </c:pt>
                <c:pt idx="35">
                  <c:v>0</c:v>
                </c:pt>
                <c:pt idx="36">
                  <c:v>0</c:v>
                </c:pt>
                <c:pt idx="37">
                  <c:v>1233.0953534432999</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49A2-0948-B567-0EE0E9DCFA61}"/>
            </c:ext>
          </c:extLst>
        </c:ser>
        <c:ser>
          <c:idx val="8"/>
          <c:order val="1"/>
          <c:tx>
            <c:strRef>
              <c:f>Graphs!$A$28</c:f>
              <c:strCache>
                <c:ptCount val="1"/>
                <c:pt idx="0">
                  <c:v>Total Education Consumption</c:v>
                </c:pt>
              </c:strCache>
            </c:strRef>
          </c:tx>
          <c:spPr>
            <a:ln w="28575" cap="rnd">
              <a:solidFill>
                <a:schemeClr val="accent3">
                  <a:lumMod val="60000"/>
                </a:schemeClr>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Graphs!$B$28:$CN$28</c:f>
              <c:numCache>
                <c:formatCode>#,##0_ </c:formatCode>
                <c:ptCount val="91"/>
                <c:pt idx="0">
                  <c:v>0</c:v>
                </c:pt>
                <c:pt idx="1">
                  <c:v>0</c:v>
                </c:pt>
                <c:pt idx="2">
                  <c:v>0</c:v>
                </c:pt>
                <c:pt idx="3">
                  <c:v>0</c:v>
                </c:pt>
                <c:pt idx="4">
                  <c:v>270.46417539540482</c:v>
                </c:pt>
                <c:pt idx="5">
                  <c:v>2185.3795467150462</c:v>
                </c:pt>
                <c:pt idx="6">
                  <c:v>4325.2953285783897</c:v>
                </c:pt>
                <c:pt idx="7">
                  <c:v>1401.291218743929</c:v>
                </c:pt>
                <c:pt idx="8">
                  <c:v>4606.8221668094102</c:v>
                </c:pt>
                <c:pt idx="9">
                  <c:v>2723.830512256925</c:v>
                </c:pt>
                <c:pt idx="10">
                  <c:v>1967.949851537036</c:v>
                </c:pt>
                <c:pt idx="11">
                  <c:v>1564.1922588966561</c:v>
                </c:pt>
                <c:pt idx="12">
                  <c:v>8445.1059286929249</c:v>
                </c:pt>
                <c:pt idx="13">
                  <c:v>3027.7390491323831</c:v>
                </c:pt>
                <c:pt idx="14">
                  <c:v>1569.013256849443</c:v>
                </c:pt>
                <c:pt idx="15">
                  <c:v>10346.687839639641</c:v>
                </c:pt>
                <c:pt idx="16">
                  <c:v>3843.6630757300809</c:v>
                </c:pt>
                <c:pt idx="17">
                  <c:v>19197.2435435029</c:v>
                </c:pt>
                <c:pt idx="18">
                  <c:v>19588.688055138329</c:v>
                </c:pt>
                <c:pt idx="19">
                  <c:v>16841.761663239249</c:v>
                </c:pt>
                <c:pt idx="20">
                  <c:v>23460.229011840329</c:v>
                </c:pt>
                <c:pt idx="21">
                  <c:v>6075.6912519560901</c:v>
                </c:pt>
                <c:pt idx="22">
                  <c:v>4415.3000681623516</c:v>
                </c:pt>
                <c:pt idx="23">
                  <c:v>5535.6156663933662</c:v>
                </c:pt>
                <c:pt idx="24">
                  <c:v>7580.3371991774002</c:v>
                </c:pt>
                <c:pt idx="25">
                  <c:v>4036.0538878062212</c:v>
                </c:pt>
                <c:pt idx="26">
                  <c:v>3350.624821312535</c:v>
                </c:pt>
                <c:pt idx="27">
                  <c:v>9318.0897321229586</c:v>
                </c:pt>
                <c:pt idx="28">
                  <c:v>9464.0068376773088</c:v>
                </c:pt>
                <c:pt idx="29">
                  <c:v>6905.3339792824727</c:v>
                </c:pt>
                <c:pt idx="30">
                  <c:v>559.82529046325737</c:v>
                </c:pt>
                <c:pt idx="31">
                  <c:v>1192.6430813478389</c:v>
                </c:pt>
                <c:pt idx="32">
                  <c:v>2712.8097775752572</c:v>
                </c:pt>
                <c:pt idx="33">
                  <c:v>0</c:v>
                </c:pt>
                <c:pt idx="34">
                  <c:v>1356.4048887876299</c:v>
                </c:pt>
                <c:pt idx="35">
                  <c:v>0</c:v>
                </c:pt>
                <c:pt idx="36">
                  <c:v>0</c:v>
                </c:pt>
                <c:pt idx="37">
                  <c:v>1233.0953534432999</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1-49A2-0948-B567-0EE0E9DCFA61}"/>
            </c:ext>
          </c:extLst>
        </c:ser>
        <c:ser>
          <c:idx val="2"/>
          <c:order val="2"/>
          <c:tx>
            <c:strRef>
              <c:f>Graphs!$A$28</c:f>
              <c:strCache>
                <c:ptCount val="1"/>
                <c:pt idx="0">
                  <c:v>Total Education Consumption</c:v>
                </c:pt>
              </c:strCache>
            </c:strRef>
          </c:tx>
          <c:spPr>
            <a:ln w="28575" cap="rnd">
              <a:solidFill>
                <a:srgbClr val="002060"/>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Graphs!$B$28:$CN$28</c:f>
              <c:numCache>
                <c:formatCode>#,##0_ </c:formatCode>
                <c:ptCount val="91"/>
                <c:pt idx="0">
                  <c:v>0</c:v>
                </c:pt>
                <c:pt idx="1">
                  <c:v>0</c:v>
                </c:pt>
                <c:pt idx="2">
                  <c:v>0</c:v>
                </c:pt>
                <c:pt idx="3">
                  <c:v>0</c:v>
                </c:pt>
                <c:pt idx="4">
                  <c:v>270.46417539540482</c:v>
                </c:pt>
                <c:pt idx="5">
                  <c:v>2185.3795467150462</c:v>
                </c:pt>
                <c:pt idx="6">
                  <c:v>4325.2953285783897</c:v>
                </c:pt>
                <c:pt idx="7">
                  <c:v>1401.291218743929</c:v>
                </c:pt>
                <c:pt idx="8">
                  <c:v>4606.8221668094102</c:v>
                </c:pt>
                <c:pt idx="9">
                  <c:v>2723.830512256925</c:v>
                </c:pt>
                <c:pt idx="10">
                  <c:v>1967.949851537036</c:v>
                </c:pt>
                <c:pt idx="11">
                  <c:v>1564.1922588966561</c:v>
                </c:pt>
                <c:pt idx="12">
                  <c:v>8445.1059286929249</c:v>
                </c:pt>
                <c:pt idx="13">
                  <c:v>3027.7390491323831</c:v>
                </c:pt>
                <c:pt idx="14">
                  <c:v>1569.013256849443</c:v>
                </c:pt>
                <c:pt idx="15">
                  <c:v>10346.687839639641</c:v>
                </c:pt>
                <c:pt idx="16">
                  <c:v>3843.6630757300809</c:v>
                </c:pt>
                <c:pt idx="17">
                  <c:v>19197.2435435029</c:v>
                </c:pt>
                <c:pt idx="18">
                  <c:v>19588.688055138329</c:v>
                </c:pt>
                <c:pt idx="19">
                  <c:v>16841.761663239249</c:v>
                </c:pt>
                <c:pt idx="20">
                  <c:v>23460.229011840329</c:v>
                </c:pt>
                <c:pt idx="21">
                  <c:v>6075.6912519560901</c:v>
                </c:pt>
                <c:pt idx="22">
                  <c:v>4415.3000681623516</c:v>
                </c:pt>
                <c:pt idx="23">
                  <c:v>5535.6156663933662</c:v>
                </c:pt>
                <c:pt idx="24">
                  <c:v>7580.3371991774002</c:v>
                </c:pt>
                <c:pt idx="25">
                  <c:v>4036.0538878062212</c:v>
                </c:pt>
                <c:pt idx="26">
                  <c:v>3350.624821312535</c:v>
                </c:pt>
                <c:pt idx="27">
                  <c:v>9318.0897321229586</c:v>
                </c:pt>
                <c:pt idx="28">
                  <c:v>9464.0068376773088</c:v>
                </c:pt>
                <c:pt idx="29">
                  <c:v>6905.3339792824727</c:v>
                </c:pt>
                <c:pt idx="30">
                  <c:v>559.82529046325737</c:v>
                </c:pt>
                <c:pt idx="31">
                  <c:v>1192.6430813478389</c:v>
                </c:pt>
                <c:pt idx="32">
                  <c:v>2712.8097775752572</c:v>
                </c:pt>
                <c:pt idx="33">
                  <c:v>0</c:v>
                </c:pt>
                <c:pt idx="34">
                  <c:v>1356.4048887876299</c:v>
                </c:pt>
                <c:pt idx="35">
                  <c:v>0</c:v>
                </c:pt>
                <c:pt idx="36">
                  <c:v>0</c:v>
                </c:pt>
                <c:pt idx="37">
                  <c:v>1233.0953534432999</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2-49A2-0948-B567-0EE0E9DCFA61}"/>
            </c:ext>
          </c:extLst>
        </c:ser>
        <c:dLbls>
          <c:showLegendKey val="0"/>
          <c:showVal val="0"/>
          <c:showCatName val="0"/>
          <c:showSerName val="0"/>
          <c:showPercent val="0"/>
          <c:showBubbleSize val="0"/>
        </c:dLbls>
        <c:smooth val="0"/>
        <c:axId val="909185880"/>
        <c:axId val="909186272"/>
      </c:lineChart>
      <c:catAx>
        <c:axId val="909185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909186272"/>
        <c:crosses val="autoZero"/>
        <c:auto val="1"/>
        <c:lblAlgn val="ctr"/>
        <c:lblOffset val="100"/>
        <c:tickLblSkip val="5"/>
        <c:noMultiLvlLbl val="0"/>
      </c:catAx>
      <c:valAx>
        <c:axId val="909186272"/>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909185880"/>
        <c:crosses val="autoZero"/>
        <c:crossBetween val="between"/>
      </c:valAx>
      <c:spPr>
        <a:noFill/>
        <a:ln>
          <a:noFill/>
        </a:ln>
        <a:effectLst/>
      </c:spPr>
    </c:plotArea>
    <c:plotVisOnly val="1"/>
    <c:dispBlanksAs val="gap"/>
    <c:showDLblsOverMax val="0"/>
  </c:chart>
  <c:spPr>
    <a:solidFill>
      <a:schemeClr val="accent5">
        <a:lumMod val="60000"/>
        <a:lumOff val="40000"/>
      </a:schemeClr>
    </a:solidFill>
    <a:ln w="9525" cap="flat" cmpd="sng" algn="ctr">
      <a:solidFill>
        <a:schemeClr val="tx1">
          <a:lumMod val="15000"/>
          <a:lumOff val="85000"/>
        </a:schemeClr>
      </a:solidFill>
      <a:round/>
    </a:ln>
    <a:effectLst/>
  </c:spPr>
  <c:txPr>
    <a:bodyPr/>
    <a:lstStyle/>
    <a:p>
      <a:pPr>
        <a:defRPr/>
      </a:pPr>
      <a:endParaRPr lang="en-NG"/>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Profiles!$K$1</c:f>
              <c:strCache>
                <c:ptCount val="1"/>
                <c:pt idx="0">
                  <c:v>Total Education</c:v>
                </c:pt>
              </c:strCache>
            </c:strRef>
          </c:tx>
          <c:spPr>
            <a:ln w="28575" cap="rnd">
              <a:solidFill>
                <a:schemeClr val="accent1"/>
              </a:solidFill>
              <a:round/>
            </a:ln>
            <a:effectLst/>
          </c:spPr>
          <c:marker>
            <c:symbol val="none"/>
          </c:marker>
          <c:cat>
            <c:numRef>
              <c:f>Profiles!$J$2:$J$92</c:f>
              <c:numCache>
                <c:formatCode>General</c:formatCod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numCache>
            </c:numRef>
          </c:cat>
          <c:val>
            <c:numRef>
              <c:f>Profiles!$K$2:$K$92</c:f>
              <c:numCache>
                <c:formatCode>General</c:formatCode>
                <c:ptCount val="91"/>
                <c:pt idx="0">
                  <c:v>0</c:v>
                </c:pt>
                <c:pt idx="1">
                  <c:v>0</c:v>
                </c:pt>
                <c:pt idx="2">
                  <c:v>0</c:v>
                </c:pt>
                <c:pt idx="3">
                  <c:v>45340</c:v>
                </c:pt>
                <c:pt idx="4">
                  <c:v>60473.17</c:v>
                </c:pt>
                <c:pt idx="5">
                  <c:v>65135.33</c:v>
                </c:pt>
                <c:pt idx="6">
                  <c:v>70120.33</c:v>
                </c:pt>
                <c:pt idx="7">
                  <c:v>94738.95</c:v>
                </c:pt>
                <c:pt idx="8">
                  <c:v>84190.7</c:v>
                </c:pt>
                <c:pt idx="9">
                  <c:v>87921.79</c:v>
                </c:pt>
                <c:pt idx="10">
                  <c:v>107992.5</c:v>
                </c:pt>
                <c:pt idx="11">
                  <c:v>79772</c:v>
                </c:pt>
                <c:pt idx="12">
                  <c:v>100843.04</c:v>
                </c:pt>
                <c:pt idx="13">
                  <c:v>121875.73</c:v>
                </c:pt>
                <c:pt idx="14">
                  <c:v>105082.14</c:v>
                </c:pt>
                <c:pt idx="15">
                  <c:v>114870.32</c:v>
                </c:pt>
                <c:pt idx="16">
                  <c:v>134022.25</c:v>
                </c:pt>
                <c:pt idx="17">
                  <c:v>117515.18</c:v>
                </c:pt>
                <c:pt idx="18">
                  <c:v>175692.86</c:v>
                </c:pt>
                <c:pt idx="19">
                  <c:v>198725</c:v>
                </c:pt>
                <c:pt idx="20">
                  <c:v>249450</c:v>
                </c:pt>
                <c:pt idx="21">
                  <c:v>230300</c:v>
                </c:pt>
                <c:pt idx="22">
                  <c:v>101000</c:v>
                </c:pt>
                <c:pt idx="23">
                  <c:v>140285.70000000001</c:v>
                </c:pt>
                <c:pt idx="24">
                  <c:v>153500</c:v>
                </c:pt>
                <c:pt idx="25">
                  <c:v>98250</c:v>
                </c:pt>
                <c:pt idx="26">
                  <c:v>61500</c:v>
                </c:pt>
                <c:pt idx="27">
                  <c:v>143466.70000000001</c:v>
                </c:pt>
                <c:pt idx="28">
                  <c:v>108000</c:v>
                </c:pt>
                <c:pt idx="29">
                  <c:v>141500</c:v>
                </c:pt>
                <c:pt idx="30">
                  <c:v>125000</c:v>
                </c:pt>
                <c:pt idx="31">
                  <c:v>0</c:v>
                </c:pt>
                <c:pt idx="32">
                  <c:v>121500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8D37-814F-9441-8C3EF245370E}"/>
            </c:ext>
          </c:extLst>
        </c:ser>
        <c:dLbls>
          <c:showLegendKey val="0"/>
          <c:showVal val="0"/>
          <c:showCatName val="0"/>
          <c:showSerName val="0"/>
          <c:showPercent val="0"/>
          <c:showBubbleSize val="0"/>
        </c:dLbls>
        <c:smooth val="0"/>
        <c:axId val="792342328"/>
        <c:axId val="792334880"/>
      </c:lineChart>
      <c:catAx>
        <c:axId val="79234232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Age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792334880"/>
        <c:crosses val="autoZero"/>
        <c:auto val="1"/>
        <c:lblAlgn val="ctr"/>
        <c:lblOffset val="100"/>
        <c:noMultiLvlLbl val="0"/>
      </c:catAx>
      <c:valAx>
        <c:axId val="7923348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Naira</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7923423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solidFill>
        <a:schemeClr val="tx1">
          <a:lumMod val="15000"/>
          <a:lumOff val="85000"/>
        </a:schemeClr>
      </a:solidFill>
      <a:round/>
    </a:ln>
    <a:effectLst/>
  </c:spPr>
  <c:txPr>
    <a:bodyPr/>
    <a:lstStyle/>
    <a:p>
      <a:pPr>
        <a:defRPr/>
      </a:pPr>
      <a:endParaRPr lang="en-NG"/>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Extra!$B$25</c:f>
              <c:strCache>
                <c:ptCount val="1"/>
                <c:pt idx="0">
                  <c:v>Educ</c:v>
                </c:pt>
              </c:strCache>
            </c:strRef>
          </c:tx>
          <c:spPr>
            <a:ln w="19050" cmpd="sng"/>
          </c:spPr>
          <c:marker>
            <c:symbol val="none"/>
          </c:marker>
          <c:cat>
            <c:strRef>
              <c:f>Extra!$C$24:$CO$24</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Extra!$C$25:$CO$25</c:f>
              <c:numCache>
                <c:formatCode>General</c:formatCode>
                <c:ptCount val="91"/>
                <c:pt idx="0">
                  <c:v>0</c:v>
                </c:pt>
                <c:pt idx="1">
                  <c:v>0</c:v>
                </c:pt>
                <c:pt idx="2">
                  <c:v>0</c:v>
                </c:pt>
                <c:pt idx="3">
                  <c:v>0</c:v>
                </c:pt>
                <c:pt idx="4">
                  <c:v>129530.80085734811</c:v>
                </c:pt>
                <c:pt idx="5">
                  <c:v>88314.243947651979</c:v>
                </c:pt>
                <c:pt idx="6">
                  <c:v>87916.440465907843</c:v>
                </c:pt>
                <c:pt idx="7">
                  <c:v>98956.782392315858</c:v>
                </c:pt>
                <c:pt idx="8">
                  <c:v>97142.703526308673</c:v>
                </c:pt>
                <c:pt idx="9">
                  <c:v>90461.792664310778</c:v>
                </c:pt>
                <c:pt idx="10">
                  <c:v>141216.35009513769</c:v>
                </c:pt>
                <c:pt idx="11">
                  <c:v>114621.51783244321</c:v>
                </c:pt>
                <c:pt idx="12">
                  <c:v>150395.3344132255</c:v>
                </c:pt>
                <c:pt idx="13">
                  <c:v>146373.18716193689</c:v>
                </c:pt>
                <c:pt idx="14">
                  <c:v>135806.1363895504</c:v>
                </c:pt>
                <c:pt idx="15">
                  <c:v>194549.72184792231</c:v>
                </c:pt>
                <c:pt idx="16">
                  <c:v>149530.71631750281</c:v>
                </c:pt>
                <c:pt idx="17">
                  <c:v>192499.96888591099</c:v>
                </c:pt>
                <c:pt idx="18">
                  <c:v>160614.66694686611</c:v>
                </c:pt>
                <c:pt idx="19">
                  <c:v>114169.74318367519</c:v>
                </c:pt>
                <c:pt idx="20">
                  <c:v>89435.548913740407</c:v>
                </c:pt>
                <c:pt idx="21">
                  <c:v>164726.55025852649</c:v>
                </c:pt>
                <c:pt idx="22">
                  <c:v>30643.626878181869</c:v>
                </c:pt>
                <c:pt idx="23">
                  <c:v>79821.916797220096</c:v>
                </c:pt>
                <c:pt idx="24">
                  <c:v>102994.97707059971</c:v>
                </c:pt>
                <c:pt idx="25">
                  <c:v>66204.631549311234</c:v>
                </c:pt>
                <c:pt idx="26">
                  <c:v>1199.359507069521</c:v>
                </c:pt>
                <c:pt idx="27">
                  <c:v>38383.094676101333</c:v>
                </c:pt>
                <c:pt idx="28">
                  <c:v>21516.50525352616</c:v>
                </c:pt>
                <c:pt idx="29">
                  <c:v>15670.34849906709</c:v>
                </c:pt>
                <c:pt idx="30">
                  <c:v>17252.783058638441</c:v>
                </c:pt>
                <c:pt idx="31">
                  <c:v>17387.89089448057</c:v>
                </c:pt>
                <c:pt idx="32">
                  <c:v>15111.926766690611</c:v>
                </c:pt>
                <c:pt idx="33">
                  <c:v>0</c:v>
                </c:pt>
                <c:pt idx="34">
                  <c:v>0</c:v>
                </c:pt>
                <c:pt idx="35">
                  <c:v>0</c:v>
                </c:pt>
                <c:pt idx="36">
                  <c:v>19609.524018681859</c:v>
                </c:pt>
                <c:pt idx="37">
                  <c:v>32766.471192654921</c:v>
                </c:pt>
                <c:pt idx="38">
                  <c:v>1439.231120637201</c:v>
                </c:pt>
                <c:pt idx="39">
                  <c:v>0</c:v>
                </c:pt>
                <c:pt idx="40">
                  <c:v>22308.082369876611</c:v>
                </c:pt>
                <c:pt idx="41">
                  <c:v>0</c:v>
                </c:pt>
                <c:pt idx="42">
                  <c:v>0</c:v>
                </c:pt>
                <c:pt idx="43">
                  <c:v>2878.462241274402</c:v>
                </c:pt>
                <c:pt idx="44">
                  <c:v>29864.045753221919</c:v>
                </c:pt>
                <c:pt idx="45">
                  <c:v>68363.478230267036</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E7D6-124E-B584-4119A118B221}"/>
            </c:ext>
          </c:extLst>
        </c:ser>
        <c:dLbls>
          <c:showLegendKey val="0"/>
          <c:showVal val="0"/>
          <c:showCatName val="0"/>
          <c:showSerName val="0"/>
          <c:showPercent val="0"/>
          <c:showBubbleSize val="0"/>
        </c:dLbls>
        <c:smooth val="0"/>
        <c:axId val="280427616"/>
        <c:axId val="280431968"/>
      </c:lineChart>
      <c:catAx>
        <c:axId val="280427616"/>
        <c:scaling>
          <c:orientation val="minMax"/>
        </c:scaling>
        <c:delete val="0"/>
        <c:axPos val="b"/>
        <c:numFmt formatCode="General" sourceLinked="0"/>
        <c:majorTickMark val="out"/>
        <c:minorTickMark val="none"/>
        <c:tickLblPos val="nextTo"/>
        <c:crossAx val="280431968"/>
        <c:crosses val="autoZero"/>
        <c:auto val="1"/>
        <c:lblAlgn val="ctr"/>
        <c:lblOffset val="100"/>
        <c:noMultiLvlLbl val="0"/>
      </c:catAx>
      <c:valAx>
        <c:axId val="280431968"/>
        <c:scaling>
          <c:orientation val="minMax"/>
        </c:scaling>
        <c:delete val="0"/>
        <c:axPos val="l"/>
        <c:majorGridlines/>
        <c:numFmt formatCode="General" sourceLinked="1"/>
        <c:majorTickMark val="out"/>
        <c:minorTickMark val="none"/>
        <c:tickLblPos val="nextTo"/>
        <c:crossAx val="280427616"/>
        <c:crosses val="autoZero"/>
        <c:crossBetween val="between"/>
        <c:dispUnits>
          <c:builtInUnit val="thousands"/>
          <c:dispUnitsLbl>
            <c:layout>
              <c:manualLayout>
                <c:xMode val="edge"/>
                <c:yMode val="edge"/>
                <c:x val="3.0555555555555555E-2"/>
                <c:y val="0.35648148148148145"/>
              </c:manualLayout>
            </c:layout>
          </c:dispUnitsLbl>
        </c:dispUnits>
      </c:valAx>
    </c:plotArea>
    <c:legend>
      <c:legendPos val="b"/>
      <c:overlay val="0"/>
    </c:legend>
    <c:plotVisOnly val="1"/>
    <c:dispBlanksAs val="gap"/>
    <c:showDLblsOverMax val="0"/>
  </c:chart>
  <c:spPr>
    <a:ln>
      <a:noFill/>
    </a:ln>
  </c:spPr>
  <c:txPr>
    <a:bodyPr/>
    <a:lstStyle/>
    <a:p>
      <a:pPr>
        <a:defRPr sz="2400"/>
      </a:pPr>
      <a:endParaRPr lang="en-NG"/>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Graphs!$A$26</c:f>
              <c:strCache>
                <c:ptCount val="1"/>
                <c:pt idx="0">
                  <c:v>Private Education</c:v>
                </c:pt>
              </c:strCache>
            </c:strRef>
          </c:tx>
          <c:spPr>
            <a:ln w="28575" cap="rnd">
              <a:solidFill>
                <a:srgbClr val="002060"/>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Graphs!$B$26:$CN$26</c:f>
              <c:numCache>
                <c:formatCode>#,##0_ </c:formatCode>
                <c:ptCount val="91"/>
                <c:pt idx="0">
                  <c:v>0</c:v>
                </c:pt>
                <c:pt idx="1">
                  <c:v>0</c:v>
                </c:pt>
                <c:pt idx="2">
                  <c:v>0</c:v>
                </c:pt>
                <c:pt idx="3">
                  <c:v>0</c:v>
                </c:pt>
                <c:pt idx="4">
                  <c:v>0</c:v>
                </c:pt>
                <c:pt idx="5">
                  <c:v>1897.5659663157651</c:v>
                </c:pt>
                <c:pt idx="6">
                  <c:v>3988.7537657161602</c:v>
                </c:pt>
                <c:pt idx="7">
                  <c:v>932.73010218450816</c:v>
                </c:pt>
                <c:pt idx="8">
                  <c:v>4148.0127875574399</c:v>
                </c:pt>
                <c:pt idx="9">
                  <c:v>2341.0582316415412</c:v>
                </c:pt>
                <c:pt idx="10">
                  <c:v>1564.2753715854351</c:v>
                </c:pt>
                <c:pt idx="11">
                  <c:v>1040.037457579665</c:v>
                </c:pt>
                <c:pt idx="12">
                  <c:v>7482.5516957950904</c:v>
                </c:pt>
                <c:pt idx="13">
                  <c:v>2306.8451172688669</c:v>
                </c:pt>
                <c:pt idx="14">
                  <c:v>855.93197052627374</c:v>
                </c:pt>
                <c:pt idx="15">
                  <c:v>9602.0353663631904</c:v>
                </c:pt>
                <c:pt idx="16">
                  <c:v>2534.8798362542911</c:v>
                </c:pt>
                <c:pt idx="17">
                  <c:v>16698.580503578731</c:v>
                </c:pt>
                <c:pt idx="18">
                  <c:v>17640.33722164467</c:v>
                </c:pt>
                <c:pt idx="19">
                  <c:v>13717.820631491049</c:v>
                </c:pt>
                <c:pt idx="20">
                  <c:v>17196.691569736609</c:v>
                </c:pt>
                <c:pt idx="21">
                  <c:v>1254.2884199927901</c:v>
                </c:pt>
                <c:pt idx="22">
                  <c:v>1161.9826719308801</c:v>
                </c:pt>
                <c:pt idx="23">
                  <c:v>2831.0264423013718</c:v>
                </c:pt>
                <c:pt idx="24">
                  <c:v>107.7793573110101</c:v>
                </c:pt>
                <c:pt idx="25">
                  <c:v>2145.3075969868059</c:v>
                </c:pt>
                <c:pt idx="26">
                  <c:v>917.31664896379289</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7362-954A-8ED9-556EE9916C28}"/>
            </c:ext>
          </c:extLst>
        </c:ser>
        <c:dLbls>
          <c:showLegendKey val="0"/>
          <c:showVal val="0"/>
          <c:showCatName val="0"/>
          <c:showSerName val="0"/>
          <c:showPercent val="0"/>
          <c:showBubbleSize val="0"/>
        </c:dLbls>
        <c:smooth val="0"/>
        <c:axId val="909188232"/>
        <c:axId val="909188624"/>
      </c:lineChart>
      <c:catAx>
        <c:axId val="909188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NG"/>
          </a:p>
        </c:txPr>
        <c:crossAx val="909188624"/>
        <c:crosses val="autoZero"/>
        <c:auto val="1"/>
        <c:lblAlgn val="ctr"/>
        <c:lblOffset val="100"/>
        <c:tickLblSkip val="5"/>
        <c:noMultiLvlLbl val="0"/>
      </c:catAx>
      <c:valAx>
        <c:axId val="909188624"/>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NG"/>
          </a:p>
        </c:txPr>
        <c:crossAx val="909188232"/>
        <c:crosses val="autoZero"/>
        <c:crossBetween val="between"/>
      </c:valAx>
      <c:spPr>
        <a:noFill/>
        <a:ln>
          <a:noFill/>
        </a:ln>
        <a:effectLst/>
      </c:spPr>
    </c:plotArea>
    <c:plotVisOnly val="1"/>
    <c:dispBlanksAs val="gap"/>
    <c:showDLblsOverMax val="0"/>
  </c:chart>
  <c:spPr>
    <a:solidFill>
      <a:schemeClr val="accent5">
        <a:lumMod val="60000"/>
        <a:lumOff val="40000"/>
      </a:schemeClr>
    </a:solidFill>
    <a:ln w="9525" cap="flat" cmpd="sng" algn="ctr">
      <a:solidFill>
        <a:schemeClr val="tx1">
          <a:lumMod val="15000"/>
          <a:lumOff val="85000"/>
        </a:schemeClr>
      </a:solidFill>
      <a:round/>
    </a:ln>
    <a:effectLst/>
  </c:spPr>
  <c:txPr>
    <a:bodyPr/>
    <a:lstStyle/>
    <a:p>
      <a:pPr>
        <a:defRPr sz="1200"/>
      </a:pPr>
      <a:endParaRPr lang="en-NG"/>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3"/>
          <c:order val="0"/>
          <c:tx>
            <c:strRef>
              <c:f>MControlProfiles!$E$1</c:f>
              <c:strCache>
                <c:ptCount val="1"/>
                <c:pt idx="0">
                  <c:v>pri_edu</c:v>
                </c:pt>
              </c:strCache>
            </c:strRef>
          </c:tx>
          <c:spPr>
            <a:ln w="19050" cap="rnd">
              <a:solidFill>
                <a:srgbClr val="FFC000"/>
              </a:solidFill>
              <a:round/>
            </a:ln>
            <a:effectLst/>
          </c:spPr>
          <c:marker>
            <c:symbol val="none"/>
          </c:marker>
          <c:cat>
            <c:numRef>
              <c:f>MControlProfiles!$A$2:$A$92</c:f>
              <c:numCache>
                <c:formatCode>General</c:formatCod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numCache>
            </c:numRef>
          </c:cat>
          <c:val>
            <c:numRef>
              <c:f>MControlProfiles!$E$2:$E$92</c:f>
              <c:numCache>
                <c:formatCode>General</c:formatCode>
                <c:ptCount val="91"/>
                <c:pt idx="0">
                  <c:v>0</c:v>
                </c:pt>
                <c:pt idx="1">
                  <c:v>0</c:v>
                </c:pt>
                <c:pt idx="2">
                  <c:v>0</c:v>
                </c:pt>
                <c:pt idx="3">
                  <c:v>199365.54118934411</c:v>
                </c:pt>
                <c:pt idx="4">
                  <c:v>248278.50130951719</c:v>
                </c:pt>
                <c:pt idx="5">
                  <c:v>238291.0421017629</c:v>
                </c:pt>
                <c:pt idx="6">
                  <c:v>265873.36132605543</c:v>
                </c:pt>
                <c:pt idx="7">
                  <c:v>385547.15046069742</c:v>
                </c:pt>
                <c:pt idx="8">
                  <c:v>276623.82843221939</c:v>
                </c:pt>
                <c:pt idx="9">
                  <c:v>320313.81617636082</c:v>
                </c:pt>
                <c:pt idx="10">
                  <c:v>378893.42902430327</c:v>
                </c:pt>
                <c:pt idx="11">
                  <c:v>264097.24159581505</c:v>
                </c:pt>
                <c:pt idx="12">
                  <c:v>362592.32900913787</c:v>
                </c:pt>
                <c:pt idx="13">
                  <c:v>464292.62920026202</c:v>
                </c:pt>
                <c:pt idx="14">
                  <c:v>359692.1445893491</c:v>
                </c:pt>
                <c:pt idx="15">
                  <c:v>398032.47497812472</c:v>
                </c:pt>
                <c:pt idx="16">
                  <c:v>491283.79785468272</c:v>
                </c:pt>
                <c:pt idx="17">
                  <c:v>414331.7809794214</c:v>
                </c:pt>
                <c:pt idx="18">
                  <c:v>357652.76482398488</c:v>
                </c:pt>
                <c:pt idx="19">
                  <c:v>426653.29823054146</c:v>
                </c:pt>
                <c:pt idx="20">
                  <c:v>495653.8316370981</c:v>
                </c:pt>
                <c:pt idx="21">
                  <c:v>416303.21821955795</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9199-B943-BAAD-AB717B3DEE33}"/>
            </c:ext>
          </c:extLst>
        </c:ser>
        <c:dLbls>
          <c:showLegendKey val="0"/>
          <c:showVal val="0"/>
          <c:showCatName val="0"/>
          <c:showSerName val="0"/>
          <c:showPercent val="0"/>
          <c:showBubbleSize val="0"/>
        </c:dLbls>
        <c:smooth val="0"/>
        <c:axId val="146150400"/>
        <c:axId val="146150816"/>
      </c:lineChart>
      <c:dateAx>
        <c:axId val="14615040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Age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crossAx val="146150816"/>
        <c:crosses val="autoZero"/>
        <c:auto val="0"/>
        <c:lblOffset val="100"/>
        <c:baseTimeUnit val="days"/>
        <c:majorUnit val="10"/>
        <c:majorTimeUnit val="days"/>
      </c:dateAx>
      <c:valAx>
        <c:axId val="146150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 Naira</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crossAx val="146150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noFill/>
      <a:round/>
    </a:ln>
    <a:effectLst/>
  </c:spPr>
  <c:txPr>
    <a:bodyPr/>
    <a:lstStyle/>
    <a:p>
      <a:pPr>
        <a:defRPr sz="1000">
          <a:solidFill>
            <a:schemeClr val="tx1"/>
          </a:solidFill>
        </a:defRPr>
      </a:pPr>
      <a:endParaRPr lang="en-NG"/>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Extra!$B$29</c:f>
              <c:strCache>
                <c:ptCount val="1"/>
                <c:pt idx="0">
                  <c:v>Educ</c:v>
                </c:pt>
              </c:strCache>
            </c:strRef>
          </c:tx>
          <c:spPr>
            <a:ln w="19050" cmpd="sng"/>
          </c:spPr>
          <c:marker>
            <c:symbol val="none"/>
          </c:marker>
          <c:cat>
            <c:strRef>
              <c:f>Extra!$C$28:$CO$28</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Extra!$C$29:$CO$29</c:f>
              <c:numCache>
                <c:formatCode>General</c:formatCode>
                <c:ptCount val="91"/>
                <c:pt idx="0">
                  <c:v>0</c:v>
                </c:pt>
                <c:pt idx="1">
                  <c:v>0</c:v>
                </c:pt>
                <c:pt idx="2">
                  <c:v>0</c:v>
                </c:pt>
                <c:pt idx="3">
                  <c:v>0</c:v>
                </c:pt>
                <c:pt idx="4">
                  <c:v>0</c:v>
                </c:pt>
                <c:pt idx="5">
                  <c:v>380.13497083518422</c:v>
                </c:pt>
                <c:pt idx="6">
                  <c:v>393.12427146921419</c:v>
                </c:pt>
                <c:pt idx="7">
                  <c:v>390.32338549144669</c:v>
                </c:pt>
                <c:pt idx="8">
                  <c:v>358.84315030043649</c:v>
                </c:pt>
                <c:pt idx="9">
                  <c:v>410.09617852503902</c:v>
                </c:pt>
                <c:pt idx="10">
                  <c:v>516.51540930479609</c:v>
                </c:pt>
                <c:pt idx="11">
                  <c:v>700.41718753071757</c:v>
                </c:pt>
                <c:pt idx="12">
                  <c:v>775.27895996847803</c:v>
                </c:pt>
                <c:pt idx="13">
                  <c:v>884.56300924566165</c:v>
                </c:pt>
                <c:pt idx="14">
                  <c:v>1252.0895247789811</c:v>
                </c:pt>
                <c:pt idx="15">
                  <c:v>1235.127700271059</c:v>
                </c:pt>
                <c:pt idx="16">
                  <c:v>1620.8011979885671</c:v>
                </c:pt>
                <c:pt idx="17">
                  <c:v>1818.9477832112921</c:v>
                </c:pt>
                <c:pt idx="18">
                  <c:v>2950.9601203314451</c:v>
                </c:pt>
                <c:pt idx="19">
                  <c:v>2684.7556493151451</c:v>
                </c:pt>
                <c:pt idx="20">
                  <c:v>4078.947458498847</c:v>
                </c:pt>
                <c:pt idx="21">
                  <c:v>7305.332998201774</c:v>
                </c:pt>
                <c:pt idx="22">
                  <c:v>6353.0157253437146</c:v>
                </c:pt>
                <c:pt idx="23">
                  <c:v>3216.1471706047801</c:v>
                </c:pt>
                <c:pt idx="24">
                  <c:v>8928.1236662107094</c:v>
                </c:pt>
                <c:pt idx="25">
                  <c:v>6699.5872691017803</c:v>
                </c:pt>
                <c:pt idx="26">
                  <c:v>6049.0406549888376</c:v>
                </c:pt>
                <c:pt idx="27">
                  <c:v>5840.0202710012454</c:v>
                </c:pt>
                <c:pt idx="28">
                  <c:v>10283.921591276359</c:v>
                </c:pt>
                <c:pt idx="29">
                  <c:v>5622.4778425472168</c:v>
                </c:pt>
                <c:pt idx="30">
                  <c:v>12275.502072241139</c:v>
                </c:pt>
                <c:pt idx="31">
                  <c:v>4149.5986214429104</c:v>
                </c:pt>
                <c:pt idx="32">
                  <c:v>7230.9169202111016</c:v>
                </c:pt>
                <c:pt idx="33">
                  <c:v>7885.3392046317176</c:v>
                </c:pt>
                <c:pt idx="34">
                  <c:v>6663.4846185337728</c:v>
                </c:pt>
                <c:pt idx="35">
                  <c:v>11205.377101597751</c:v>
                </c:pt>
                <c:pt idx="36">
                  <c:v>9509.675863319153</c:v>
                </c:pt>
                <c:pt idx="37">
                  <c:v>3947.1518804613952</c:v>
                </c:pt>
                <c:pt idx="38">
                  <c:v>3114.216303144673</c:v>
                </c:pt>
                <c:pt idx="39">
                  <c:v>2112.6449244710411</c:v>
                </c:pt>
                <c:pt idx="40">
                  <c:v>3192.8060722086911</c:v>
                </c:pt>
                <c:pt idx="41">
                  <c:v>2066.7396751986639</c:v>
                </c:pt>
                <c:pt idx="42">
                  <c:v>1914.031076168922</c:v>
                </c:pt>
                <c:pt idx="43">
                  <c:v>3064.8654137805702</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3097-D643-B13D-0D105A31D8F3}"/>
            </c:ext>
          </c:extLst>
        </c:ser>
        <c:dLbls>
          <c:showLegendKey val="0"/>
          <c:showVal val="0"/>
          <c:showCatName val="0"/>
          <c:showSerName val="0"/>
          <c:showPercent val="0"/>
          <c:showBubbleSize val="0"/>
        </c:dLbls>
        <c:smooth val="0"/>
        <c:axId val="280423264"/>
        <c:axId val="280429792"/>
      </c:lineChart>
      <c:catAx>
        <c:axId val="280423264"/>
        <c:scaling>
          <c:orientation val="minMax"/>
        </c:scaling>
        <c:delete val="0"/>
        <c:axPos val="b"/>
        <c:numFmt formatCode="General" sourceLinked="0"/>
        <c:majorTickMark val="out"/>
        <c:minorTickMark val="none"/>
        <c:tickLblPos val="nextTo"/>
        <c:crossAx val="280429792"/>
        <c:crosses val="autoZero"/>
        <c:auto val="1"/>
        <c:lblAlgn val="ctr"/>
        <c:lblOffset val="100"/>
        <c:noMultiLvlLbl val="0"/>
      </c:catAx>
      <c:valAx>
        <c:axId val="280429792"/>
        <c:scaling>
          <c:orientation val="minMax"/>
        </c:scaling>
        <c:delete val="0"/>
        <c:axPos val="l"/>
        <c:majorGridlines/>
        <c:numFmt formatCode="General" sourceLinked="1"/>
        <c:majorTickMark val="out"/>
        <c:minorTickMark val="none"/>
        <c:tickLblPos val="nextTo"/>
        <c:crossAx val="280423264"/>
        <c:crosses val="autoZero"/>
        <c:crossBetween val="between"/>
        <c:dispUnits>
          <c:builtInUnit val="thousands"/>
          <c:dispUnitsLbl/>
        </c:dispUnits>
      </c:valAx>
    </c:plotArea>
    <c:legend>
      <c:legendPos val="b"/>
      <c:overlay val="0"/>
    </c:legend>
    <c:plotVisOnly val="1"/>
    <c:dispBlanksAs val="gap"/>
    <c:showDLblsOverMax val="0"/>
  </c:chart>
  <c:spPr>
    <a:solidFill>
      <a:schemeClr val="accent3">
        <a:lumMod val="20000"/>
        <a:lumOff val="80000"/>
      </a:schemeClr>
    </a:solidFill>
    <a:ln>
      <a:noFill/>
    </a:ln>
  </c:spPr>
  <c:txPr>
    <a:bodyPr/>
    <a:lstStyle/>
    <a:p>
      <a:pPr>
        <a:defRPr sz="1800"/>
      </a:pPr>
      <a:endParaRPr lang="en-NG"/>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Graphs!$A$27</c:f>
              <c:strCache>
                <c:ptCount val="1"/>
                <c:pt idx="0">
                  <c:v>Public Education</c:v>
                </c:pt>
              </c:strCache>
            </c:strRef>
          </c:tx>
          <c:spPr>
            <a:ln w="28575" cap="rnd">
              <a:solidFill>
                <a:srgbClr val="002060"/>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Graphs!$B$27:$CN$27</c:f>
              <c:numCache>
                <c:formatCode>#,##0_ </c:formatCode>
                <c:ptCount val="91"/>
                <c:pt idx="0">
                  <c:v>0</c:v>
                </c:pt>
                <c:pt idx="1">
                  <c:v>0</c:v>
                </c:pt>
                <c:pt idx="2">
                  <c:v>0</c:v>
                </c:pt>
                <c:pt idx="3">
                  <c:v>0</c:v>
                </c:pt>
                <c:pt idx="4">
                  <c:v>270.46417539540482</c:v>
                </c:pt>
                <c:pt idx="5">
                  <c:v>287.81358039928142</c:v>
                </c:pt>
                <c:pt idx="6">
                  <c:v>336.54156286222951</c:v>
                </c:pt>
                <c:pt idx="7">
                  <c:v>468.56111655942021</c:v>
                </c:pt>
                <c:pt idx="8">
                  <c:v>458.8093792519702</c:v>
                </c:pt>
                <c:pt idx="9">
                  <c:v>382.77228061538432</c:v>
                </c:pt>
                <c:pt idx="10">
                  <c:v>403.67447995160171</c:v>
                </c:pt>
                <c:pt idx="11">
                  <c:v>524.15480131699155</c:v>
                </c:pt>
                <c:pt idx="12">
                  <c:v>962.55423289783857</c:v>
                </c:pt>
                <c:pt idx="13">
                  <c:v>720.89393186351606</c:v>
                </c:pt>
                <c:pt idx="14">
                  <c:v>713.08128632317005</c:v>
                </c:pt>
                <c:pt idx="15">
                  <c:v>744.65247327644954</c:v>
                </c:pt>
                <c:pt idx="16">
                  <c:v>1308.78323947579</c:v>
                </c:pt>
                <c:pt idx="17">
                  <c:v>2498.663039924174</c:v>
                </c:pt>
                <c:pt idx="18">
                  <c:v>1948.35083349366</c:v>
                </c:pt>
                <c:pt idx="19">
                  <c:v>3123.9410317482011</c:v>
                </c:pt>
                <c:pt idx="20">
                  <c:v>6263.5374421037177</c:v>
                </c:pt>
                <c:pt idx="21">
                  <c:v>4821.4028319632998</c:v>
                </c:pt>
                <c:pt idx="22">
                  <c:v>3253.317396231475</c:v>
                </c:pt>
                <c:pt idx="23">
                  <c:v>2704.589224091992</c:v>
                </c:pt>
                <c:pt idx="24">
                  <c:v>7472.5578418663899</c:v>
                </c:pt>
                <c:pt idx="25">
                  <c:v>1890.746290819415</c:v>
                </c:pt>
                <c:pt idx="26">
                  <c:v>2433.3081723487448</c:v>
                </c:pt>
                <c:pt idx="27">
                  <c:v>9318.0897321229586</c:v>
                </c:pt>
                <c:pt idx="28">
                  <c:v>9464.0068376773088</c:v>
                </c:pt>
                <c:pt idx="29">
                  <c:v>6905.3339792824727</c:v>
                </c:pt>
                <c:pt idx="30">
                  <c:v>559.82529046325737</c:v>
                </c:pt>
                <c:pt idx="31">
                  <c:v>1192.6430813478389</c:v>
                </c:pt>
                <c:pt idx="32">
                  <c:v>2712.8097775752572</c:v>
                </c:pt>
                <c:pt idx="33">
                  <c:v>0</c:v>
                </c:pt>
                <c:pt idx="34">
                  <c:v>1356.4048887876299</c:v>
                </c:pt>
                <c:pt idx="35">
                  <c:v>0</c:v>
                </c:pt>
                <c:pt idx="36">
                  <c:v>0</c:v>
                </c:pt>
                <c:pt idx="37">
                  <c:v>1233.0953534432999</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56DD-3143-BE05-F4066EB40310}"/>
            </c:ext>
          </c:extLst>
        </c:ser>
        <c:dLbls>
          <c:showLegendKey val="0"/>
          <c:showVal val="0"/>
          <c:showCatName val="0"/>
          <c:showSerName val="0"/>
          <c:showPercent val="0"/>
          <c:showBubbleSize val="0"/>
        </c:dLbls>
        <c:smooth val="0"/>
        <c:axId val="909187056"/>
        <c:axId val="909187448"/>
      </c:lineChart>
      <c:catAx>
        <c:axId val="909187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909187448"/>
        <c:crosses val="autoZero"/>
        <c:auto val="1"/>
        <c:lblAlgn val="ctr"/>
        <c:lblOffset val="100"/>
        <c:tickLblSkip val="5"/>
        <c:noMultiLvlLbl val="0"/>
      </c:catAx>
      <c:valAx>
        <c:axId val="909187448"/>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909187056"/>
        <c:crosses val="autoZero"/>
        <c:crossBetween val="between"/>
      </c:valAx>
      <c:spPr>
        <a:noFill/>
        <a:ln>
          <a:noFill/>
        </a:ln>
        <a:effectLst/>
      </c:spPr>
    </c:plotArea>
    <c:plotVisOnly val="1"/>
    <c:dispBlanksAs val="gap"/>
    <c:showDLblsOverMax val="0"/>
  </c:chart>
  <c:spPr>
    <a:solidFill>
      <a:schemeClr val="accent5">
        <a:lumMod val="60000"/>
        <a:lumOff val="40000"/>
      </a:schemeClr>
    </a:solidFill>
    <a:ln w="9525" cap="flat" cmpd="sng" algn="ctr">
      <a:solidFill>
        <a:schemeClr val="tx1">
          <a:lumMod val="15000"/>
          <a:lumOff val="85000"/>
        </a:schemeClr>
      </a:solidFill>
      <a:round/>
    </a:ln>
    <a:effectLst/>
  </c:spPr>
  <c:txPr>
    <a:bodyPr/>
    <a:lstStyle/>
    <a:p>
      <a:pPr>
        <a:defRPr/>
      </a:pPr>
      <a:endParaRPr lang="en-NG"/>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'[Population by Age by States.xlsx]Pyramid'!$B$2</c:f>
              <c:strCache>
                <c:ptCount val="1"/>
                <c:pt idx="0">
                  <c:v>MALE</c:v>
                </c:pt>
              </c:strCache>
            </c:strRef>
          </c:tx>
          <c:spPr>
            <a:solidFill>
              <a:schemeClr val="accent1"/>
            </a:solidFill>
            <a:ln>
              <a:solidFill>
                <a:schemeClr val="tx1"/>
              </a:solidFill>
            </a:ln>
            <a:effectLst/>
            <a:sp3d>
              <a:contourClr>
                <a:schemeClr val="tx1"/>
              </a:contourClr>
            </a:sp3d>
          </c:spPr>
          <c:invertIfNegative val="0"/>
          <c:dPt>
            <c:idx val="3"/>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1-F526-1C4C-B2FA-A6A1D6EF703B}"/>
              </c:ext>
            </c:extLst>
          </c:dPt>
          <c:dPt>
            <c:idx val="4"/>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3-F526-1C4C-B2FA-A6A1D6EF703B}"/>
              </c:ext>
            </c:extLst>
          </c:dPt>
          <c:dPt>
            <c:idx val="5"/>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5-F526-1C4C-B2FA-A6A1D6EF703B}"/>
              </c:ext>
            </c:extLst>
          </c:dPt>
          <c:dPt>
            <c:idx val="6"/>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7-F526-1C4C-B2FA-A6A1D6EF703B}"/>
              </c:ext>
            </c:extLst>
          </c:dPt>
          <c:dPt>
            <c:idx val="7"/>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9-F526-1C4C-B2FA-A6A1D6EF703B}"/>
              </c:ext>
            </c:extLst>
          </c:dPt>
          <c:dPt>
            <c:idx val="8"/>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B-F526-1C4C-B2FA-A6A1D6EF703B}"/>
              </c:ext>
            </c:extLst>
          </c:dPt>
          <c:dPt>
            <c:idx val="9"/>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D-F526-1C4C-B2FA-A6A1D6EF703B}"/>
              </c:ext>
            </c:extLst>
          </c:dPt>
          <c:dPt>
            <c:idx val="10"/>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F-F526-1C4C-B2FA-A6A1D6EF703B}"/>
              </c:ext>
            </c:extLst>
          </c:dPt>
          <c:dPt>
            <c:idx val="11"/>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11-F526-1C4C-B2FA-A6A1D6EF703B}"/>
              </c:ext>
            </c:extLst>
          </c:dPt>
          <c:cat>
            <c:strRef>
              <c:f>'[Population by Age by States.xlsx]Pyramid'!$A$3:$A$20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States.xlsx]Pyramid'!$B$3:$B$20</c:f>
              <c:numCache>
                <c:formatCode>0.00</c:formatCode>
                <c:ptCount val="18"/>
                <c:pt idx="0">
                  <c:v>-1.895939</c:v>
                </c:pt>
                <c:pt idx="1">
                  <c:v>-1.5823849999999999</c:v>
                </c:pt>
                <c:pt idx="2">
                  <c:v>-1.219951</c:v>
                </c:pt>
                <c:pt idx="3">
                  <c:v>-1.044368</c:v>
                </c:pt>
                <c:pt idx="4">
                  <c:v>-0.83944300000000005</c:v>
                </c:pt>
                <c:pt idx="5">
                  <c:v>-0.78834199999999999</c:v>
                </c:pt>
                <c:pt idx="6">
                  <c:v>-0.64874299999999996</c:v>
                </c:pt>
                <c:pt idx="7">
                  <c:v>-0.52925100000000003</c:v>
                </c:pt>
                <c:pt idx="8">
                  <c:v>-0.45881300000000003</c:v>
                </c:pt>
                <c:pt idx="9">
                  <c:v>-0.34529399999999999</c:v>
                </c:pt>
                <c:pt idx="10">
                  <c:v>-0.29793199999999997</c:v>
                </c:pt>
                <c:pt idx="11">
                  <c:v>-0.14533099999999999</c:v>
                </c:pt>
                <c:pt idx="12">
                  <c:v>-0.16440399999999999</c:v>
                </c:pt>
                <c:pt idx="13">
                  <c:v>-7.8369999999999995E-2</c:v>
                </c:pt>
                <c:pt idx="14">
                  <c:v>-9.2620999999999995E-2</c:v>
                </c:pt>
                <c:pt idx="15">
                  <c:v>-4.3489E-2</c:v>
                </c:pt>
                <c:pt idx="16">
                  <c:v>-5.4106000000000001E-2</c:v>
                </c:pt>
                <c:pt idx="17">
                  <c:v>-6.2267999999999997E-2</c:v>
                </c:pt>
              </c:numCache>
            </c:numRef>
          </c:val>
          <c:extLst>
            <c:ext xmlns:c16="http://schemas.microsoft.com/office/drawing/2014/chart" uri="{C3380CC4-5D6E-409C-BE32-E72D297353CC}">
              <c16:uniqueId val="{00000012-F526-1C4C-B2FA-A6A1D6EF703B}"/>
            </c:ext>
          </c:extLst>
        </c:ser>
        <c:ser>
          <c:idx val="1"/>
          <c:order val="1"/>
          <c:tx>
            <c:strRef>
              <c:f>'[Population by Age by States.xlsx]Pyramid'!$C$2</c:f>
              <c:strCache>
                <c:ptCount val="1"/>
                <c:pt idx="0">
                  <c:v>FEMALE</c:v>
                </c:pt>
              </c:strCache>
            </c:strRef>
          </c:tx>
          <c:spPr>
            <a:solidFill>
              <a:schemeClr val="accent2"/>
            </a:solidFill>
            <a:ln>
              <a:solidFill>
                <a:schemeClr val="tx1"/>
              </a:solidFill>
            </a:ln>
            <a:effectLst/>
            <a:sp3d>
              <a:contourClr>
                <a:schemeClr val="tx1"/>
              </a:contourClr>
            </a:sp3d>
          </c:spPr>
          <c:invertIfNegative val="0"/>
          <c:dPt>
            <c:idx val="0"/>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4-F526-1C4C-B2FA-A6A1D6EF703B}"/>
              </c:ext>
            </c:extLst>
          </c:dPt>
          <c:dPt>
            <c:idx val="1"/>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6-F526-1C4C-B2FA-A6A1D6EF703B}"/>
              </c:ext>
            </c:extLst>
          </c:dPt>
          <c:dPt>
            <c:idx val="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8-F526-1C4C-B2FA-A6A1D6EF703B}"/>
              </c:ext>
            </c:extLst>
          </c:dPt>
          <c:dPt>
            <c:idx val="1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A-F526-1C4C-B2FA-A6A1D6EF703B}"/>
              </c:ext>
            </c:extLst>
          </c:dPt>
          <c:dPt>
            <c:idx val="13"/>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C-F526-1C4C-B2FA-A6A1D6EF703B}"/>
              </c:ext>
            </c:extLst>
          </c:dPt>
          <c:dPt>
            <c:idx val="14"/>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E-F526-1C4C-B2FA-A6A1D6EF703B}"/>
              </c:ext>
            </c:extLst>
          </c:dPt>
          <c:dPt>
            <c:idx val="15"/>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0-F526-1C4C-B2FA-A6A1D6EF703B}"/>
              </c:ext>
            </c:extLst>
          </c:dPt>
          <c:dPt>
            <c:idx val="16"/>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2-F526-1C4C-B2FA-A6A1D6EF703B}"/>
              </c:ext>
            </c:extLst>
          </c:dPt>
          <c:dPt>
            <c:idx val="17"/>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4-F526-1C4C-B2FA-A6A1D6EF703B}"/>
              </c:ext>
            </c:extLst>
          </c:dPt>
          <c:cat>
            <c:strRef>
              <c:f>'[Population by Age by States.xlsx]Pyramid'!$A$3:$A$20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States.xlsx]Pyramid'!$C$3:$C$20</c:f>
              <c:numCache>
                <c:formatCode>0.00</c:formatCode>
                <c:ptCount val="18"/>
                <c:pt idx="0">
                  <c:v>1.6594770000000001</c:v>
                </c:pt>
                <c:pt idx="1">
                  <c:v>1.3577330000000001</c:v>
                </c:pt>
                <c:pt idx="2">
                  <c:v>1.02515</c:v>
                </c:pt>
                <c:pt idx="3">
                  <c:v>0.95505600000000002</c:v>
                </c:pt>
                <c:pt idx="4">
                  <c:v>0.93221799999999999</c:v>
                </c:pt>
                <c:pt idx="5">
                  <c:v>0.87699499999999997</c:v>
                </c:pt>
                <c:pt idx="6">
                  <c:v>0.62893399999999999</c:v>
                </c:pt>
                <c:pt idx="7">
                  <c:v>0.44395099999999998</c:v>
                </c:pt>
                <c:pt idx="8">
                  <c:v>0.36659900000000001</c:v>
                </c:pt>
                <c:pt idx="9">
                  <c:v>0.23026199999999999</c:v>
                </c:pt>
                <c:pt idx="10">
                  <c:v>0.213841</c:v>
                </c:pt>
                <c:pt idx="11">
                  <c:v>9.6049999999999996E-2</c:v>
                </c:pt>
                <c:pt idx="12">
                  <c:v>0.12764300000000001</c:v>
                </c:pt>
                <c:pt idx="13">
                  <c:v>6.0885000000000002E-2</c:v>
                </c:pt>
                <c:pt idx="14">
                  <c:v>6.5532000000000007E-2</c:v>
                </c:pt>
                <c:pt idx="15">
                  <c:v>3.0315000000000002E-2</c:v>
                </c:pt>
                <c:pt idx="16">
                  <c:v>4.2334999999999998E-2</c:v>
                </c:pt>
                <c:pt idx="17">
                  <c:v>4.0354000000000001E-2</c:v>
                </c:pt>
              </c:numCache>
            </c:numRef>
          </c:val>
          <c:extLst>
            <c:ext xmlns:c16="http://schemas.microsoft.com/office/drawing/2014/chart" uri="{C3380CC4-5D6E-409C-BE32-E72D297353CC}">
              <c16:uniqueId val="{00000025-F526-1C4C-B2FA-A6A1D6EF703B}"/>
            </c:ext>
          </c:extLst>
        </c:ser>
        <c:dLbls>
          <c:showLegendKey val="0"/>
          <c:showVal val="0"/>
          <c:showCatName val="0"/>
          <c:showSerName val="0"/>
          <c:showPercent val="0"/>
          <c:showBubbleSize val="0"/>
        </c:dLbls>
        <c:gapWidth val="0"/>
        <c:shape val="box"/>
        <c:axId val="522935672"/>
        <c:axId val="522939200"/>
        <c:axId val="0"/>
      </c:bar3DChart>
      <c:catAx>
        <c:axId val="522935672"/>
        <c:scaling>
          <c:orientation val="minMax"/>
        </c:scaling>
        <c:delete val="0"/>
        <c:axPos val="l"/>
        <c:majorGridlines>
          <c:spPr>
            <a:ln w="9525" cap="flat" cmpd="sng" algn="ctr">
              <a:solidFill>
                <a:schemeClr val="bg1"/>
              </a:solidFill>
              <a:round/>
            </a:ln>
            <a:effectLst/>
          </c:spPr>
        </c:majorGridlines>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522939200"/>
        <c:crosses val="autoZero"/>
        <c:auto val="1"/>
        <c:lblAlgn val="ctr"/>
        <c:lblOffset val="100"/>
        <c:noMultiLvlLbl val="0"/>
      </c:catAx>
      <c:valAx>
        <c:axId val="522939200"/>
        <c:scaling>
          <c:orientation val="minMax"/>
        </c:scaling>
        <c:delete val="0"/>
        <c:axPos val="b"/>
        <c:majorGridlines>
          <c:spPr>
            <a:ln w="9525" cap="flat" cmpd="sng" algn="ctr">
              <a:noFill/>
              <a:round/>
            </a:ln>
            <a:effectLst/>
          </c:spPr>
        </c:majorGridlines>
        <c:numFmt formatCode="0.0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5229356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NG"/>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MControlProfiles!$D$1</c:f>
              <c:strCache>
                <c:ptCount val="1"/>
                <c:pt idx="0">
                  <c:v>pub_edu</c:v>
                </c:pt>
              </c:strCache>
            </c:strRef>
          </c:tx>
          <c:spPr>
            <a:ln w="19050" cap="rnd">
              <a:solidFill>
                <a:srgbClr val="00B050"/>
              </a:solidFill>
              <a:round/>
            </a:ln>
            <a:effectLst/>
          </c:spPr>
          <c:marker>
            <c:symbol val="none"/>
          </c:marker>
          <c:cat>
            <c:numRef>
              <c:f>MControlProfiles!$A$2:$A$92</c:f>
              <c:numCache>
                <c:formatCode>General</c:formatCod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numCache>
            </c:numRef>
          </c:cat>
          <c:val>
            <c:numRef>
              <c:f>MControlProfiles!$D$2:$D$92</c:f>
              <c:numCache>
                <c:formatCode>General</c:formatCode>
                <c:ptCount val="91"/>
                <c:pt idx="0">
                  <c:v>0</c:v>
                </c:pt>
                <c:pt idx="1">
                  <c:v>0</c:v>
                </c:pt>
                <c:pt idx="2">
                  <c:v>0</c:v>
                </c:pt>
                <c:pt idx="3">
                  <c:v>210.48567604954812</c:v>
                </c:pt>
                <c:pt idx="4">
                  <c:v>684.07844716103136</c:v>
                </c:pt>
                <c:pt idx="5">
                  <c:v>1403.2374895208604</c:v>
                </c:pt>
                <c:pt idx="6">
                  <c:v>1296.8254035656312</c:v>
                </c:pt>
                <c:pt idx="7">
                  <c:v>1149.7780054206562</c:v>
                </c:pt>
                <c:pt idx="8">
                  <c:v>2531.6743522468532</c:v>
                </c:pt>
                <c:pt idx="9">
                  <c:v>1924.7746879229098</c:v>
                </c:pt>
                <c:pt idx="10">
                  <c:v>2696.8477243848351</c:v>
                </c:pt>
                <c:pt idx="11">
                  <c:v>2353.2298582339477</c:v>
                </c:pt>
                <c:pt idx="12">
                  <c:v>2317.3662563202452</c:v>
                </c:pt>
                <c:pt idx="13">
                  <c:v>2204.1354868893909</c:v>
                </c:pt>
                <c:pt idx="14">
                  <c:v>2829.8536230805448</c:v>
                </c:pt>
                <c:pt idx="15">
                  <c:v>2982.8125114373702</c:v>
                </c:pt>
                <c:pt idx="16">
                  <c:v>2864.9468474199057</c:v>
                </c:pt>
                <c:pt idx="17">
                  <c:v>2888.2581360423933</c:v>
                </c:pt>
                <c:pt idx="18">
                  <c:v>10307.784550663122</c:v>
                </c:pt>
                <c:pt idx="19">
                  <c:v>11153.10975967543</c:v>
                </c:pt>
                <c:pt idx="20">
                  <c:v>14912.910148110483</c:v>
                </c:pt>
                <c:pt idx="21">
                  <c:v>14712.948755863414</c:v>
                </c:pt>
                <c:pt idx="22">
                  <c:v>10629.526640502179</c:v>
                </c:pt>
                <c:pt idx="23">
                  <c:v>14764.065202292048</c:v>
                </c:pt>
                <c:pt idx="24">
                  <c:v>16154.775636802815</c:v>
                </c:pt>
                <c:pt idx="25">
                  <c:v>10340.10883593405</c:v>
                </c:pt>
                <c:pt idx="26">
                  <c:v>6472.4345385236038</c:v>
                </c:pt>
                <c:pt idx="27">
                  <c:v>15098.842670048854</c:v>
                </c:pt>
                <c:pt idx="28">
                  <c:v>11366.226506675599</c:v>
                </c:pt>
                <c:pt idx="29">
                  <c:v>14891.861580505531</c:v>
                </c:pt>
                <c:pt idx="30">
                  <c:v>13155.354753096755</c:v>
                </c:pt>
                <c:pt idx="31">
                  <c:v>0</c:v>
                </c:pt>
                <c:pt idx="32">
                  <c:v>12787.004820010045</c:v>
                </c:pt>
                <c:pt idx="33">
                  <c:v>0</c:v>
                </c:pt>
                <c:pt idx="34">
                  <c:v>0</c:v>
                </c:pt>
                <c:pt idx="35">
                  <c:v>0</c:v>
                </c:pt>
                <c:pt idx="36">
                  <c:v>0</c:v>
                </c:pt>
                <c:pt idx="37">
                  <c:v>0</c:v>
                </c:pt>
                <c:pt idx="38">
                  <c:v>0</c:v>
                </c:pt>
                <c:pt idx="39">
                  <c:v>0</c:v>
                </c:pt>
                <c:pt idx="40">
                  <c:v>0</c:v>
                </c:pt>
                <c:pt idx="41">
                  <c:v>0</c:v>
                </c:pt>
                <c:pt idx="42">
                  <c:v>0</c:v>
                </c:pt>
                <c:pt idx="43">
                  <c:v>8419.4270419819259</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0-37A0-454C-AB48-F83196A98451}"/>
            </c:ext>
          </c:extLst>
        </c:ser>
        <c:dLbls>
          <c:showLegendKey val="0"/>
          <c:showVal val="0"/>
          <c:showCatName val="0"/>
          <c:showSerName val="0"/>
          <c:showPercent val="0"/>
          <c:showBubbleSize val="0"/>
        </c:dLbls>
        <c:smooth val="0"/>
        <c:axId val="146150400"/>
        <c:axId val="146150816"/>
      </c:lineChart>
      <c:dateAx>
        <c:axId val="14615040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Age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crossAx val="146150816"/>
        <c:crosses val="autoZero"/>
        <c:auto val="0"/>
        <c:lblOffset val="100"/>
        <c:baseTimeUnit val="days"/>
        <c:majorUnit val="10"/>
        <c:majorTimeUnit val="days"/>
      </c:dateAx>
      <c:valAx>
        <c:axId val="146150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 Naira</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crossAx val="146150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noFill/>
      <a:round/>
    </a:ln>
    <a:effectLst/>
  </c:spPr>
  <c:txPr>
    <a:bodyPr/>
    <a:lstStyle/>
    <a:p>
      <a:pPr>
        <a:defRPr sz="1000">
          <a:solidFill>
            <a:schemeClr val="tx1"/>
          </a:solidFill>
        </a:defRPr>
      </a:pPr>
      <a:endParaRPr lang="en-NG"/>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1"/>
          <c:order val="0"/>
          <c:tx>
            <c:strRef>
              <c:f>Extra!$B$26</c:f>
              <c:strCache>
                <c:ptCount val="1"/>
                <c:pt idx="0">
                  <c:v>Health</c:v>
                </c:pt>
              </c:strCache>
            </c:strRef>
          </c:tx>
          <c:spPr>
            <a:ln w="19050" cmpd="sng"/>
          </c:spPr>
          <c:marker>
            <c:symbol val="none"/>
          </c:marker>
          <c:cat>
            <c:strRef>
              <c:f>Extra!$C$24:$CO$24</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Extra!$C$26:$CO$26</c:f>
              <c:numCache>
                <c:formatCode>General</c:formatCode>
                <c:ptCount val="91"/>
                <c:pt idx="0">
                  <c:v>27982.26946499262</c:v>
                </c:pt>
                <c:pt idx="1">
                  <c:v>26855.341454393401</c:v>
                </c:pt>
                <c:pt idx="2">
                  <c:v>25728.413443794219</c:v>
                </c:pt>
                <c:pt idx="3">
                  <c:v>24512.7456117273</c:v>
                </c:pt>
                <c:pt idx="4">
                  <c:v>23640.407655214931</c:v>
                </c:pt>
                <c:pt idx="5">
                  <c:v>23004.61093777269</c:v>
                </c:pt>
                <c:pt idx="6">
                  <c:v>22199.307748784169</c:v>
                </c:pt>
                <c:pt idx="7">
                  <c:v>21402.494745834159</c:v>
                </c:pt>
                <c:pt idx="8">
                  <c:v>21287.207970090771</c:v>
                </c:pt>
                <c:pt idx="9">
                  <c:v>21353.349938527241</c:v>
                </c:pt>
                <c:pt idx="10">
                  <c:v>22283.255075363941</c:v>
                </c:pt>
                <c:pt idx="11">
                  <c:v>24067.52689409865</c:v>
                </c:pt>
                <c:pt idx="12">
                  <c:v>26885.909668409851</c:v>
                </c:pt>
                <c:pt idx="13">
                  <c:v>29944.18665173015</c:v>
                </c:pt>
                <c:pt idx="14">
                  <c:v>33786.563638648811</c:v>
                </c:pt>
                <c:pt idx="15">
                  <c:v>37170.36859572363</c:v>
                </c:pt>
                <c:pt idx="16">
                  <c:v>40957.131356264152</c:v>
                </c:pt>
                <c:pt idx="17">
                  <c:v>43742.658895132619</c:v>
                </c:pt>
                <c:pt idx="18">
                  <c:v>46139.497388417512</c:v>
                </c:pt>
                <c:pt idx="19">
                  <c:v>47813.689070339919</c:v>
                </c:pt>
                <c:pt idx="20">
                  <c:v>49589.31412169039</c:v>
                </c:pt>
                <c:pt idx="21">
                  <c:v>50625.720027704083</c:v>
                </c:pt>
                <c:pt idx="22">
                  <c:v>51813.454330049208</c:v>
                </c:pt>
                <c:pt idx="23">
                  <c:v>52625.75211059182</c:v>
                </c:pt>
                <c:pt idx="24">
                  <c:v>53360.024987377627</c:v>
                </c:pt>
                <c:pt idx="25">
                  <c:v>53687.477588131413</c:v>
                </c:pt>
                <c:pt idx="26">
                  <c:v>54134.923585274999</c:v>
                </c:pt>
                <c:pt idx="27">
                  <c:v>54858.124176248632</c:v>
                </c:pt>
                <c:pt idx="28">
                  <c:v>55948.12417361878</c:v>
                </c:pt>
                <c:pt idx="29">
                  <c:v>57134.479115902293</c:v>
                </c:pt>
                <c:pt idx="30">
                  <c:v>58391.724458541103</c:v>
                </c:pt>
                <c:pt idx="31">
                  <c:v>59606.407220353278</c:v>
                </c:pt>
                <c:pt idx="32">
                  <c:v>60579.645093773863</c:v>
                </c:pt>
                <c:pt idx="33">
                  <c:v>60804.062095631984</c:v>
                </c:pt>
                <c:pt idx="34">
                  <c:v>61410.09901693929</c:v>
                </c:pt>
                <c:pt idx="35">
                  <c:v>62038.928080539401</c:v>
                </c:pt>
                <c:pt idx="36">
                  <c:v>62721.281250128508</c:v>
                </c:pt>
                <c:pt idx="37">
                  <c:v>63287.042917128812</c:v>
                </c:pt>
                <c:pt idx="38">
                  <c:v>64792.434647131711</c:v>
                </c:pt>
                <c:pt idx="39">
                  <c:v>66257.846236172176</c:v>
                </c:pt>
                <c:pt idx="40">
                  <c:v>67872.124741007996</c:v>
                </c:pt>
                <c:pt idx="41">
                  <c:v>69496.306618743256</c:v>
                </c:pt>
                <c:pt idx="42">
                  <c:v>71773.175474047064</c:v>
                </c:pt>
                <c:pt idx="43">
                  <c:v>73975.015074817216</c:v>
                </c:pt>
                <c:pt idx="44">
                  <c:v>76258.292599761728</c:v>
                </c:pt>
                <c:pt idx="45">
                  <c:v>78457.269497067144</c:v>
                </c:pt>
                <c:pt idx="46">
                  <c:v>80917.944194241776</c:v>
                </c:pt>
                <c:pt idx="47">
                  <c:v>82451.579725433403</c:v>
                </c:pt>
                <c:pt idx="48">
                  <c:v>83685.4258608854</c:v>
                </c:pt>
                <c:pt idx="49">
                  <c:v>84642.525325773153</c:v>
                </c:pt>
                <c:pt idx="50">
                  <c:v>85532.890126613536</c:v>
                </c:pt>
                <c:pt idx="51">
                  <c:v>85925.869367511114</c:v>
                </c:pt>
                <c:pt idx="52">
                  <c:v>86649.978100428489</c:v>
                </c:pt>
                <c:pt idx="53">
                  <c:v>87319.352241892251</c:v>
                </c:pt>
                <c:pt idx="54">
                  <c:v>88442.882192564299</c:v>
                </c:pt>
                <c:pt idx="55">
                  <c:v>89571.915319485153</c:v>
                </c:pt>
                <c:pt idx="56">
                  <c:v>90801.411875840844</c:v>
                </c:pt>
                <c:pt idx="57">
                  <c:v>92199.212067545872</c:v>
                </c:pt>
                <c:pt idx="58">
                  <c:v>93659.504516629619</c:v>
                </c:pt>
                <c:pt idx="59">
                  <c:v>95573.625657650395</c:v>
                </c:pt>
                <c:pt idx="60">
                  <c:v>97791.677386043055</c:v>
                </c:pt>
                <c:pt idx="61">
                  <c:v>99784.373274433106</c:v>
                </c:pt>
                <c:pt idx="62">
                  <c:v>101354.28661689239</c:v>
                </c:pt>
                <c:pt idx="63">
                  <c:v>102921.0049142222</c:v>
                </c:pt>
                <c:pt idx="64">
                  <c:v>103768.79027857821</c:v>
                </c:pt>
                <c:pt idx="65">
                  <c:v>103443.7489156618</c:v>
                </c:pt>
                <c:pt idx="66">
                  <c:v>103825.76078574669</c:v>
                </c:pt>
                <c:pt idx="67">
                  <c:v>104387.16583293609</c:v>
                </c:pt>
                <c:pt idx="68">
                  <c:v>105404.89776390319</c:v>
                </c:pt>
                <c:pt idx="69">
                  <c:v>105272.19781991609</c:v>
                </c:pt>
                <c:pt idx="70">
                  <c:v>103888.32845077659</c:v>
                </c:pt>
                <c:pt idx="71">
                  <c:v>99155.029405708105</c:v>
                </c:pt>
                <c:pt idx="72">
                  <c:v>93257.866959595704</c:v>
                </c:pt>
                <c:pt idx="73">
                  <c:v>88067.847152063841</c:v>
                </c:pt>
                <c:pt idx="74">
                  <c:v>83969.359419734523</c:v>
                </c:pt>
                <c:pt idx="75">
                  <c:v>79214.323854249611</c:v>
                </c:pt>
                <c:pt idx="76">
                  <c:v>75591.966370348789</c:v>
                </c:pt>
                <c:pt idx="77">
                  <c:v>71504.99958473361</c:v>
                </c:pt>
                <c:pt idx="78">
                  <c:v>69636.040183290403</c:v>
                </c:pt>
                <c:pt idx="79">
                  <c:v>66085.022528600603</c:v>
                </c:pt>
                <c:pt idx="80">
                  <c:v>65719.406836768758</c:v>
                </c:pt>
                <c:pt idx="81">
                  <c:v>65243.26143895046</c:v>
                </c:pt>
                <c:pt idx="82">
                  <c:v>62603.872416920531</c:v>
                </c:pt>
                <c:pt idx="83">
                  <c:v>58117.11239228952</c:v>
                </c:pt>
                <c:pt idx="84">
                  <c:v>51598.584863632917</c:v>
                </c:pt>
                <c:pt idx="85">
                  <c:v>46695.368568152677</c:v>
                </c:pt>
                <c:pt idx="86">
                  <c:v>41393.282956572293</c:v>
                </c:pt>
                <c:pt idx="87">
                  <c:v>36639.428810662641</c:v>
                </c:pt>
                <c:pt idx="88">
                  <c:v>31278.4845995824</c:v>
                </c:pt>
                <c:pt idx="89">
                  <c:v>24109.764699241761</c:v>
                </c:pt>
                <c:pt idx="90">
                  <c:v>16941.044798901061</c:v>
                </c:pt>
              </c:numCache>
            </c:numRef>
          </c:val>
          <c:smooth val="0"/>
          <c:extLst>
            <c:ext xmlns:c16="http://schemas.microsoft.com/office/drawing/2014/chart" uri="{C3380CC4-5D6E-409C-BE32-E72D297353CC}">
              <c16:uniqueId val="{00000001-27E2-C549-B4E5-4A2E4F110A99}"/>
            </c:ext>
          </c:extLst>
        </c:ser>
        <c:dLbls>
          <c:showLegendKey val="0"/>
          <c:showVal val="0"/>
          <c:showCatName val="0"/>
          <c:showSerName val="0"/>
          <c:showPercent val="0"/>
          <c:showBubbleSize val="0"/>
        </c:dLbls>
        <c:smooth val="0"/>
        <c:axId val="280427616"/>
        <c:axId val="280431968"/>
      </c:lineChart>
      <c:catAx>
        <c:axId val="280427616"/>
        <c:scaling>
          <c:orientation val="minMax"/>
        </c:scaling>
        <c:delete val="0"/>
        <c:axPos val="b"/>
        <c:numFmt formatCode="General" sourceLinked="0"/>
        <c:majorTickMark val="out"/>
        <c:minorTickMark val="none"/>
        <c:tickLblPos val="nextTo"/>
        <c:crossAx val="280431968"/>
        <c:crosses val="autoZero"/>
        <c:auto val="1"/>
        <c:lblAlgn val="ctr"/>
        <c:lblOffset val="100"/>
        <c:noMultiLvlLbl val="0"/>
      </c:catAx>
      <c:valAx>
        <c:axId val="280431968"/>
        <c:scaling>
          <c:orientation val="minMax"/>
        </c:scaling>
        <c:delete val="0"/>
        <c:axPos val="l"/>
        <c:majorGridlines/>
        <c:numFmt formatCode="General" sourceLinked="1"/>
        <c:majorTickMark val="out"/>
        <c:minorTickMark val="none"/>
        <c:tickLblPos val="nextTo"/>
        <c:crossAx val="280427616"/>
        <c:crosses val="autoZero"/>
        <c:crossBetween val="between"/>
        <c:dispUnits>
          <c:builtInUnit val="thousands"/>
          <c:dispUnitsLbl>
            <c:layout>
              <c:manualLayout>
                <c:xMode val="edge"/>
                <c:yMode val="edge"/>
                <c:x val="3.0555555555555555E-2"/>
                <c:y val="0.35648148148148145"/>
              </c:manualLayout>
            </c:layout>
          </c:dispUnitsLbl>
        </c:dispUnits>
      </c:valAx>
    </c:plotArea>
    <c:legend>
      <c:legendPos val="b"/>
      <c:overlay val="0"/>
    </c:legend>
    <c:plotVisOnly val="1"/>
    <c:dispBlanksAs val="gap"/>
    <c:showDLblsOverMax val="0"/>
  </c:chart>
  <c:spPr>
    <a:solidFill>
      <a:schemeClr val="accent3">
        <a:lumMod val="20000"/>
        <a:lumOff val="80000"/>
      </a:schemeClr>
    </a:solidFill>
    <a:ln>
      <a:noFill/>
    </a:ln>
  </c:spPr>
  <c:txPr>
    <a:bodyPr/>
    <a:lstStyle/>
    <a:p>
      <a:pPr>
        <a:defRPr sz="2400">
          <a:solidFill>
            <a:schemeClr val="accent3">
              <a:lumMod val="50000"/>
            </a:schemeClr>
          </a:solidFill>
        </a:defRPr>
      </a:pPr>
      <a:endParaRPr lang="en-NG"/>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068719441599249E-2"/>
          <c:y val="6.778188775893132E-2"/>
          <c:w val="0.89200945919103702"/>
          <c:h val="0.8418490445322333"/>
        </c:manualLayout>
      </c:layout>
      <c:lineChart>
        <c:grouping val="standard"/>
        <c:varyColors val="0"/>
        <c:ser>
          <c:idx val="0"/>
          <c:order val="0"/>
          <c:tx>
            <c:strRef>
              <c:f>Graphs!$A$33</c:f>
              <c:strCache>
                <c:ptCount val="1"/>
                <c:pt idx="0">
                  <c:v>Total Health Consumption</c:v>
                </c:pt>
              </c:strCache>
            </c:strRef>
          </c:tx>
          <c:spPr>
            <a:ln w="28575" cap="rnd">
              <a:solidFill>
                <a:schemeClr val="accent1"/>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Graphs!$B$33:$CN$33</c:f>
              <c:numCache>
                <c:formatCode>#,##0_ </c:formatCode>
                <c:ptCount val="91"/>
                <c:pt idx="0">
                  <c:v>6592.7010149560756</c:v>
                </c:pt>
                <c:pt idx="1">
                  <c:v>6819.6296572009614</c:v>
                </c:pt>
                <c:pt idx="2">
                  <c:v>7046.55829944582</c:v>
                </c:pt>
                <c:pt idx="3">
                  <c:v>7259.7143364831036</c:v>
                </c:pt>
                <c:pt idx="4">
                  <c:v>7457.1004477261904</c:v>
                </c:pt>
                <c:pt idx="5">
                  <c:v>7632.6027596613021</c:v>
                </c:pt>
                <c:pt idx="6">
                  <c:v>7790.0426451727199</c:v>
                </c:pt>
                <c:pt idx="7">
                  <c:v>7924.3953920536624</c:v>
                </c:pt>
                <c:pt idx="8">
                  <c:v>8017.6683190548483</c:v>
                </c:pt>
                <c:pt idx="9">
                  <c:v>8074.9519268927097</c:v>
                </c:pt>
                <c:pt idx="10">
                  <c:v>8247.8708636436331</c:v>
                </c:pt>
                <c:pt idx="11">
                  <c:v>8535.8337276576531</c:v>
                </c:pt>
                <c:pt idx="12">
                  <c:v>8803.5716016172082</c:v>
                </c:pt>
                <c:pt idx="13">
                  <c:v>9063.0737802622243</c:v>
                </c:pt>
                <c:pt idx="14">
                  <c:v>9362.0238339914486</c:v>
                </c:pt>
                <c:pt idx="15">
                  <c:v>9510.2255319086671</c:v>
                </c:pt>
                <c:pt idx="16">
                  <c:v>9620.8792205411337</c:v>
                </c:pt>
                <c:pt idx="17">
                  <c:v>10069.588328361049</c:v>
                </c:pt>
                <c:pt idx="18">
                  <c:v>10534.48532449242</c:v>
                </c:pt>
                <c:pt idx="19">
                  <c:v>11125.828497172801</c:v>
                </c:pt>
                <c:pt idx="20">
                  <c:v>11708.700038705299</c:v>
                </c:pt>
                <c:pt idx="21">
                  <c:v>12207.656836705361</c:v>
                </c:pt>
                <c:pt idx="22">
                  <c:v>12410.553521299091</c:v>
                </c:pt>
                <c:pt idx="23">
                  <c:v>12635.635689776909</c:v>
                </c:pt>
                <c:pt idx="24">
                  <c:v>12867.57820685898</c:v>
                </c:pt>
                <c:pt idx="25">
                  <c:v>13150.0273874536</c:v>
                </c:pt>
                <c:pt idx="26">
                  <c:v>13471.9835731687</c:v>
                </c:pt>
                <c:pt idx="27">
                  <c:v>13758.492700257269</c:v>
                </c:pt>
                <c:pt idx="28">
                  <c:v>14220.0634295116</c:v>
                </c:pt>
                <c:pt idx="29">
                  <c:v>14408.776723906911</c:v>
                </c:pt>
                <c:pt idx="30">
                  <c:v>14574.7192385124</c:v>
                </c:pt>
                <c:pt idx="31">
                  <c:v>14774.617101284241</c:v>
                </c:pt>
                <c:pt idx="32">
                  <c:v>15039.27277396243</c:v>
                </c:pt>
                <c:pt idx="33">
                  <c:v>15285.86872283617</c:v>
                </c:pt>
                <c:pt idx="34">
                  <c:v>15526.171432577041</c:v>
                </c:pt>
                <c:pt idx="35">
                  <c:v>15620.472947415779</c:v>
                </c:pt>
                <c:pt idx="36">
                  <c:v>15753.478530944751</c:v>
                </c:pt>
                <c:pt idx="37">
                  <c:v>15801.037564022599</c:v>
                </c:pt>
                <c:pt idx="38">
                  <c:v>15840.98837515151</c:v>
                </c:pt>
                <c:pt idx="39">
                  <c:v>15910.430127902981</c:v>
                </c:pt>
                <c:pt idx="40">
                  <c:v>15996.101285482389</c:v>
                </c:pt>
                <c:pt idx="41">
                  <c:v>16115.07069041011</c:v>
                </c:pt>
                <c:pt idx="42">
                  <c:v>16222.525125542061</c:v>
                </c:pt>
                <c:pt idx="43">
                  <c:v>16337.363296901771</c:v>
                </c:pt>
                <c:pt idx="44">
                  <c:v>16484.70588717228</c:v>
                </c:pt>
                <c:pt idx="45">
                  <c:v>16650.02413567686</c:v>
                </c:pt>
                <c:pt idx="46">
                  <c:v>16989.543531204701</c:v>
                </c:pt>
                <c:pt idx="47">
                  <c:v>17319.03820428898</c:v>
                </c:pt>
                <c:pt idx="48">
                  <c:v>17679.65786815936</c:v>
                </c:pt>
                <c:pt idx="49">
                  <c:v>17878.688307929791</c:v>
                </c:pt>
                <c:pt idx="50">
                  <c:v>17871.012932432521</c:v>
                </c:pt>
                <c:pt idx="51">
                  <c:v>17808.42328729685</c:v>
                </c:pt>
                <c:pt idx="52">
                  <c:v>17582.468396263379</c:v>
                </c:pt>
                <c:pt idx="53">
                  <c:v>17201.887736758239</c:v>
                </c:pt>
                <c:pt idx="54">
                  <c:v>17008.374760623359</c:v>
                </c:pt>
                <c:pt idx="55">
                  <c:v>16682.842075013101</c:v>
                </c:pt>
                <c:pt idx="56">
                  <c:v>16224.934385402919</c:v>
                </c:pt>
                <c:pt idx="57">
                  <c:v>15210.757929880459</c:v>
                </c:pt>
                <c:pt idx="58">
                  <c:v>14531.40631305524</c:v>
                </c:pt>
                <c:pt idx="59">
                  <c:v>13022.416517930449</c:v>
                </c:pt>
                <c:pt idx="60">
                  <c:v>13137.608656562141</c:v>
                </c:pt>
                <c:pt idx="61">
                  <c:v>12240.80735915797</c:v>
                </c:pt>
                <c:pt idx="62">
                  <c:v>12642.346399780959</c:v>
                </c:pt>
                <c:pt idx="63">
                  <c:v>13252.213156104361</c:v>
                </c:pt>
                <c:pt idx="64">
                  <c:v>13127.98368576209</c:v>
                </c:pt>
                <c:pt idx="65">
                  <c:v>13501.782309017661</c:v>
                </c:pt>
                <c:pt idx="66">
                  <c:v>14155.79080511826</c:v>
                </c:pt>
                <c:pt idx="67">
                  <c:v>14664.45977137684</c:v>
                </c:pt>
                <c:pt idx="68">
                  <c:v>15610.030122148501</c:v>
                </c:pt>
                <c:pt idx="69">
                  <c:v>16402.85634144142</c:v>
                </c:pt>
                <c:pt idx="70">
                  <c:v>17170.208693305169</c:v>
                </c:pt>
                <c:pt idx="71">
                  <c:v>18200.421405664911</c:v>
                </c:pt>
                <c:pt idx="72">
                  <c:v>18944.985123454659</c:v>
                </c:pt>
                <c:pt idx="73">
                  <c:v>19206.653128914098</c:v>
                </c:pt>
                <c:pt idx="74">
                  <c:v>17899.883363035751</c:v>
                </c:pt>
                <c:pt idx="75">
                  <c:v>15769.50040097236</c:v>
                </c:pt>
                <c:pt idx="76">
                  <c:v>14012.814826442251</c:v>
                </c:pt>
                <c:pt idx="77">
                  <c:v>10649.04383647549</c:v>
                </c:pt>
                <c:pt idx="78">
                  <c:v>10024.224304091489</c:v>
                </c:pt>
                <c:pt idx="79">
                  <c:v>8565.2003246817039</c:v>
                </c:pt>
                <c:pt idx="80">
                  <c:v>7181.2977650768589</c:v>
                </c:pt>
                <c:pt idx="81">
                  <c:v>7765.4259729663854</c:v>
                </c:pt>
                <c:pt idx="82">
                  <c:v>7373.8989510179199</c:v>
                </c:pt>
                <c:pt idx="83">
                  <c:v>7373.8989510179181</c:v>
                </c:pt>
                <c:pt idx="84">
                  <c:v>6981.9947825952449</c:v>
                </c:pt>
                <c:pt idx="85">
                  <c:v>6981.9947825952449</c:v>
                </c:pt>
                <c:pt idx="86">
                  <c:v>6981.9947825952449</c:v>
                </c:pt>
                <c:pt idx="87">
                  <c:v>5607.085557677563</c:v>
                </c:pt>
                <c:pt idx="88">
                  <c:v>5607.085557677563</c:v>
                </c:pt>
                <c:pt idx="89">
                  <c:v>5607.085557677563</c:v>
                </c:pt>
                <c:pt idx="90">
                  <c:v>5607.0855576775621</c:v>
                </c:pt>
              </c:numCache>
            </c:numRef>
          </c:val>
          <c:smooth val="0"/>
          <c:extLst>
            <c:ext xmlns:c16="http://schemas.microsoft.com/office/drawing/2014/chart" uri="{C3380CC4-5D6E-409C-BE32-E72D297353CC}">
              <c16:uniqueId val="{00000000-1BAB-F84E-A6B6-E9EB6745081F}"/>
            </c:ext>
          </c:extLst>
        </c:ser>
        <c:dLbls>
          <c:showLegendKey val="0"/>
          <c:showVal val="0"/>
          <c:showCatName val="0"/>
          <c:showSerName val="0"/>
          <c:showPercent val="0"/>
          <c:showBubbleSize val="0"/>
        </c:dLbls>
        <c:smooth val="0"/>
        <c:axId val="909176472"/>
        <c:axId val="909176864"/>
      </c:lineChart>
      <c:catAx>
        <c:axId val="909176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909176864"/>
        <c:crosses val="autoZero"/>
        <c:auto val="1"/>
        <c:lblAlgn val="ctr"/>
        <c:lblOffset val="100"/>
        <c:noMultiLvlLbl val="0"/>
      </c:catAx>
      <c:valAx>
        <c:axId val="909176864"/>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909176472"/>
        <c:crosses val="autoZero"/>
        <c:crossBetween val="between"/>
      </c:valAx>
      <c:spPr>
        <a:noFill/>
        <a:ln>
          <a:noFill/>
        </a:ln>
        <a:effectLst/>
      </c:spPr>
    </c:plotArea>
    <c:plotVisOnly val="1"/>
    <c:dispBlanksAs val="gap"/>
    <c:showDLblsOverMax val="0"/>
  </c:chart>
  <c:spPr>
    <a:solidFill>
      <a:schemeClr val="accent1">
        <a:lumMod val="40000"/>
        <a:lumOff val="60000"/>
      </a:schemeClr>
    </a:solidFill>
    <a:ln w="9525" cap="flat" cmpd="sng" algn="ctr">
      <a:solidFill>
        <a:schemeClr val="tx1">
          <a:lumMod val="15000"/>
          <a:lumOff val="85000"/>
        </a:schemeClr>
      </a:solidFill>
      <a:round/>
    </a:ln>
    <a:effectLst/>
  </c:spPr>
  <c:txPr>
    <a:bodyPr/>
    <a:lstStyle/>
    <a:p>
      <a:pPr>
        <a:defRPr/>
      </a:pPr>
      <a:endParaRPr lang="en-NG"/>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64164469458434"/>
          <c:y val="4.6472327841149137E-2"/>
          <c:w val="0.81764558935209242"/>
          <c:h val="0.75791506830876898"/>
        </c:manualLayout>
      </c:layout>
      <c:lineChart>
        <c:grouping val="standard"/>
        <c:varyColors val="0"/>
        <c:ser>
          <c:idx val="1"/>
          <c:order val="0"/>
          <c:tx>
            <c:strRef>
              <c:f>'[2020 Lagos NTA, DD &amp; Charts.xlsx]MControlProfiles'!$C$1</c:f>
              <c:strCache>
                <c:ptCount val="1"/>
                <c:pt idx="0">
                  <c:v>pri_hlth</c:v>
                </c:pt>
              </c:strCache>
            </c:strRef>
          </c:tx>
          <c:spPr>
            <a:ln w="28575" cap="rnd">
              <a:solidFill>
                <a:srgbClr val="FFC000"/>
              </a:solidFill>
              <a:round/>
            </a:ln>
            <a:effectLst/>
          </c:spPr>
          <c:marker>
            <c:symbol val="none"/>
          </c:marker>
          <c:dLbls>
            <c:dLbl>
              <c:idx val="82"/>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2C2-3A40-AFFA-88873552D0F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NG"/>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'[2020 Lagos NTA, DD &amp; Charts.xlsx]MControlProfiles'!$A$2:$A$92</c:f>
              <c:numCache>
                <c:formatCode>General</c:formatCod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numCache>
            </c:numRef>
          </c:cat>
          <c:val>
            <c:numRef>
              <c:f>'[2020 Lagos NTA, DD &amp; Charts.xlsx]MControlProfiles'!$C$2:$C$92</c:f>
              <c:numCache>
                <c:formatCode>General</c:formatCode>
                <c:ptCount val="91"/>
                <c:pt idx="0">
                  <c:v>40362.304326984551</c:v>
                </c:pt>
                <c:pt idx="1">
                  <c:v>37001.78286498996</c:v>
                </c:pt>
                <c:pt idx="2">
                  <c:v>33641.261402995653</c:v>
                </c:pt>
                <c:pt idx="3">
                  <c:v>30630.55326255675</c:v>
                </c:pt>
                <c:pt idx="4">
                  <c:v>27910.120980843538</c:v>
                </c:pt>
                <c:pt idx="5">
                  <c:v>26955.432932076495</c:v>
                </c:pt>
                <c:pt idx="6">
                  <c:v>27009.993464029656</c:v>
                </c:pt>
                <c:pt idx="7">
                  <c:v>28590.747527754527</c:v>
                </c:pt>
                <c:pt idx="8">
                  <c:v>30566.438902946909</c:v>
                </c:pt>
                <c:pt idx="9">
                  <c:v>32444.297697784023</c:v>
                </c:pt>
                <c:pt idx="10">
                  <c:v>30457.74848335615</c:v>
                </c:pt>
                <c:pt idx="11">
                  <c:v>28369.275071251548</c:v>
                </c:pt>
                <c:pt idx="12">
                  <c:v>25436.116927533989</c:v>
                </c:pt>
                <c:pt idx="13">
                  <c:v>22844.544799280091</c:v>
                </c:pt>
                <c:pt idx="14">
                  <c:v>21253.320568591913</c:v>
                </c:pt>
                <c:pt idx="15">
                  <c:v>21803.677053613967</c:v>
                </c:pt>
                <c:pt idx="16">
                  <c:v>23812.412257166456</c:v>
                </c:pt>
                <c:pt idx="17">
                  <c:v>26104.680199102077</c:v>
                </c:pt>
                <c:pt idx="18">
                  <c:v>28186.420208652395</c:v>
                </c:pt>
                <c:pt idx="19">
                  <c:v>30148.857429925942</c:v>
                </c:pt>
                <c:pt idx="20">
                  <c:v>32687.245828989126</c:v>
                </c:pt>
                <c:pt idx="21">
                  <c:v>37626.735808992009</c:v>
                </c:pt>
                <c:pt idx="22">
                  <c:v>43996.851316407614</c:v>
                </c:pt>
                <c:pt idx="23">
                  <c:v>49939.664521909115</c:v>
                </c:pt>
                <c:pt idx="24">
                  <c:v>56750.53091028941</c:v>
                </c:pt>
                <c:pt idx="25">
                  <c:v>63952.675563465651</c:v>
                </c:pt>
                <c:pt idx="26">
                  <c:v>68653.890725378544</c:v>
                </c:pt>
                <c:pt idx="27">
                  <c:v>72365.050860743358</c:v>
                </c:pt>
                <c:pt idx="28">
                  <c:v>75841.277380954343</c:v>
                </c:pt>
                <c:pt idx="29">
                  <c:v>80270.760909730845</c:v>
                </c:pt>
                <c:pt idx="30">
                  <c:v>83727.453512962442</c:v>
                </c:pt>
                <c:pt idx="31">
                  <c:v>86916.818850598531</c:v>
                </c:pt>
                <c:pt idx="32">
                  <c:v>90500.633746565567</c:v>
                </c:pt>
                <c:pt idx="33">
                  <c:v>94449.907923360428</c:v>
                </c:pt>
                <c:pt idx="34">
                  <c:v>98459.146645760236</c:v>
                </c:pt>
                <c:pt idx="35">
                  <c:v>102052.5041219897</c:v>
                </c:pt>
                <c:pt idx="36">
                  <c:v>105461.80370188474</c:v>
                </c:pt>
                <c:pt idx="37">
                  <c:v>108422.68039391564</c:v>
                </c:pt>
                <c:pt idx="38">
                  <c:v>111251.05213273322</c:v>
                </c:pt>
                <c:pt idx="39">
                  <c:v>113147.13222961609</c:v>
                </c:pt>
                <c:pt idx="40">
                  <c:v>115384.7598386348</c:v>
                </c:pt>
                <c:pt idx="41">
                  <c:v>117728.288067067</c:v>
                </c:pt>
                <c:pt idx="42">
                  <c:v>120360.4211689129</c:v>
                </c:pt>
                <c:pt idx="43">
                  <c:v>122833.96376594566</c:v>
                </c:pt>
                <c:pt idx="44">
                  <c:v>125377.70545327678</c:v>
                </c:pt>
                <c:pt idx="45">
                  <c:v>129943.57972484604</c:v>
                </c:pt>
                <c:pt idx="46">
                  <c:v>135627.01869299242</c:v>
                </c:pt>
                <c:pt idx="47">
                  <c:v>142169.53029780282</c:v>
                </c:pt>
                <c:pt idx="48">
                  <c:v>147120.72524638454</c:v>
                </c:pt>
                <c:pt idx="49">
                  <c:v>153588.0439772158</c:v>
                </c:pt>
                <c:pt idx="50">
                  <c:v>157377.69241000622</c:v>
                </c:pt>
                <c:pt idx="51">
                  <c:v>160579.46614182965</c:v>
                </c:pt>
                <c:pt idx="52">
                  <c:v>162906.24515842451</c:v>
                </c:pt>
                <c:pt idx="53">
                  <c:v>163143.75930873927</c:v>
                </c:pt>
                <c:pt idx="54">
                  <c:v>163228.75409054905</c:v>
                </c:pt>
                <c:pt idx="55">
                  <c:v>163929.81396807751</c:v>
                </c:pt>
                <c:pt idx="56">
                  <c:v>164934.85478469147</c:v>
                </c:pt>
                <c:pt idx="57">
                  <c:v>166335.4286957446</c:v>
                </c:pt>
                <c:pt idx="58">
                  <c:v>167811.5584022821</c:v>
                </c:pt>
                <c:pt idx="59">
                  <c:v>172859.23354677402</c:v>
                </c:pt>
                <c:pt idx="60">
                  <c:v>181331.76435544266</c:v>
                </c:pt>
                <c:pt idx="61">
                  <c:v>189836.42423805335</c:v>
                </c:pt>
                <c:pt idx="62">
                  <c:v>200122.10738422806</c:v>
                </c:pt>
                <c:pt idx="63">
                  <c:v>214861.07085788346</c:v>
                </c:pt>
                <c:pt idx="64">
                  <c:v>221560.44869494491</c:v>
                </c:pt>
                <c:pt idx="65">
                  <c:v>227595.76053961331</c:v>
                </c:pt>
                <c:pt idx="66">
                  <c:v>233905.1116325873</c:v>
                </c:pt>
                <c:pt idx="67">
                  <c:v>239844.45044676514</c:v>
                </c:pt>
                <c:pt idx="68">
                  <c:v>244006.8101974859</c:v>
                </c:pt>
                <c:pt idx="69">
                  <c:v>250163.86571315513</c:v>
                </c:pt>
                <c:pt idx="70">
                  <c:v>255496.54384303378</c:v>
                </c:pt>
                <c:pt idx="71">
                  <c:v>261202.9164828778</c:v>
                </c:pt>
                <c:pt idx="72">
                  <c:v>267946.57339376677</c:v>
                </c:pt>
                <c:pt idx="73">
                  <c:v>275188.49546692037</c:v>
                </c:pt>
                <c:pt idx="74">
                  <c:v>283647.78383714863</c:v>
                </c:pt>
                <c:pt idx="75">
                  <c:v>292971.6182345167</c:v>
                </c:pt>
                <c:pt idx="76">
                  <c:v>302115.84212628589</c:v>
                </c:pt>
                <c:pt idx="77">
                  <c:v>309872.26869805891</c:v>
                </c:pt>
                <c:pt idx="78">
                  <c:v>314971.78796657501</c:v>
                </c:pt>
                <c:pt idx="79">
                  <c:v>319720.18738268694</c:v>
                </c:pt>
                <c:pt idx="80">
                  <c:v>322096.27468202007</c:v>
                </c:pt>
                <c:pt idx="81">
                  <c:v>324097.01662009879</c:v>
                </c:pt>
                <c:pt idx="82">
                  <c:v>327257.97196286329</c:v>
                </c:pt>
                <c:pt idx="83">
                  <c:v>325381.68929843121</c:v>
                </c:pt>
                <c:pt idx="84">
                  <c:v>321429.61418157222</c:v>
                </c:pt>
                <c:pt idx="85">
                  <c:v>311474.06668842921</c:v>
                </c:pt>
                <c:pt idx="86">
                  <c:v>294616.17890802736</c:v>
                </c:pt>
                <c:pt idx="87">
                  <c:v>272772.95856785355</c:v>
                </c:pt>
                <c:pt idx="88">
                  <c:v>257487.01131536561</c:v>
                </c:pt>
                <c:pt idx="89">
                  <c:v>240917.41243604815</c:v>
                </c:pt>
                <c:pt idx="90">
                  <c:v>224347.81355673069</c:v>
                </c:pt>
              </c:numCache>
            </c:numRef>
          </c:val>
          <c:smooth val="0"/>
          <c:extLst>
            <c:ext xmlns:c16="http://schemas.microsoft.com/office/drawing/2014/chart" uri="{C3380CC4-5D6E-409C-BE32-E72D297353CC}">
              <c16:uniqueId val="{00000001-72C2-3A40-AFFA-88873552D0F1}"/>
            </c:ext>
          </c:extLst>
        </c:ser>
        <c:dLbls>
          <c:showLegendKey val="0"/>
          <c:showVal val="0"/>
          <c:showCatName val="0"/>
          <c:showSerName val="0"/>
          <c:showPercent val="0"/>
          <c:showBubbleSize val="0"/>
        </c:dLbls>
        <c:smooth val="0"/>
        <c:axId val="687518952"/>
        <c:axId val="687519736"/>
      </c:lineChart>
      <c:dateAx>
        <c:axId val="68751895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Age</a:t>
                </a:r>
              </a:p>
            </c:rich>
          </c:tx>
          <c:layout>
            <c:manualLayout>
              <c:xMode val="edge"/>
              <c:yMode val="edge"/>
              <c:x val="0.93672417587847157"/>
              <c:y val="0.8729186418237644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7519736"/>
        <c:crosses val="autoZero"/>
        <c:auto val="0"/>
        <c:lblOffset val="100"/>
        <c:baseTimeUnit val="days"/>
        <c:majorUnit val="10"/>
        <c:majorTimeUnit val="days"/>
      </c:dateAx>
      <c:valAx>
        <c:axId val="687519736"/>
        <c:scaling>
          <c:orientation val="minMax"/>
        </c:scaling>
        <c:delete val="0"/>
        <c:axPos val="l"/>
        <c:majorGridlines>
          <c:spPr>
            <a:ln w="9525" cap="flat" cmpd="sng" algn="ctr">
              <a:solidFill>
                <a:schemeClr val="tx1">
                  <a:lumMod val="50000"/>
                  <a:lumOff val="50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 Naira</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7518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4">
        <a:lumMod val="20000"/>
        <a:lumOff val="80000"/>
      </a:schemeClr>
    </a:solidFill>
    <a:ln w="9525" cap="flat" cmpd="sng" algn="ctr">
      <a:solidFill>
        <a:schemeClr val="tx1">
          <a:lumMod val="15000"/>
          <a:lumOff val="85000"/>
        </a:schemeClr>
      </a:solidFill>
      <a:round/>
    </a:ln>
    <a:effectLst/>
  </c:spPr>
  <c:txPr>
    <a:bodyPr/>
    <a:lstStyle/>
    <a:p>
      <a:pPr>
        <a:defRPr>
          <a:solidFill>
            <a:schemeClr val="tx1"/>
          </a:solidFill>
        </a:defRPr>
      </a:pPr>
      <a:endParaRPr lang="en-NG"/>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1"/>
          <c:order val="0"/>
          <c:tx>
            <c:strRef>
              <c:f>Extra!$B$30</c:f>
              <c:strCache>
                <c:ptCount val="1"/>
                <c:pt idx="0">
                  <c:v>Health</c:v>
                </c:pt>
              </c:strCache>
            </c:strRef>
          </c:tx>
          <c:spPr>
            <a:ln w="19050" cmpd="sng"/>
          </c:spPr>
          <c:marker>
            <c:symbol val="none"/>
          </c:marker>
          <c:cat>
            <c:strRef>
              <c:f>Extra!$C$28:$CO$28</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Extra!$C$30:$CO$30</c:f>
              <c:numCache>
                <c:formatCode>General</c:formatCode>
                <c:ptCount val="91"/>
                <c:pt idx="0">
                  <c:v>421.71576348731702</c:v>
                </c:pt>
                <c:pt idx="1">
                  <c:v>392.40163830941049</c:v>
                </c:pt>
                <c:pt idx="2">
                  <c:v>508.59566278904299</c:v>
                </c:pt>
                <c:pt idx="3">
                  <c:v>537.57642960433282</c:v>
                </c:pt>
                <c:pt idx="4">
                  <c:v>555.89045870678262</c:v>
                </c:pt>
                <c:pt idx="5">
                  <c:v>569.65641357977324</c:v>
                </c:pt>
                <c:pt idx="6">
                  <c:v>583.7209165568878</c:v>
                </c:pt>
                <c:pt idx="7">
                  <c:v>598.29092416456467</c:v>
                </c:pt>
                <c:pt idx="8">
                  <c:v>608.74666767328813</c:v>
                </c:pt>
                <c:pt idx="9">
                  <c:v>633.09562243724486</c:v>
                </c:pt>
                <c:pt idx="10">
                  <c:v>657.10709237847595</c:v>
                </c:pt>
                <c:pt idx="11">
                  <c:v>685.54061555310386</c:v>
                </c:pt>
                <c:pt idx="12">
                  <c:v>714.40990342529028</c:v>
                </c:pt>
                <c:pt idx="13">
                  <c:v>746.00345205851966</c:v>
                </c:pt>
                <c:pt idx="14">
                  <c:v>794.6579025895486</c:v>
                </c:pt>
                <c:pt idx="15">
                  <c:v>841.88331599528613</c:v>
                </c:pt>
                <c:pt idx="16">
                  <c:v>895.87694341675206</c:v>
                </c:pt>
                <c:pt idx="17">
                  <c:v>991.24163914207918</c:v>
                </c:pt>
                <c:pt idx="18">
                  <c:v>1113.348612317305</c:v>
                </c:pt>
                <c:pt idx="19">
                  <c:v>1263.5272909751479</c:v>
                </c:pt>
                <c:pt idx="20">
                  <c:v>1420.0320087083769</c:v>
                </c:pt>
                <c:pt idx="21">
                  <c:v>1569.66965502478</c:v>
                </c:pt>
                <c:pt idx="22">
                  <c:v>1689.7061577476029</c:v>
                </c:pt>
                <c:pt idx="23">
                  <c:v>1786.8848998394151</c:v>
                </c:pt>
                <c:pt idx="24">
                  <c:v>1810.871956959006</c:v>
                </c:pt>
                <c:pt idx="25">
                  <c:v>1838.281951456888</c:v>
                </c:pt>
                <c:pt idx="26">
                  <c:v>1876.5191867256549</c:v>
                </c:pt>
                <c:pt idx="27">
                  <c:v>1900.318463794096</c:v>
                </c:pt>
                <c:pt idx="28">
                  <c:v>1930.6518709356981</c:v>
                </c:pt>
                <c:pt idx="29">
                  <c:v>1971.322647945276</c:v>
                </c:pt>
                <c:pt idx="30">
                  <c:v>2001.074023050141</c:v>
                </c:pt>
                <c:pt idx="31">
                  <c:v>2029.9112622323339</c:v>
                </c:pt>
                <c:pt idx="32">
                  <c:v>2058.256090902792</c:v>
                </c:pt>
                <c:pt idx="33">
                  <c:v>2087.1343749478742</c:v>
                </c:pt>
                <c:pt idx="34">
                  <c:v>2115.4130715118949</c:v>
                </c:pt>
                <c:pt idx="35">
                  <c:v>2168.717015403698</c:v>
                </c:pt>
                <c:pt idx="36">
                  <c:v>2220.181302437647</c:v>
                </c:pt>
                <c:pt idx="37">
                  <c:v>2278.7132332154101</c:v>
                </c:pt>
                <c:pt idx="38">
                  <c:v>2346.0606991465211</c:v>
                </c:pt>
                <c:pt idx="39">
                  <c:v>2413.7646679774161</c:v>
                </c:pt>
                <c:pt idx="40">
                  <c:v>2476.211352270755</c:v>
                </c:pt>
                <c:pt idx="41">
                  <c:v>2541.375192060485</c:v>
                </c:pt>
                <c:pt idx="42">
                  <c:v>2608.982177621544</c:v>
                </c:pt>
                <c:pt idx="43">
                  <c:v>2672.483289277438</c:v>
                </c:pt>
                <c:pt idx="44">
                  <c:v>2741.6049701963589</c:v>
                </c:pt>
                <c:pt idx="45">
                  <c:v>2807.5536924063499</c:v>
                </c:pt>
                <c:pt idx="46">
                  <c:v>2874.6592927594379</c:v>
                </c:pt>
                <c:pt idx="47">
                  <c:v>2937.4168023121761</c:v>
                </c:pt>
                <c:pt idx="48">
                  <c:v>2971.0983628954459</c:v>
                </c:pt>
                <c:pt idx="49">
                  <c:v>3005.9059735039609</c:v>
                </c:pt>
                <c:pt idx="50">
                  <c:v>3025.9013486399599</c:v>
                </c:pt>
                <c:pt idx="51">
                  <c:v>3032.911327397675</c:v>
                </c:pt>
                <c:pt idx="52">
                  <c:v>3027.2551968714679</c:v>
                </c:pt>
                <c:pt idx="53">
                  <c:v>3044.1027314894118</c:v>
                </c:pt>
                <c:pt idx="54">
                  <c:v>3061.4778600852401</c:v>
                </c:pt>
                <c:pt idx="55">
                  <c:v>3086.2313806274951</c:v>
                </c:pt>
                <c:pt idx="56">
                  <c:v>3119.4062425502229</c:v>
                </c:pt>
                <c:pt idx="57">
                  <c:v>3188.06998310872</c:v>
                </c:pt>
                <c:pt idx="58">
                  <c:v>3234.8506449984761</c:v>
                </c:pt>
                <c:pt idx="59">
                  <c:v>3272.4491055071499</c:v>
                </c:pt>
                <c:pt idx="60">
                  <c:v>3327.7198705272672</c:v>
                </c:pt>
                <c:pt idx="61">
                  <c:v>3371.817436124034</c:v>
                </c:pt>
                <c:pt idx="62">
                  <c:v>3399.416750687642</c:v>
                </c:pt>
                <c:pt idx="63">
                  <c:v>3418.0011133939161</c:v>
                </c:pt>
                <c:pt idx="64">
                  <c:v>3444.2693178860859</c:v>
                </c:pt>
                <c:pt idx="65">
                  <c:v>3465.543035910081</c:v>
                </c:pt>
                <c:pt idx="66">
                  <c:v>3497.4896572214102</c:v>
                </c:pt>
                <c:pt idx="67">
                  <c:v>3602.1445586777108</c:v>
                </c:pt>
                <c:pt idx="68">
                  <c:v>3685.833861818398</c:v>
                </c:pt>
                <c:pt idx="69">
                  <c:v>3763.9971471468698</c:v>
                </c:pt>
                <c:pt idx="70">
                  <c:v>3824.0252528017281</c:v>
                </c:pt>
                <c:pt idx="71">
                  <c:v>3846.51282338493</c:v>
                </c:pt>
                <c:pt idx="72">
                  <c:v>3796.3535879453898</c:v>
                </c:pt>
                <c:pt idx="73">
                  <c:v>3712.58294202453</c:v>
                </c:pt>
                <c:pt idx="74">
                  <c:v>3668.0308267757041</c:v>
                </c:pt>
                <c:pt idx="75">
                  <c:v>3620.9685278570319</c:v>
                </c:pt>
                <c:pt idx="76">
                  <c:v>3573.1407516477088</c:v>
                </c:pt>
                <c:pt idx="77">
                  <c:v>3552.432780935058</c:v>
                </c:pt>
                <c:pt idx="78">
                  <c:v>3512.6959981830182</c:v>
                </c:pt>
                <c:pt idx="79">
                  <c:v>3447.675697550264</c:v>
                </c:pt>
                <c:pt idx="80">
                  <c:v>3376.3805752879298</c:v>
                </c:pt>
                <c:pt idx="81">
                  <c:v>3334.27809450016</c:v>
                </c:pt>
                <c:pt idx="82">
                  <c:v>3330.5901668322522</c:v>
                </c:pt>
                <c:pt idx="83">
                  <c:v>3340.608837478957</c:v>
                </c:pt>
                <c:pt idx="84">
                  <c:v>3363.0050271683431</c:v>
                </c:pt>
                <c:pt idx="85">
                  <c:v>3385.1623998102118</c:v>
                </c:pt>
                <c:pt idx="86">
                  <c:v>3407.1803856095999</c:v>
                </c:pt>
                <c:pt idx="87">
                  <c:v>3429.0672214370861</c:v>
                </c:pt>
                <c:pt idx="88">
                  <c:v>3450.8004553086462</c:v>
                </c:pt>
                <c:pt idx="89">
                  <c:v>3472.4030846519149</c:v>
                </c:pt>
                <c:pt idx="90">
                  <c:v>3494.0057139951841</c:v>
                </c:pt>
              </c:numCache>
            </c:numRef>
          </c:val>
          <c:smooth val="0"/>
          <c:extLst>
            <c:ext xmlns:c16="http://schemas.microsoft.com/office/drawing/2014/chart" uri="{C3380CC4-5D6E-409C-BE32-E72D297353CC}">
              <c16:uniqueId val="{00000001-ADC5-B043-B705-C1772C34C19E}"/>
            </c:ext>
          </c:extLst>
        </c:ser>
        <c:dLbls>
          <c:showLegendKey val="0"/>
          <c:showVal val="0"/>
          <c:showCatName val="0"/>
          <c:showSerName val="0"/>
          <c:showPercent val="0"/>
          <c:showBubbleSize val="0"/>
        </c:dLbls>
        <c:smooth val="0"/>
        <c:axId val="280423264"/>
        <c:axId val="280429792"/>
      </c:lineChart>
      <c:catAx>
        <c:axId val="280423264"/>
        <c:scaling>
          <c:orientation val="minMax"/>
        </c:scaling>
        <c:delete val="0"/>
        <c:axPos val="b"/>
        <c:numFmt formatCode="General" sourceLinked="0"/>
        <c:majorTickMark val="out"/>
        <c:minorTickMark val="none"/>
        <c:tickLblPos val="nextTo"/>
        <c:crossAx val="280429792"/>
        <c:crosses val="autoZero"/>
        <c:auto val="1"/>
        <c:lblAlgn val="ctr"/>
        <c:lblOffset val="100"/>
        <c:noMultiLvlLbl val="0"/>
      </c:catAx>
      <c:valAx>
        <c:axId val="280429792"/>
        <c:scaling>
          <c:orientation val="minMax"/>
        </c:scaling>
        <c:delete val="0"/>
        <c:axPos val="l"/>
        <c:majorGridlines/>
        <c:numFmt formatCode="General" sourceLinked="1"/>
        <c:majorTickMark val="out"/>
        <c:minorTickMark val="none"/>
        <c:tickLblPos val="nextTo"/>
        <c:crossAx val="280423264"/>
        <c:crosses val="autoZero"/>
        <c:crossBetween val="between"/>
        <c:dispUnits>
          <c:builtInUnit val="thousands"/>
          <c:dispUnitsLbl/>
        </c:dispUnits>
      </c:valAx>
    </c:plotArea>
    <c:legend>
      <c:legendPos val="b"/>
      <c:overlay val="0"/>
    </c:legend>
    <c:plotVisOnly val="1"/>
    <c:dispBlanksAs val="gap"/>
    <c:showDLblsOverMax val="0"/>
  </c:chart>
  <c:spPr>
    <a:solidFill>
      <a:schemeClr val="accent3">
        <a:lumMod val="20000"/>
        <a:lumOff val="80000"/>
      </a:schemeClr>
    </a:solidFill>
    <a:ln>
      <a:noFill/>
    </a:ln>
  </c:spPr>
  <c:txPr>
    <a:bodyPr/>
    <a:lstStyle/>
    <a:p>
      <a:pPr>
        <a:defRPr sz="1800"/>
      </a:pPr>
      <a:endParaRPr lang="en-NG"/>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Graphs!$A$32</c:f>
              <c:strCache>
                <c:ptCount val="1"/>
                <c:pt idx="0">
                  <c:v>Public Health</c:v>
                </c:pt>
              </c:strCache>
            </c:strRef>
          </c:tx>
          <c:spPr>
            <a:ln w="28575" cap="rnd">
              <a:solidFill>
                <a:schemeClr val="accent1"/>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Graphs!$B$32:$CN$32</c:f>
              <c:numCache>
                <c:formatCode>#,##0_ </c:formatCode>
                <c:ptCount val="91"/>
                <c:pt idx="0">
                  <c:v>777.23321405491902</c:v>
                </c:pt>
                <c:pt idx="1">
                  <c:v>854.40415373455312</c:v>
                </c:pt>
                <c:pt idx="2">
                  <c:v>931.575093414192</c:v>
                </c:pt>
                <c:pt idx="3">
                  <c:v>1006.946456323176</c:v>
                </c:pt>
                <c:pt idx="4">
                  <c:v>1077.4117350023851</c:v>
                </c:pt>
                <c:pt idx="5">
                  <c:v>1144.2664374636711</c:v>
                </c:pt>
                <c:pt idx="6">
                  <c:v>1207.4753997308101</c:v>
                </c:pt>
                <c:pt idx="7">
                  <c:v>1264.74204523396</c:v>
                </c:pt>
                <c:pt idx="8">
                  <c:v>1315.354908910004</c:v>
                </c:pt>
                <c:pt idx="9">
                  <c:v>1358.6784569064439</c:v>
                </c:pt>
                <c:pt idx="10">
                  <c:v>1398.2315127729969</c:v>
                </c:pt>
                <c:pt idx="11">
                  <c:v>1428.6940317577189</c:v>
                </c:pt>
                <c:pt idx="12">
                  <c:v>1456.696106382612</c:v>
                </c:pt>
                <c:pt idx="13">
                  <c:v>1484.9522346329611</c:v>
                </c:pt>
                <c:pt idx="14">
                  <c:v>1517.443476700216</c:v>
                </c:pt>
                <c:pt idx="15">
                  <c:v>1547.0355649320879</c:v>
                </c:pt>
                <c:pt idx="16">
                  <c:v>1579.899446838001</c:v>
                </c:pt>
                <c:pt idx="17">
                  <c:v>1613.5708462336099</c:v>
                </c:pt>
                <c:pt idx="18">
                  <c:v>1648.2702391375581</c:v>
                </c:pt>
                <c:pt idx="19">
                  <c:v>1682.690142213376</c:v>
                </c:pt>
                <c:pt idx="20">
                  <c:v>1717.661612863034</c:v>
                </c:pt>
                <c:pt idx="21">
                  <c:v>1754.892416458049</c:v>
                </c:pt>
                <c:pt idx="22">
                  <c:v>1785.2744223033401</c:v>
                </c:pt>
                <c:pt idx="23">
                  <c:v>1821.915494892615</c:v>
                </c:pt>
                <c:pt idx="24">
                  <c:v>1856.7610668950281</c:v>
                </c:pt>
                <c:pt idx="25">
                  <c:v>1913.8131244601309</c:v>
                </c:pt>
                <c:pt idx="26">
                  <c:v>1985.669206273858</c:v>
                </c:pt>
                <c:pt idx="27">
                  <c:v>2057.0068459286358</c:v>
                </c:pt>
                <c:pt idx="28">
                  <c:v>2121.3082579121501</c:v>
                </c:pt>
                <c:pt idx="29">
                  <c:v>2191.3239821143402</c:v>
                </c:pt>
                <c:pt idx="30">
                  <c:v>2226.24149669504</c:v>
                </c:pt>
                <c:pt idx="31">
                  <c:v>2259.9172266105379</c:v>
                </c:pt>
                <c:pt idx="32">
                  <c:v>2287.3150021766469</c:v>
                </c:pt>
                <c:pt idx="33">
                  <c:v>2355.9773950486278</c:v>
                </c:pt>
                <c:pt idx="34">
                  <c:v>2419.620797313758</c:v>
                </c:pt>
                <c:pt idx="35">
                  <c:v>2490.830596763451</c:v>
                </c:pt>
                <c:pt idx="36">
                  <c:v>2568.8395192938601</c:v>
                </c:pt>
                <c:pt idx="37">
                  <c:v>2639.922921766638</c:v>
                </c:pt>
                <c:pt idx="38">
                  <c:v>2706.517165157939</c:v>
                </c:pt>
                <c:pt idx="39">
                  <c:v>2761.9622709169962</c:v>
                </c:pt>
                <c:pt idx="40">
                  <c:v>2806.5327147061471</c:v>
                </c:pt>
                <c:pt idx="41">
                  <c:v>2856.6590229477451</c:v>
                </c:pt>
                <c:pt idx="42">
                  <c:v>2912.227554821307</c:v>
                </c:pt>
                <c:pt idx="43">
                  <c:v>2949.909014490087</c:v>
                </c:pt>
                <c:pt idx="44">
                  <c:v>3015.999792493832</c:v>
                </c:pt>
                <c:pt idx="45">
                  <c:v>3072.1003608800652</c:v>
                </c:pt>
                <c:pt idx="46">
                  <c:v>3119.9903833183839</c:v>
                </c:pt>
                <c:pt idx="47">
                  <c:v>3172.8463434151649</c:v>
                </c:pt>
                <c:pt idx="48">
                  <c:v>3205.11793716786</c:v>
                </c:pt>
                <c:pt idx="49">
                  <c:v>3238.5733881963142</c:v>
                </c:pt>
                <c:pt idx="50">
                  <c:v>3297.2252530304322</c:v>
                </c:pt>
                <c:pt idx="51">
                  <c:v>3336.6218424616818</c:v>
                </c:pt>
                <c:pt idx="52">
                  <c:v>3371.5079951669691</c:v>
                </c:pt>
                <c:pt idx="53">
                  <c:v>3434.895509393582</c:v>
                </c:pt>
                <c:pt idx="54">
                  <c:v>3494.1186917113851</c:v>
                </c:pt>
                <c:pt idx="55">
                  <c:v>3575.8752856005981</c:v>
                </c:pt>
                <c:pt idx="56">
                  <c:v>3697.0129147510952</c:v>
                </c:pt>
                <c:pt idx="57">
                  <c:v>3829.4652601251469</c:v>
                </c:pt>
                <c:pt idx="58">
                  <c:v>3944.757977944646</c:v>
                </c:pt>
                <c:pt idx="59">
                  <c:v>3967.2057214539882</c:v>
                </c:pt>
                <c:pt idx="60">
                  <c:v>3930.7670554373808</c:v>
                </c:pt>
                <c:pt idx="61">
                  <c:v>3938.1299060744868</c:v>
                </c:pt>
                <c:pt idx="62">
                  <c:v>3946.0326227416299</c:v>
                </c:pt>
                <c:pt idx="63">
                  <c:v>3944.388917398785</c:v>
                </c:pt>
                <c:pt idx="64">
                  <c:v>3916.6875285178962</c:v>
                </c:pt>
                <c:pt idx="65">
                  <c:v>3872.413451362087</c:v>
                </c:pt>
                <c:pt idx="66">
                  <c:v>3759.7878034336341</c:v>
                </c:pt>
                <c:pt idx="67">
                  <c:v>3683.0554200363158</c:v>
                </c:pt>
                <c:pt idx="68">
                  <c:v>3571.5879144187211</c:v>
                </c:pt>
                <c:pt idx="69">
                  <c:v>3498.570453103991</c:v>
                </c:pt>
                <c:pt idx="70">
                  <c:v>3419.1752856453718</c:v>
                </c:pt>
                <c:pt idx="71">
                  <c:v>3375.3211422304698</c:v>
                </c:pt>
                <c:pt idx="72">
                  <c:v>3346.5187675349011</c:v>
                </c:pt>
                <c:pt idx="73">
                  <c:v>3261.7041681880892</c:v>
                </c:pt>
                <c:pt idx="74">
                  <c:v>3081.0841853105321</c:v>
                </c:pt>
                <c:pt idx="75">
                  <c:v>2887.4677039427861</c:v>
                </c:pt>
                <c:pt idx="76">
                  <c:v>2711.540701079216</c:v>
                </c:pt>
                <c:pt idx="77">
                  <c:v>2503.7127920488911</c:v>
                </c:pt>
                <c:pt idx="78">
                  <c:v>2478.3254662318782</c:v>
                </c:pt>
                <c:pt idx="79">
                  <c:v>2608.1591376020178</c:v>
                </c:pt>
                <c:pt idx="80">
                  <c:v>2433.9684551775122</c:v>
                </c:pt>
                <c:pt idx="81">
                  <c:v>2103.5377454877289</c:v>
                </c:pt>
                <c:pt idx="82">
                  <c:v>1712.0107235392629</c:v>
                </c:pt>
                <c:pt idx="83">
                  <c:v>1712.0107235392629</c:v>
                </c:pt>
                <c:pt idx="84">
                  <c:v>1320.10655511659</c:v>
                </c:pt>
                <c:pt idx="85">
                  <c:v>1320.10655511659</c:v>
                </c:pt>
                <c:pt idx="86">
                  <c:v>1320.10655511659</c:v>
                </c:pt>
                <c:pt idx="87">
                  <c:v>859.75624777821622</c:v>
                </c:pt>
                <c:pt idx="88">
                  <c:v>859.75624777821599</c:v>
                </c:pt>
                <c:pt idx="89">
                  <c:v>859.75624777821622</c:v>
                </c:pt>
                <c:pt idx="90">
                  <c:v>859.75624777821599</c:v>
                </c:pt>
              </c:numCache>
            </c:numRef>
          </c:val>
          <c:smooth val="0"/>
          <c:extLst>
            <c:ext xmlns:c16="http://schemas.microsoft.com/office/drawing/2014/chart" uri="{C3380CC4-5D6E-409C-BE32-E72D297353CC}">
              <c16:uniqueId val="{00000000-9FC0-924F-8808-7F4509C96D89}"/>
            </c:ext>
          </c:extLst>
        </c:ser>
        <c:dLbls>
          <c:showLegendKey val="0"/>
          <c:showVal val="0"/>
          <c:showCatName val="0"/>
          <c:showSerName val="0"/>
          <c:showPercent val="0"/>
          <c:showBubbleSize val="0"/>
        </c:dLbls>
        <c:smooth val="0"/>
        <c:axId val="866738864"/>
        <c:axId val="866739256"/>
      </c:lineChart>
      <c:catAx>
        <c:axId val="866738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866739256"/>
        <c:crosses val="autoZero"/>
        <c:auto val="1"/>
        <c:lblAlgn val="ctr"/>
        <c:lblOffset val="100"/>
        <c:tickLblSkip val="5"/>
        <c:noMultiLvlLbl val="0"/>
      </c:catAx>
      <c:valAx>
        <c:axId val="866739256"/>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866738864"/>
        <c:crosses val="autoZero"/>
        <c:crossBetween val="between"/>
      </c:valAx>
      <c:spPr>
        <a:noFill/>
        <a:ln>
          <a:noFill/>
        </a:ln>
        <a:effectLst/>
      </c:spPr>
    </c:plotArea>
    <c:plotVisOnly val="1"/>
    <c:dispBlanksAs val="gap"/>
    <c:showDLblsOverMax val="0"/>
  </c:chart>
  <c:spPr>
    <a:solidFill>
      <a:schemeClr val="accent1">
        <a:lumMod val="20000"/>
        <a:lumOff val="80000"/>
      </a:schemeClr>
    </a:solidFill>
    <a:ln w="9525" cap="flat" cmpd="sng" algn="ctr">
      <a:solidFill>
        <a:schemeClr val="accent1"/>
      </a:solidFill>
      <a:round/>
    </a:ln>
    <a:effectLst/>
  </c:spPr>
  <c:txPr>
    <a:bodyPr/>
    <a:lstStyle/>
    <a:p>
      <a:pPr>
        <a:defRPr/>
      </a:pPr>
      <a:endParaRPr lang="en-NG"/>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GB" b="1"/>
              <a:t>Public</a:t>
            </a:r>
          </a:p>
        </c:rich>
      </c:tx>
      <c:layout>
        <c:manualLayout>
          <c:xMode val="edge"/>
          <c:yMode val="edge"/>
          <c:x val="0.4186010230863999"/>
          <c:y val="0.90402742073693232"/>
        </c:manualLayout>
      </c:layout>
      <c:overlay val="0"/>
      <c:spPr>
        <a:solidFill>
          <a:schemeClr val="bg1"/>
        </a:solid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NG"/>
        </a:p>
      </c:txPr>
    </c:title>
    <c:autoTitleDeleted val="0"/>
    <c:plotArea>
      <c:layout>
        <c:manualLayout>
          <c:layoutTarget val="inner"/>
          <c:xMode val="edge"/>
          <c:yMode val="edge"/>
          <c:x val="0.13064164469458434"/>
          <c:y val="4.6472327841149137E-2"/>
          <c:w val="0.8442585264406125"/>
          <c:h val="0.76646208197359356"/>
        </c:manualLayout>
      </c:layout>
      <c:lineChart>
        <c:grouping val="standard"/>
        <c:varyColors val="0"/>
        <c:ser>
          <c:idx val="0"/>
          <c:order val="0"/>
          <c:tx>
            <c:strRef>
              <c:f>'[2020 Lagos NTA, DD &amp; Charts.xlsx]MControlProfiles'!$B$1</c:f>
              <c:strCache>
                <c:ptCount val="1"/>
                <c:pt idx="0">
                  <c:v>pub_hlth</c:v>
                </c:pt>
              </c:strCache>
            </c:strRef>
          </c:tx>
          <c:spPr>
            <a:ln w="28575" cap="rnd">
              <a:solidFill>
                <a:srgbClr val="00B050"/>
              </a:solidFill>
              <a:round/>
            </a:ln>
            <a:effectLst/>
          </c:spPr>
          <c:marker>
            <c:symbol val="none"/>
          </c:marker>
          <c:dLbls>
            <c:dLbl>
              <c:idx val="68"/>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E95-AC42-ACF2-5332CC12148A}"/>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NG"/>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'[2020 Lagos NTA, DD &amp; Charts.xlsx]MControlProfiles'!$A$2:$A$92</c:f>
              <c:numCache>
                <c:formatCode>General</c:formatCod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numCache>
            </c:numRef>
          </c:cat>
          <c:val>
            <c:numRef>
              <c:f>'[2020 Lagos NTA, DD &amp; Charts.xlsx]MControlProfiles'!$B$2:$B$92</c:f>
              <c:numCache>
                <c:formatCode>General</c:formatCode>
                <c:ptCount val="91"/>
                <c:pt idx="0">
                  <c:v>974.75117924242363</c:v>
                </c:pt>
                <c:pt idx="1">
                  <c:v>982.48030561713813</c:v>
                </c:pt>
                <c:pt idx="2">
                  <c:v>990.20943199185388</c:v>
                </c:pt>
                <c:pt idx="3">
                  <c:v>993.79681098386914</c:v>
                </c:pt>
                <c:pt idx="4">
                  <c:v>987.66174627318549</c:v>
                </c:pt>
                <c:pt idx="5">
                  <c:v>971.62347576059824</c:v>
                </c:pt>
                <c:pt idx="6">
                  <c:v>944.72779961023275</c:v>
                </c:pt>
                <c:pt idx="7">
                  <c:v>908.35417993187673</c:v>
                </c:pt>
                <c:pt idx="8">
                  <c:v>864.89075830171384</c:v>
                </c:pt>
                <c:pt idx="9">
                  <c:v>802.53208312838683</c:v>
                </c:pt>
                <c:pt idx="10">
                  <c:v>740.70635038273304</c:v>
                </c:pt>
                <c:pt idx="11">
                  <c:v>693.22853533617581</c:v>
                </c:pt>
                <c:pt idx="12">
                  <c:v>652.60225133809013</c:v>
                </c:pt>
                <c:pt idx="13">
                  <c:v>616.64181504550879</c:v>
                </c:pt>
                <c:pt idx="14">
                  <c:v>653.58022257212349</c:v>
                </c:pt>
                <c:pt idx="15">
                  <c:v>713.23683865271005</c:v>
                </c:pt>
                <c:pt idx="16">
                  <c:v>798.39413609096277</c:v>
                </c:pt>
                <c:pt idx="17">
                  <c:v>912.39122456715063</c:v>
                </c:pt>
                <c:pt idx="18">
                  <c:v>1035.0845054398317</c:v>
                </c:pt>
                <c:pt idx="19">
                  <c:v>1131.3517278205695</c:v>
                </c:pt>
                <c:pt idx="20">
                  <c:v>1244.7571574260201</c:v>
                </c:pt>
                <c:pt idx="21">
                  <c:v>1419.9518000608989</c:v>
                </c:pt>
                <c:pt idx="22">
                  <c:v>1590.3278401768498</c:v>
                </c:pt>
                <c:pt idx="23">
                  <c:v>1759.8870702448173</c:v>
                </c:pt>
                <c:pt idx="24">
                  <c:v>1940.4023214131369</c:v>
                </c:pt>
                <c:pt idx="25">
                  <c:v>2099.3057595663549</c:v>
                </c:pt>
                <c:pt idx="26">
                  <c:v>2180.9723928664171</c:v>
                </c:pt>
                <c:pt idx="27">
                  <c:v>2289.4173210345134</c:v>
                </c:pt>
                <c:pt idx="28">
                  <c:v>2381.6805856960914</c:v>
                </c:pt>
                <c:pt idx="29">
                  <c:v>2498.8248978929296</c:v>
                </c:pt>
                <c:pt idx="30">
                  <c:v>2617.6815396972311</c:v>
                </c:pt>
                <c:pt idx="31">
                  <c:v>2738.6457044982249</c:v>
                </c:pt>
                <c:pt idx="32">
                  <c:v>2824.4556036920494</c:v>
                </c:pt>
                <c:pt idx="33">
                  <c:v>2910.6282683022187</c:v>
                </c:pt>
                <c:pt idx="34">
                  <c:v>2966.3174462338739</c:v>
                </c:pt>
                <c:pt idx="35">
                  <c:v>3013.8745344018425</c:v>
                </c:pt>
                <c:pt idx="36">
                  <c:v>3053.8741487003949</c:v>
                </c:pt>
                <c:pt idx="37">
                  <c:v>3096.4816465381809</c:v>
                </c:pt>
                <c:pt idx="38">
                  <c:v>3178.8919717946428</c:v>
                </c:pt>
                <c:pt idx="39">
                  <c:v>3271.1113060403372</c:v>
                </c:pt>
                <c:pt idx="40">
                  <c:v>3369.429507157618</c:v>
                </c:pt>
                <c:pt idx="41">
                  <c:v>3503.8653872931559</c:v>
                </c:pt>
                <c:pt idx="42">
                  <c:v>3643.0145235512286</c:v>
                </c:pt>
                <c:pt idx="43">
                  <c:v>3759.7395069708418</c:v>
                </c:pt>
                <c:pt idx="44">
                  <c:v>3875.534095652793</c:v>
                </c:pt>
                <c:pt idx="45">
                  <c:v>4015.5339211985834</c:v>
                </c:pt>
                <c:pt idx="46">
                  <c:v>4117.9858403743028</c:v>
                </c:pt>
                <c:pt idx="47">
                  <c:v>4237.8144921874527</c:v>
                </c:pt>
                <c:pt idx="48">
                  <c:v>4353.0422794126544</c:v>
                </c:pt>
                <c:pt idx="49">
                  <c:v>4469.1158235462317</c:v>
                </c:pt>
                <c:pt idx="50">
                  <c:v>4577.9482097931514</c:v>
                </c:pt>
                <c:pt idx="51">
                  <c:v>4681.0654120548897</c:v>
                </c:pt>
                <c:pt idx="52">
                  <c:v>4757.5205445860047</c:v>
                </c:pt>
                <c:pt idx="53">
                  <c:v>4845.950341046233</c:v>
                </c:pt>
                <c:pt idx="54">
                  <c:v>4919.2595497816028</c:v>
                </c:pt>
                <c:pt idx="55">
                  <c:v>4975.9137103459461</c:v>
                </c:pt>
                <c:pt idx="56">
                  <c:v>5026.1485207705346</c:v>
                </c:pt>
                <c:pt idx="57">
                  <c:v>5066.2359852531081</c:v>
                </c:pt>
                <c:pt idx="58">
                  <c:v>5113.9152080667163</c:v>
                </c:pt>
                <c:pt idx="59">
                  <c:v>5138.7093990248304</c:v>
                </c:pt>
                <c:pt idx="60">
                  <c:v>5180.5560687997704</c:v>
                </c:pt>
                <c:pt idx="61">
                  <c:v>5231.8302508403413</c:v>
                </c:pt>
                <c:pt idx="62">
                  <c:v>5289.4308661017094</c:v>
                </c:pt>
                <c:pt idx="63">
                  <c:v>5355.7768351318173</c:v>
                </c:pt>
                <c:pt idx="64">
                  <c:v>5426.8971622611316</c:v>
                </c:pt>
                <c:pt idx="65">
                  <c:v>5470.1395973787021</c:v>
                </c:pt>
                <c:pt idx="66">
                  <c:v>5497.6748367509781</c:v>
                </c:pt>
                <c:pt idx="67">
                  <c:v>5502.6522741590052</c:v>
                </c:pt>
                <c:pt idx="68">
                  <c:v>5488.2797722711184</c:v>
                </c:pt>
                <c:pt idx="69">
                  <c:v>5475.6786308316787</c:v>
                </c:pt>
                <c:pt idx="70">
                  <c:v>5433.4631080792497</c:v>
                </c:pt>
                <c:pt idx="71">
                  <c:v>5359.6559950526325</c:v>
                </c:pt>
                <c:pt idx="72">
                  <c:v>5195.4319103597245</c:v>
                </c:pt>
                <c:pt idx="73">
                  <c:v>4993.8848923461401</c:v>
                </c:pt>
                <c:pt idx="74">
                  <c:v>4735.5513925826208</c:v>
                </c:pt>
                <c:pt idx="75">
                  <c:v>4434.6510034365292</c:v>
                </c:pt>
                <c:pt idx="76">
                  <c:v>3909.5407298672781</c:v>
                </c:pt>
                <c:pt idx="77">
                  <c:v>3504.062494912479</c:v>
                </c:pt>
                <c:pt idx="78">
                  <c:v>3044.5545919567803</c:v>
                </c:pt>
                <c:pt idx="79">
                  <c:v>2599.0598681806923</c:v>
                </c:pt>
                <c:pt idx="80">
                  <c:v>2183.3755085512421</c:v>
                </c:pt>
                <c:pt idx="81">
                  <c:v>1904.8278000984005</c:v>
                </c:pt>
                <c:pt idx="82">
                  <c:v>1689.6149970871363</c:v>
                </c:pt>
                <c:pt idx="83">
                  <c:v>1529.9578135368715</c:v>
                </c:pt>
                <c:pt idx="84">
                  <c:v>1488.2078275093741</c:v>
                </c:pt>
                <c:pt idx="85">
                  <c:v>1512.4469931573492</c:v>
                </c:pt>
                <c:pt idx="86">
                  <c:v>1512.4469931593771</c:v>
                </c:pt>
                <c:pt idx="87">
                  <c:v>1512.446993160725</c:v>
                </c:pt>
                <c:pt idx="88">
                  <c:v>1512.4469931576516</c:v>
                </c:pt>
                <c:pt idx="89">
                  <c:v>1512.4469931609394</c:v>
                </c:pt>
                <c:pt idx="90">
                  <c:v>1512.4469931642393</c:v>
                </c:pt>
              </c:numCache>
            </c:numRef>
          </c:val>
          <c:smooth val="0"/>
          <c:extLst>
            <c:ext xmlns:c16="http://schemas.microsoft.com/office/drawing/2014/chart" uri="{C3380CC4-5D6E-409C-BE32-E72D297353CC}">
              <c16:uniqueId val="{00000001-4E95-AC42-ACF2-5332CC12148A}"/>
            </c:ext>
          </c:extLst>
        </c:ser>
        <c:dLbls>
          <c:showLegendKey val="0"/>
          <c:showVal val="0"/>
          <c:showCatName val="0"/>
          <c:showSerName val="0"/>
          <c:showPercent val="0"/>
          <c:showBubbleSize val="0"/>
        </c:dLbls>
        <c:smooth val="0"/>
        <c:axId val="687518952"/>
        <c:axId val="687519736"/>
      </c:lineChart>
      <c:dateAx>
        <c:axId val="68751895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Age</a:t>
                </a:r>
              </a:p>
            </c:rich>
          </c:tx>
          <c:layout>
            <c:manualLayout>
              <c:xMode val="edge"/>
              <c:yMode val="edge"/>
              <c:x val="0.93672417587847157"/>
              <c:y val="0.8729186418237644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7519736"/>
        <c:crosses val="autoZero"/>
        <c:auto val="0"/>
        <c:lblOffset val="100"/>
        <c:baseTimeUnit val="days"/>
        <c:majorUnit val="10"/>
        <c:majorTimeUnit val="days"/>
      </c:dateAx>
      <c:valAx>
        <c:axId val="687519736"/>
        <c:scaling>
          <c:orientation val="minMax"/>
        </c:scaling>
        <c:delete val="0"/>
        <c:axPos val="l"/>
        <c:majorGridlines>
          <c:spPr>
            <a:ln w="9525" cap="flat" cmpd="sng" algn="ctr">
              <a:solidFill>
                <a:schemeClr val="tx1">
                  <a:lumMod val="50000"/>
                  <a:lumOff val="50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 Naira</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7518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4">
        <a:lumMod val="20000"/>
        <a:lumOff val="80000"/>
      </a:schemeClr>
    </a:solidFill>
    <a:ln w="9525" cap="flat" cmpd="sng" algn="ctr">
      <a:solidFill>
        <a:schemeClr val="tx1">
          <a:lumMod val="15000"/>
          <a:lumOff val="85000"/>
        </a:schemeClr>
      </a:solidFill>
      <a:round/>
    </a:ln>
    <a:effectLst/>
  </c:spPr>
  <c:txPr>
    <a:bodyPr/>
    <a:lstStyle/>
    <a:p>
      <a:pPr>
        <a:defRPr>
          <a:solidFill>
            <a:schemeClr val="tx1"/>
          </a:solidFill>
        </a:defRPr>
      </a:pPr>
      <a:endParaRPr lang="en-NG"/>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509081539516"/>
          <c:y val="0.21591913173015501"/>
          <c:w val="0.85201252505666403"/>
          <c:h val="0.63860310704405199"/>
        </c:manualLayout>
      </c:layout>
      <c:lineChart>
        <c:grouping val="standard"/>
        <c:varyColors val="0"/>
        <c:ser>
          <c:idx val="0"/>
          <c:order val="0"/>
          <c:tx>
            <c:strRef>
              <c:f>Graphs!$A$31</c:f>
              <c:strCache>
                <c:ptCount val="1"/>
                <c:pt idx="0">
                  <c:v>Private Health</c:v>
                </c:pt>
              </c:strCache>
            </c:strRef>
          </c:tx>
          <c:spPr>
            <a:ln w="28575" cap="rnd">
              <a:solidFill>
                <a:schemeClr val="accent1"/>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Graphs!$B$31:$CN$31</c:f>
              <c:numCache>
                <c:formatCode>#,##0_ </c:formatCode>
                <c:ptCount val="91"/>
                <c:pt idx="0">
                  <c:v>5815.4678009011568</c:v>
                </c:pt>
                <c:pt idx="1">
                  <c:v>5965.2255034664104</c:v>
                </c:pt>
                <c:pt idx="2">
                  <c:v>6114.9832060316257</c:v>
                </c:pt>
                <c:pt idx="3">
                  <c:v>6252.7678801599277</c:v>
                </c:pt>
                <c:pt idx="4">
                  <c:v>6379.688712723806</c:v>
                </c:pt>
                <c:pt idx="5">
                  <c:v>6488.3363221976306</c:v>
                </c:pt>
                <c:pt idx="6">
                  <c:v>6582.56724544191</c:v>
                </c:pt>
                <c:pt idx="7">
                  <c:v>6659.6533468197013</c:v>
                </c:pt>
                <c:pt idx="8">
                  <c:v>6702.3134101448413</c:v>
                </c:pt>
                <c:pt idx="9">
                  <c:v>6716.273469986264</c:v>
                </c:pt>
                <c:pt idx="10">
                  <c:v>6849.6393508706406</c:v>
                </c:pt>
                <c:pt idx="11">
                  <c:v>7107.1396958999339</c:v>
                </c:pt>
                <c:pt idx="12">
                  <c:v>7346.8754952345971</c:v>
                </c:pt>
                <c:pt idx="13">
                  <c:v>7578.1215456292639</c:v>
                </c:pt>
                <c:pt idx="14">
                  <c:v>7844.5803572912328</c:v>
                </c:pt>
                <c:pt idx="15">
                  <c:v>7963.1899669765817</c:v>
                </c:pt>
                <c:pt idx="16">
                  <c:v>8040.9797737031331</c:v>
                </c:pt>
                <c:pt idx="17">
                  <c:v>8456.0174821274468</c:v>
                </c:pt>
                <c:pt idx="18">
                  <c:v>8886.2150853548628</c:v>
                </c:pt>
                <c:pt idx="19">
                  <c:v>9443.1383549594138</c:v>
                </c:pt>
                <c:pt idx="20">
                  <c:v>9991.0384258422673</c:v>
                </c:pt>
                <c:pt idx="21">
                  <c:v>10452.764420247309</c:v>
                </c:pt>
                <c:pt idx="22">
                  <c:v>10625.27909899575</c:v>
                </c:pt>
                <c:pt idx="23">
                  <c:v>10813.720194884299</c:v>
                </c:pt>
                <c:pt idx="24">
                  <c:v>11010.81713996395</c:v>
                </c:pt>
                <c:pt idx="25">
                  <c:v>11236.21426299347</c:v>
                </c:pt>
                <c:pt idx="26">
                  <c:v>11486.314366894851</c:v>
                </c:pt>
                <c:pt idx="27">
                  <c:v>11701.48585432863</c:v>
                </c:pt>
                <c:pt idx="28">
                  <c:v>12098.75517159945</c:v>
                </c:pt>
                <c:pt idx="29">
                  <c:v>12217.45274179258</c:v>
                </c:pt>
                <c:pt idx="30">
                  <c:v>12348.477741817351</c:v>
                </c:pt>
                <c:pt idx="31">
                  <c:v>12514.699874673701</c:v>
                </c:pt>
                <c:pt idx="32">
                  <c:v>12751.957771785779</c:v>
                </c:pt>
                <c:pt idx="33">
                  <c:v>12929.89132778754</c:v>
                </c:pt>
                <c:pt idx="34">
                  <c:v>13106.550635263269</c:v>
                </c:pt>
                <c:pt idx="35">
                  <c:v>13129.64235065233</c:v>
                </c:pt>
                <c:pt idx="36">
                  <c:v>13184.639011650899</c:v>
                </c:pt>
                <c:pt idx="37">
                  <c:v>13161.11464225596</c:v>
                </c:pt>
                <c:pt idx="38">
                  <c:v>13134.47120999357</c:v>
                </c:pt>
                <c:pt idx="39">
                  <c:v>13148.467856985981</c:v>
                </c:pt>
                <c:pt idx="40">
                  <c:v>13189.56857077624</c:v>
                </c:pt>
                <c:pt idx="41">
                  <c:v>13258.411667462369</c:v>
                </c:pt>
                <c:pt idx="42">
                  <c:v>13310.29757072075</c:v>
                </c:pt>
                <c:pt idx="43">
                  <c:v>13387.4542824117</c:v>
                </c:pt>
                <c:pt idx="44">
                  <c:v>13468.70609467844</c:v>
                </c:pt>
                <c:pt idx="45">
                  <c:v>13577.9237747968</c:v>
                </c:pt>
                <c:pt idx="46">
                  <c:v>13869.55314788631</c:v>
                </c:pt>
                <c:pt idx="47">
                  <c:v>14146.19186087382</c:v>
                </c:pt>
                <c:pt idx="48">
                  <c:v>14474.539930991499</c:v>
                </c:pt>
                <c:pt idx="49">
                  <c:v>14640.11491973348</c:v>
                </c:pt>
                <c:pt idx="50">
                  <c:v>14573.78767940209</c:v>
                </c:pt>
                <c:pt idx="51">
                  <c:v>14471.801444835161</c:v>
                </c:pt>
                <c:pt idx="52">
                  <c:v>14210.960401096399</c:v>
                </c:pt>
                <c:pt idx="53">
                  <c:v>13766.99222736465</c:v>
                </c:pt>
                <c:pt idx="54">
                  <c:v>13514.25606891198</c:v>
                </c:pt>
                <c:pt idx="55">
                  <c:v>13106.9667894125</c:v>
                </c:pt>
                <c:pt idx="56">
                  <c:v>12527.921470651831</c:v>
                </c:pt>
                <c:pt idx="57">
                  <c:v>11381.292669755319</c:v>
                </c:pt>
                <c:pt idx="58">
                  <c:v>10586.6483351106</c:v>
                </c:pt>
                <c:pt idx="59">
                  <c:v>9055.2107964764637</c:v>
                </c:pt>
                <c:pt idx="60">
                  <c:v>9206.8416011247591</c:v>
                </c:pt>
                <c:pt idx="61">
                  <c:v>8302.6774530834791</c:v>
                </c:pt>
                <c:pt idx="62">
                  <c:v>8696.3137770393369</c:v>
                </c:pt>
                <c:pt idx="63">
                  <c:v>9307.8242387055707</c:v>
                </c:pt>
                <c:pt idx="64">
                  <c:v>9211.2961572441927</c:v>
                </c:pt>
                <c:pt idx="65">
                  <c:v>9629.3688576555687</c:v>
                </c:pt>
                <c:pt idx="66">
                  <c:v>10396.00300168463</c:v>
                </c:pt>
                <c:pt idx="67">
                  <c:v>10981.40435134053</c:v>
                </c:pt>
                <c:pt idx="68">
                  <c:v>12038.44220772978</c:v>
                </c:pt>
                <c:pt idx="69">
                  <c:v>12904.28588833743</c:v>
                </c:pt>
                <c:pt idx="70">
                  <c:v>13751.033407659799</c:v>
                </c:pt>
                <c:pt idx="71">
                  <c:v>14825.10026343443</c:v>
                </c:pt>
                <c:pt idx="72">
                  <c:v>15598.46635591976</c:v>
                </c:pt>
                <c:pt idx="73">
                  <c:v>15944.948960726009</c:v>
                </c:pt>
                <c:pt idx="74">
                  <c:v>14818.79917772523</c:v>
                </c:pt>
                <c:pt idx="75">
                  <c:v>12882.03269702957</c:v>
                </c:pt>
                <c:pt idx="76">
                  <c:v>11301.27412536303</c:v>
                </c:pt>
                <c:pt idx="77">
                  <c:v>8145.3310444265981</c:v>
                </c:pt>
                <c:pt idx="78">
                  <c:v>7545.8988378596096</c:v>
                </c:pt>
                <c:pt idx="79">
                  <c:v>5957.0411870796879</c:v>
                </c:pt>
                <c:pt idx="80">
                  <c:v>4747.3293098993481</c:v>
                </c:pt>
                <c:pt idx="81">
                  <c:v>5661.8882274786556</c:v>
                </c:pt>
                <c:pt idx="82">
                  <c:v>5661.8882274786583</c:v>
                </c:pt>
                <c:pt idx="83">
                  <c:v>5661.8882274786547</c:v>
                </c:pt>
                <c:pt idx="84">
                  <c:v>5661.8882274786583</c:v>
                </c:pt>
                <c:pt idx="85">
                  <c:v>5661.8882274786583</c:v>
                </c:pt>
                <c:pt idx="86">
                  <c:v>5661.8882274786583</c:v>
                </c:pt>
                <c:pt idx="87">
                  <c:v>4747.3293098993472</c:v>
                </c:pt>
                <c:pt idx="88">
                  <c:v>4747.3293098993481</c:v>
                </c:pt>
                <c:pt idx="89">
                  <c:v>4747.3293098993481</c:v>
                </c:pt>
                <c:pt idx="90">
                  <c:v>4747.3293098993472</c:v>
                </c:pt>
              </c:numCache>
            </c:numRef>
          </c:val>
          <c:smooth val="0"/>
          <c:extLst>
            <c:ext xmlns:c16="http://schemas.microsoft.com/office/drawing/2014/chart" uri="{C3380CC4-5D6E-409C-BE32-E72D297353CC}">
              <c16:uniqueId val="{00000000-D8E9-F348-8C55-01EA93C351CF}"/>
            </c:ext>
          </c:extLst>
        </c:ser>
        <c:dLbls>
          <c:showLegendKey val="0"/>
          <c:showVal val="0"/>
          <c:showCatName val="0"/>
          <c:showSerName val="0"/>
          <c:showPercent val="0"/>
          <c:showBubbleSize val="0"/>
        </c:dLbls>
        <c:smooth val="0"/>
        <c:axId val="866737688"/>
        <c:axId val="866738080"/>
      </c:lineChart>
      <c:catAx>
        <c:axId val="866737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NG"/>
          </a:p>
        </c:txPr>
        <c:crossAx val="866738080"/>
        <c:crosses val="autoZero"/>
        <c:auto val="1"/>
        <c:lblAlgn val="ctr"/>
        <c:lblOffset val="100"/>
        <c:tickLblSkip val="5"/>
        <c:noMultiLvlLbl val="0"/>
      </c:catAx>
      <c:valAx>
        <c:axId val="866738080"/>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NG"/>
          </a:p>
        </c:txPr>
        <c:crossAx val="866737688"/>
        <c:crosses val="autoZero"/>
        <c:crossBetween val="between"/>
      </c:valAx>
      <c:spPr>
        <a:noFill/>
        <a:ln>
          <a:noFill/>
        </a:ln>
        <a:effectLst/>
      </c:spPr>
    </c:plotArea>
    <c:plotVisOnly val="1"/>
    <c:dispBlanksAs val="gap"/>
    <c:showDLblsOverMax val="0"/>
  </c:chart>
  <c:spPr>
    <a:solidFill>
      <a:schemeClr val="accent1">
        <a:lumMod val="20000"/>
        <a:lumOff val="80000"/>
      </a:schemeClr>
    </a:solidFill>
    <a:ln w="9525" cap="flat" cmpd="sng" algn="ctr">
      <a:solidFill>
        <a:schemeClr val="tx1">
          <a:lumMod val="15000"/>
          <a:lumOff val="85000"/>
        </a:schemeClr>
      </a:solidFill>
      <a:round/>
    </a:ln>
    <a:effectLst/>
  </c:spPr>
  <c:txPr>
    <a:bodyPr/>
    <a:lstStyle/>
    <a:p>
      <a:pPr>
        <a:defRPr sz="1600"/>
      </a:pPr>
      <a:endParaRPr lang="en-NG"/>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92439721205797"/>
          <c:y val="4.716981132075472E-2"/>
          <c:w val="0.84786629979044548"/>
          <c:h val="0.76670966086357573"/>
        </c:manualLayout>
      </c:layout>
      <c:lineChart>
        <c:grouping val="standard"/>
        <c:varyColors val="0"/>
        <c:ser>
          <c:idx val="0"/>
          <c:order val="0"/>
          <c:tx>
            <c:strRef>
              <c:f>'[2020 Lagos NTA, DD &amp; Charts.xlsx]MControlProfiles'!$I$1</c:f>
              <c:strCache>
                <c:ptCount val="1"/>
                <c:pt idx="0">
                  <c:v>total health expenditure</c:v>
                </c:pt>
              </c:strCache>
            </c:strRef>
          </c:tx>
          <c:spPr>
            <a:ln w="28575" cap="rnd">
              <a:solidFill>
                <a:schemeClr val="accent1"/>
              </a:solidFill>
              <a:round/>
            </a:ln>
            <a:effectLst/>
          </c:spPr>
          <c:marker>
            <c:symbol val="none"/>
          </c:marker>
          <c:dLbls>
            <c:dLbl>
              <c:idx val="82"/>
              <c:layout>
                <c:manualLayout>
                  <c:x val="8.8740987243483092E-3"/>
                  <c:y val="-3.3939393939393943E-2"/>
                </c:manualLayout>
              </c:layou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58C-6441-A442-16E8C6F5B50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mn-lt"/>
                    <a:ea typeface="+mn-ea"/>
                    <a:cs typeface="+mn-cs"/>
                  </a:defRPr>
                </a:pPr>
                <a:endParaRPr lang="en-NG"/>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'[2020 Lagos NTA, DD &amp; Charts.xlsx]MControlProfiles'!$A$2:$A$92</c:f>
              <c:numCache>
                <c:formatCode>General</c:formatCod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numCache>
            </c:numRef>
          </c:cat>
          <c:val>
            <c:numRef>
              <c:f>'[2020 Lagos NTA, DD &amp; Charts.xlsx]MControlProfiles'!$I$2:$I$92</c:f>
              <c:numCache>
                <c:formatCode>General</c:formatCode>
                <c:ptCount val="91"/>
                <c:pt idx="0">
                  <c:v>41337.055506226978</c:v>
                </c:pt>
                <c:pt idx="1">
                  <c:v>37984.263170607097</c:v>
                </c:pt>
                <c:pt idx="2">
                  <c:v>34631.470834987507</c:v>
                </c:pt>
                <c:pt idx="3">
                  <c:v>31624.35007354062</c:v>
                </c:pt>
                <c:pt idx="4">
                  <c:v>28897.782727116723</c:v>
                </c:pt>
                <c:pt idx="5">
                  <c:v>27927.056407837095</c:v>
                </c:pt>
                <c:pt idx="6">
                  <c:v>27954.721263639887</c:v>
                </c:pt>
                <c:pt idx="7">
                  <c:v>29499.101707686405</c:v>
                </c:pt>
                <c:pt idx="8">
                  <c:v>31431.329661248623</c:v>
                </c:pt>
                <c:pt idx="9">
                  <c:v>33246.829780912412</c:v>
                </c:pt>
                <c:pt idx="10">
                  <c:v>31198.454833738884</c:v>
                </c:pt>
                <c:pt idx="11">
                  <c:v>29062.503606587725</c:v>
                </c:pt>
                <c:pt idx="12">
                  <c:v>26088.719178872077</c:v>
                </c:pt>
                <c:pt idx="13">
                  <c:v>23461.186614325601</c:v>
                </c:pt>
                <c:pt idx="14">
                  <c:v>21906.900791164036</c:v>
                </c:pt>
                <c:pt idx="15">
                  <c:v>22516.913892266675</c:v>
                </c:pt>
                <c:pt idx="16">
                  <c:v>24610.806393257419</c:v>
                </c:pt>
                <c:pt idx="17">
                  <c:v>27017.071423669226</c:v>
                </c:pt>
                <c:pt idx="18">
                  <c:v>29221.504714092225</c:v>
                </c:pt>
                <c:pt idx="19">
                  <c:v>31280.209157746511</c:v>
                </c:pt>
                <c:pt idx="20">
                  <c:v>33932.002986415144</c:v>
                </c:pt>
                <c:pt idx="21">
                  <c:v>39046.687609052911</c:v>
                </c:pt>
                <c:pt idx="22">
                  <c:v>45587.179156584461</c:v>
                </c:pt>
                <c:pt idx="23">
                  <c:v>51699.551592153934</c:v>
                </c:pt>
                <c:pt idx="24">
                  <c:v>58690.933231702547</c:v>
                </c:pt>
                <c:pt idx="25">
                  <c:v>66051.981323032</c:v>
                </c:pt>
                <c:pt idx="26">
                  <c:v>70834.863118244961</c:v>
                </c:pt>
                <c:pt idx="27">
                  <c:v>74654.468181777876</c:v>
                </c:pt>
                <c:pt idx="28">
                  <c:v>78222.957966650429</c:v>
                </c:pt>
                <c:pt idx="29">
                  <c:v>82769.585807623778</c:v>
                </c:pt>
                <c:pt idx="30">
                  <c:v>86345.13505265968</c:v>
                </c:pt>
                <c:pt idx="31">
                  <c:v>89655.464555096754</c:v>
                </c:pt>
                <c:pt idx="32">
                  <c:v>93325.089350257622</c:v>
                </c:pt>
                <c:pt idx="33">
                  <c:v>97360.536191662643</c:v>
                </c:pt>
                <c:pt idx="34">
                  <c:v>101425.46409199412</c:v>
                </c:pt>
                <c:pt idx="35">
                  <c:v>105066.37865639153</c:v>
                </c:pt>
                <c:pt idx="36">
                  <c:v>108515.67785058514</c:v>
                </c:pt>
                <c:pt idx="37">
                  <c:v>111519.16204045381</c:v>
                </c:pt>
                <c:pt idx="38">
                  <c:v>114429.94410452787</c:v>
                </c:pt>
                <c:pt idx="39">
                  <c:v>116418.24353565644</c:v>
                </c:pt>
                <c:pt idx="40">
                  <c:v>118754.18934579242</c:v>
                </c:pt>
                <c:pt idx="41">
                  <c:v>121232.15345436016</c:v>
                </c:pt>
                <c:pt idx="42">
                  <c:v>124003.43569246413</c:v>
                </c:pt>
                <c:pt idx="43">
                  <c:v>126593.70327291651</c:v>
                </c:pt>
                <c:pt idx="44">
                  <c:v>129253.23954892957</c:v>
                </c:pt>
                <c:pt idx="45">
                  <c:v>133959.11364604463</c:v>
                </c:pt>
                <c:pt idx="46">
                  <c:v>139745.00453336674</c:v>
                </c:pt>
                <c:pt idx="47">
                  <c:v>146407.34478999028</c:v>
                </c:pt>
                <c:pt idx="48">
                  <c:v>151473.76752579719</c:v>
                </c:pt>
                <c:pt idx="49">
                  <c:v>158057.15980076202</c:v>
                </c:pt>
                <c:pt idx="50">
                  <c:v>161955.64061979938</c:v>
                </c:pt>
                <c:pt idx="51">
                  <c:v>165260.53155388453</c:v>
                </c:pt>
                <c:pt idx="52">
                  <c:v>167663.76570301052</c:v>
                </c:pt>
                <c:pt idx="53">
                  <c:v>167989.70964978551</c:v>
                </c:pt>
                <c:pt idx="54">
                  <c:v>168148.01364033064</c:v>
                </c:pt>
                <c:pt idx="55">
                  <c:v>168905.72767842346</c:v>
                </c:pt>
                <c:pt idx="56">
                  <c:v>169961.00330546201</c:v>
                </c:pt>
                <c:pt idx="57">
                  <c:v>171401.66468099772</c:v>
                </c:pt>
                <c:pt idx="58">
                  <c:v>172925.47361034882</c:v>
                </c:pt>
                <c:pt idx="59">
                  <c:v>177997.94294579886</c:v>
                </c:pt>
                <c:pt idx="60">
                  <c:v>186512.32042424244</c:v>
                </c:pt>
                <c:pt idx="61">
                  <c:v>195068.2544888937</c:v>
                </c:pt>
                <c:pt idx="62">
                  <c:v>205411.53825032976</c:v>
                </c:pt>
                <c:pt idx="63">
                  <c:v>220216.84769301527</c:v>
                </c:pt>
                <c:pt idx="64">
                  <c:v>226987.34585720603</c:v>
                </c:pt>
                <c:pt idx="65">
                  <c:v>233065.90013699202</c:v>
                </c:pt>
                <c:pt idx="66">
                  <c:v>239402.78646933829</c:v>
                </c:pt>
                <c:pt idx="67">
                  <c:v>245347.10272092416</c:v>
                </c:pt>
                <c:pt idx="68">
                  <c:v>249495.08996975701</c:v>
                </c:pt>
                <c:pt idx="69">
                  <c:v>255639.54434398681</c:v>
                </c:pt>
                <c:pt idx="70">
                  <c:v>260930.00695111303</c:v>
                </c:pt>
                <c:pt idx="71">
                  <c:v>266562.57247793046</c:v>
                </c:pt>
                <c:pt idx="72">
                  <c:v>273142.00530412648</c:v>
                </c:pt>
                <c:pt idx="73">
                  <c:v>280182.38035926654</c:v>
                </c:pt>
                <c:pt idx="74">
                  <c:v>288383.33522973122</c:v>
                </c:pt>
                <c:pt idx="75">
                  <c:v>297406.26923795324</c:v>
                </c:pt>
                <c:pt idx="76">
                  <c:v>306025.38285615318</c:v>
                </c:pt>
                <c:pt idx="77">
                  <c:v>313376.33119297138</c:v>
                </c:pt>
                <c:pt idx="78">
                  <c:v>318016.34255853179</c:v>
                </c:pt>
                <c:pt idx="79">
                  <c:v>322319.24725086766</c:v>
                </c:pt>
                <c:pt idx="80">
                  <c:v>324279.65019057132</c:v>
                </c:pt>
                <c:pt idx="81">
                  <c:v>326001.84442019719</c:v>
                </c:pt>
                <c:pt idx="82">
                  <c:v>328947.58695995045</c:v>
                </c:pt>
                <c:pt idx="83">
                  <c:v>326911.64711196808</c:v>
                </c:pt>
                <c:pt idx="84">
                  <c:v>322917.8220090816</c:v>
                </c:pt>
                <c:pt idx="85">
                  <c:v>312986.51368158654</c:v>
                </c:pt>
                <c:pt idx="86">
                  <c:v>296128.62590118672</c:v>
                </c:pt>
                <c:pt idx="87">
                  <c:v>274285.40556101425</c:v>
                </c:pt>
                <c:pt idx="88">
                  <c:v>258999.45830852326</c:v>
                </c:pt>
                <c:pt idx="89">
                  <c:v>242429.85942920909</c:v>
                </c:pt>
                <c:pt idx="90">
                  <c:v>225860.26054989494</c:v>
                </c:pt>
              </c:numCache>
            </c:numRef>
          </c:val>
          <c:smooth val="0"/>
          <c:extLst>
            <c:ext xmlns:c16="http://schemas.microsoft.com/office/drawing/2014/chart" uri="{C3380CC4-5D6E-409C-BE32-E72D297353CC}">
              <c16:uniqueId val="{00000001-A58C-6441-A442-16E8C6F5B507}"/>
            </c:ext>
          </c:extLst>
        </c:ser>
        <c:dLbls>
          <c:showLegendKey val="0"/>
          <c:showVal val="0"/>
          <c:showCatName val="0"/>
          <c:showSerName val="0"/>
          <c:showPercent val="0"/>
          <c:showBubbleSize val="0"/>
        </c:dLbls>
        <c:smooth val="0"/>
        <c:axId val="687528752"/>
        <c:axId val="687518168"/>
      </c:lineChart>
      <c:catAx>
        <c:axId val="68752875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Age</a:t>
                </a:r>
              </a:p>
            </c:rich>
          </c:tx>
          <c:layout>
            <c:manualLayout>
              <c:xMode val="edge"/>
              <c:yMode val="edge"/>
              <c:x val="0.87769782338614966"/>
              <c:y val="0.9004929701111545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NG"/>
          </a:p>
        </c:txPr>
        <c:crossAx val="687518168"/>
        <c:crosses val="autoZero"/>
        <c:auto val="1"/>
        <c:lblAlgn val="ctr"/>
        <c:lblOffset val="100"/>
        <c:noMultiLvlLbl val="0"/>
      </c:catAx>
      <c:valAx>
        <c:axId val="687518168"/>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Amount (naira)</a:t>
                </a:r>
              </a:p>
            </c:rich>
          </c:tx>
          <c:layout>
            <c:manualLayout>
              <c:xMode val="edge"/>
              <c:yMode val="edge"/>
              <c:x val="6.4752859917979709E-3"/>
              <c:y val="2.5625329209492044E-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NG"/>
          </a:p>
        </c:txPr>
        <c:crossAx val="687528752"/>
        <c:crosses val="autoZero"/>
        <c:crossBetween val="between"/>
      </c:valAx>
      <c:spPr>
        <a:noFill/>
        <a:ln>
          <a:noFill/>
        </a:ln>
        <a:effectLst/>
      </c:spPr>
    </c:plotArea>
    <c:plotVisOnly val="1"/>
    <c:dispBlanksAs val="gap"/>
    <c:showDLblsOverMax val="0"/>
  </c:chart>
  <c:spPr>
    <a:solidFill>
      <a:schemeClr val="accent4">
        <a:lumMod val="20000"/>
        <a:lumOff val="80000"/>
      </a:schemeClr>
    </a:solidFill>
    <a:ln w="9525" cap="flat" cmpd="sng" algn="ctr">
      <a:solidFill>
        <a:schemeClr val="tx1">
          <a:lumMod val="15000"/>
          <a:lumOff val="85000"/>
        </a:schemeClr>
      </a:solidFill>
      <a:round/>
    </a:ln>
    <a:effectLst/>
  </c:spPr>
  <c:txPr>
    <a:bodyPr/>
    <a:lstStyle/>
    <a:p>
      <a:pPr>
        <a:defRPr sz="1600"/>
      </a:pPr>
      <a:endParaRPr lang="en-NG"/>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87052329840884"/>
          <c:y val="3.5746955320789912E-2"/>
          <c:w val="0.84602920569888118"/>
          <c:h val="0.81442894808991706"/>
        </c:manualLayout>
      </c:layout>
      <c:areaChart>
        <c:grouping val="standard"/>
        <c:varyColors val="0"/>
        <c:ser>
          <c:idx val="0"/>
          <c:order val="0"/>
          <c:tx>
            <c:strRef>
              <c:f>Extra!$B$45</c:f>
              <c:strCache>
                <c:ptCount val="1"/>
                <c:pt idx="0">
                  <c:v>Consumption</c:v>
                </c:pt>
              </c:strCache>
            </c:strRef>
          </c:tx>
          <c:spPr>
            <a:solidFill>
              <a:schemeClr val="accent1">
                <a:alpha val="85000"/>
              </a:schemeClr>
            </a:solidFill>
            <a:ln>
              <a:noFill/>
            </a:ln>
            <a:effectLst>
              <a:innerShdw dist="12700" dir="16200000">
                <a:schemeClr val="lt1"/>
              </a:innerShdw>
            </a:effectLst>
          </c:spPr>
          <c:cat>
            <c:strRef>
              <c:f>Extra!$C$44:$CO$44</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Extra!$C$45:$CO$45</c:f>
              <c:numCache>
                <c:formatCode>General</c:formatCode>
                <c:ptCount val="91"/>
                <c:pt idx="0">
                  <c:v>216520.10843601479</c:v>
                </c:pt>
                <c:pt idx="1">
                  <c:v>218741.90632631359</c:v>
                </c:pt>
                <c:pt idx="2">
                  <c:v>221109.21236627011</c:v>
                </c:pt>
                <c:pt idx="3">
                  <c:v>224451.0446294143</c:v>
                </c:pt>
                <c:pt idx="4">
                  <c:v>360170.28702916269</c:v>
                </c:pt>
                <c:pt idx="5">
                  <c:v>327049.72888717311</c:v>
                </c:pt>
                <c:pt idx="6">
                  <c:v>335480.22555640002</c:v>
                </c:pt>
                <c:pt idx="7">
                  <c:v>357210.72357799212</c:v>
                </c:pt>
                <c:pt idx="8">
                  <c:v>368420.01773140492</c:v>
                </c:pt>
                <c:pt idx="9">
                  <c:v>375810.84588191059</c:v>
                </c:pt>
                <c:pt idx="10">
                  <c:v>443620.16955049272</c:v>
                </c:pt>
                <c:pt idx="11">
                  <c:v>436968.91627492441</c:v>
                </c:pt>
                <c:pt idx="12">
                  <c:v>492365.14310482523</c:v>
                </c:pt>
                <c:pt idx="13">
                  <c:v>509044.16242149612</c:v>
                </c:pt>
                <c:pt idx="14">
                  <c:v>518194.30082522822</c:v>
                </c:pt>
                <c:pt idx="15">
                  <c:v>595909.30214015569</c:v>
                </c:pt>
                <c:pt idx="16">
                  <c:v>568341.97719988355</c:v>
                </c:pt>
                <c:pt idx="17">
                  <c:v>628808.95239888306</c:v>
                </c:pt>
                <c:pt idx="18">
                  <c:v>612125.00793378078</c:v>
                </c:pt>
                <c:pt idx="19">
                  <c:v>579321.805272075</c:v>
                </c:pt>
                <c:pt idx="20">
                  <c:v>567583.87451123632</c:v>
                </c:pt>
                <c:pt idx="21">
                  <c:v>657119.8851806873</c:v>
                </c:pt>
                <c:pt idx="22">
                  <c:v>530721.90451355523</c:v>
                </c:pt>
                <c:pt idx="23">
                  <c:v>586397.37085240078</c:v>
                </c:pt>
                <c:pt idx="24">
                  <c:v>624376.22700108006</c:v>
                </c:pt>
                <c:pt idx="25">
                  <c:v>593638.43669725407</c:v>
                </c:pt>
                <c:pt idx="26">
                  <c:v>536180.64187023742</c:v>
                </c:pt>
                <c:pt idx="27">
                  <c:v>580547.10881152598</c:v>
                </c:pt>
                <c:pt idx="28">
                  <c:v>575063.51913790917</c:v>
                </c:pt>
                <c:pt idx="29">
                  <c:v>568671.97312940843</c:v>
                </c:pt>
                <c:pt idx="30">
                  <c:v>580751.54556918959</c:v>
                </c:pt>
                <c:pt idx="31">
                  <c:v>575542.55121103604</c:v>
                </c:pt>
                <c:pt idx="32">
                  <c:v>579004.32887824834</c:v>
                </c:pt>
                <c:pt idx="33">
                  <c:v>568502.14865309943</c:v>
                </c:pt>
                <c:pt idx="34">
                  <c:v>573560.71078354202</c:v>
                </c:pt>
                <c:pt idx="35">
                  <c:v>584440.2402017226</c:v>
                </c:pt>
                <c:pt idx="36">
                  <c:v>608547.13839790272</c:v>
                </c:pt>
                <c:pt idx="37">
                  <c:v>622205.63367009617</c:v>
                </c:pt>
                <c:pt idx="38">
                  <c:v>594562.23666576447</c:v>
                </c:pt>
                <c:pt idx="39">
                  <c:v>596319.12251180038</c:v>
                </c:pt>
                <c:pt idx="40">
                  <c:v>622846.45579068363</c:v>
                </c:pt>
                <c:pt idx="41">
                  <c:v>602981.68365143263</c:v>
                </c:pt>
                <c:pt idx="42">
                  <c:v>606492.21328380366</c:v>
                </c:pt>
                <c:pt idx="43">
                  <c:v>613920.66606191604</c:v>
                </c:pt>
                <c:pt idx="44">
                  <c:v>641556.70876364026</c:v>
                </c:pt>
                <c:pt idx="45">
                  <c:v>683196.74089594383</c:v>
                </c:pt>
                <c:pt idx="46">
                  <c:v>617642.98935292533</c:v>
                </c:pt>
                <c:pt idx="47">
                  <c:v>619344.83752155548</c:v>
                </c:pt>
                <c:pt idx="48">
                  <c:v>621087.17695763556</c:v>
                </c:pt>
                <c:pt idx="49">
                  <c:v>622597.50862379302</c:v>
                </c:pt>
                <c:pt idx="50">
                  <c:v>624304.03646167996</c:v>
                </c:pt>
                <c:pt idx="51">
                  <c:v>625732.70070389111</c:v>
                </c:pt>
                <c:pt idx="52">
                  <c:v>627288.6445999993</c:v>
                </c:pt>
                <c:pt idx="53">
                  <c:v>628835.85763163655</c:v>
                </c:pt>
                <c:pt idx="54">
                  <c:v>629958.10939609166</c:v>
                </c:pt>
                <c:pt idx="55">
                  <c:v>631436.95139434072</c:v>
                </c:pt>
                <c:pt idx="56">
                  <c:v>632398.51421984006</c:v>
                </c:pt>
                <c:pt idx="57">
                  <c:v>633496.95397429646</c:v>
                </c:pt>
                <c:pt idx="58">
                  <c:v>635382.95494539535</c:v>
                </c:pt>
                <c:pt idx="59">
                  <c:v>637509.41135149647</c:v>
                </c:pt>
                <c:pt idx="60">
                  <c:v>639055.74061036634</c:v>
                </c:pt>
                <c:pt idx="61">
                  <c:v>640339.42410323315</c:v>
                </c:pt>
                <c:pt idx="62">
                  <c:v>640797.74098874512</c:v>
                </c:pt>
                <c:pt idx="63">
                  <c:v>640194.19393610861</c:v>
                </c:pt>
                <c:pt idx="64">
                  <c:v>638526.85462540796</c:v>
                </c:pt>
                <c:pt idx="65">
                  <c:v>635218.39168010908</c:v>
                </c:pt>
                <c:pt idx="66">
                  <c:v>632232.51374715567</c:v>
                </c:pt>
                <c:pt idx="67">
                  <c:v>629227.91167171404</c:v>
                </c:pt>
                <c:pt idx="68">
                  <c:v>626766.6931954535</c:v>
                </c:pt>
                <c:pt idx="69">
                  <c:v>623281.07034890749</c:v>
                </c:pt>
                <c:pt idx="70">
                  <c:v>618632.60930038267</c:v>
                </c:pt>
                <c:pt idx="71">
                  <c:v>610771.32893958059</c:v>
                </c:pt>
                <c:pt idx="72">
                  <c:v>601414.01563425316</c:v>
                </c:pt>
                <c:pt idx="73">
                  <c:v>592589.78191424743</c:v>
                </c:pt>
                <c:pt idx="74">
                  <c:v>584852.82543304865</c:v>
                </c:pt>
                <c:pt idx="75">
                  <c:v>576485.08243522525</c:v>
                </c:pt>
                <c:pt idx="76">
                  <c:v>569208.86959434755</c:v>
                </c:pt>
                <c:pt idx="77">
                  <c:v>561495.16725725145</c:v>
                </c:pt>
                <c:pt idx="78">
                  <c:v>555980.44349228765</c:v>
                </c:pt>
                <c:pt idx="79">
                  <c:v>548758.37795619725</c:v>
                </c:pt>
                <c:pt idx="80">
                  <c:v>544715.43956133479</c:v>
                </c:pt>
                <c:pt idx="81">
                  <c:v>540591.16410196049</c:v>
                </c:pt>
                <c:pt idx="82">
                  <c:v>534342.05957149423</c:v>
                </c:pt>
                <c:pt idx="83">
                  <c:v>526259.29063674202</c:v>
                </c:pt>
                <c:pt idx="84">
                  <c:v>516157.1317170065</c:v>
                </c:pt>
                <c:pt idx="85">
                  <c:v>507670.04521339998</c:v>
                </c:pt>
                <c:pt idx="86">
                  <c:v>498783.9500068507</c:v>
                </c:pt>
                <c:pt idx="87">
                  <c:v>490445.95511600032</c:v>
                </c:pt>
                <c:pt idx="88">
                  <c:v>481500.7165580233</c:v>
                </c:pt>
                <c:pt idx="89">
                  <c:v>470747.57170625828</c:v>
                </c:pt>
                <c:pt idx="90">
                  <c:v>459994.42685449321</c:v>
                </c:pt>
              </c:numCache>
            </c:numRef>
          </c:val>
          <c:extLst>
            <c:ext xmlns:c16="http://schemas.microsoft.com/office/drawing/2014/chart" uri="{C3380CC4-5D6E-409C-BE32-E72D297353CC}">
              <c16:uniqueId val="{00000000-28E4-EF4C-9142-EACA8560F1CE}"/>
            </c:ext>
          </c:extLst>
        </c:ser>
        <c:ser>
          <c:idx val="1"/>
          <c:order val="1"/>
          <c:tx>
            <c:strRef>
              <c:f>Extra!$B$46</c:f>
              <c:strCache>
                <c:ptCount val="1"/>
                <c:pt idx="0">
                  <c:v>Labour Income</c:v>
                </c:pt>
              </c:strCache>
            </c:strRef>
          </c:tx>
          <c:spPr>
            <a:solidFill>
              <a:schemeClr val="accent2">
                <a:alpha val="85000"/>
              </a:schemeClr>
            </a:solidFill>
            <a:ln>
              <a:noFill/>
            </a:ln>
            <a:effectLst>
              <a:innerShdw dist="12700" dir="16200000">
                <a:schemeClr val="lt1"/>
              </a:innerShdw>
            </a:effectLst>
          </c:spPr>
          <c:cat>
            <c:strRef>
              <c:f>Extra!$C$44:$CO$44</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Extra!$C$46:$CO$46</c:f>
              <c:numCache>
                <c:formatCode>General</c:formatCode>
                <c:ptCount val="91"/>
                <c:pt idx="0">
                  <c:v>0</c:v>
                </c:pt>
                <c:pt idx="1">
                  <c:v>0</c:v>
                </c:pt>
                <c:pt idx="2">
                  <c:v>0</c:v>
                </c:pt>
                <c:pt idx="3">
                  <c:v>0</c:v>
                </c:pt>
                <c:pt idx="4">
                  <c:v>1500.050243564127</c:v>
                </c:pt>
                <c:pt idx="5">
                  <c:v>3151.943118943936</c:v>
                </c:pt>
                <c:pt idx="6">
                  <c:v>4828.4917357836821</c:v>
                </c:pt>
                <c:pt idx="7">
                  <c:v>6510.9833642092526</c:v>
                </c:pt>
                <c:pt idx="8">
                  <c:v>8052.3452704750434</c:v>
                </c:pt>
                <c:pt idx="9">
                  <c:v>9525.1024439301491</c:v>
                </c:pt>
                <c:pt idx="10">
                  <c:v>11257.38465554679</c:v>
                </c:pt>
                <c:pt idx="11">
                  <c:v>12908.430258698039</c:v>
                </c:pt>
                <c:pt idx="12">
                  <c:v>16038.803964456571</c:v>
                </c:pt>
                <c:pt idx="13">
                  <c:v>20326.928447206279</c:v>
                </c:pt>
                <c:pt idx="14">
                  <c:v>27311.237136520569</c:v>
                </c:pt>
                <c:pt idx="15">
                  <c:v>36375.406912307371</c:v>
                </c:pt>
                <c:pt idx="16">
                  <c:v>51298.299055454903</c:v>
                </c:pt>
                <c:pt idx="17">
                  <c:v>69503.953080933716</c:v>
                </c:pt>
                <c:pt idx="18">
                  <c:v>93494.453502225457</c:v>
                </c:pt>
                <c:pt idx="19">
                  <c:v>120446.9190246267</c:v>
                </c:pt>
                <c:pt idx="20">
                  <c:v>152145.612130708</c:v>
                </c:pt>
                <c:pt idx="21">
                  <c:v>183820.5411334493</c:v>
                </c:pt>
                <c:pt idx="22">
                  <c:v>218693.10806882699</c:v>
                </c:pt>
                <c:pt idx="23">
                  <c:v>257471.6519769392</c:v>
                </c:pt>
                <c:pt idx="24">
                  <c:v>301943.20990669337</c:v>
                </c:pt>
                <c:pt idx="25">
                  <c:v>353677.80056419992</c:v>
                </c:pt>
                <c:pt idx="26">
                  <c:v>407129.35132708342</c:v>
                </c:pt>
                <c:pt idx="27">
                  <c:v>464313.9561755762</c:v>
                </c:pt>
                <c:pt idx="28">
                  <c:v>522332.3138072695</c:v>
                </c:pt>
                <c:pt idx="29">
                  <c:v>575846.04457508237</c:v>
                </c:pt>
                <c:pt idx="30">
                  <c:v>623737.3827122387</c:v>
                </c:pt>
                <c:pt idx="31">
                  <c:v>673500.79687796964</c:v>
                </c:pt>
                <c:pt idx="32">
                  <c:v>718984.51588825381</c:v>
                </c:pt>
                <c:pt idx="33">
                  <c:v>762306.32522201282</c:v>
                </c:pt>
                <c:pt idx="34">
                  <c:v>802195.10214875161</c:v>
                </c:pt>
                <c:pt idx="35">
                  <c:v>839514.66852231999</c:v>
                </c:pt>
                <c:pt idx="36">
                  <c:v>869116.49033820024</c:v>
                </c:pt>
                <c:pt idx="37">
                  <c:v>893356.54450718302</c:v>
                </c:pt>
                <c:pt idx="38">
                  <c:v>913226.24246420059</c:v>
                </c:pt>
                <c:pt idx="39">
                  <c:v>931361.00676830788</c:v>
                </c:pt>
                <c:pt idx="40">
                  <c:v>944923.85267926217</c:v>
                </c:pt>
                <c:pt idx="41">
                  <c:v>962218.62145253457</c:v>
                </c:pt>
                <c:pt idx="42">
                  <c:v>975025.61393934523</c:v>
                </c:pt>
                <c:pt idx="43">
                  <c:v>981039.2682657754</c:v>
                </c:pt>
                <c:pt idx="44">
                  <c:v>987128.88761149277</c:v>
                </c:pt>
                <c:pt idx="45">
                  <c:v>995053.05671936483</c:v>
                </c:pt>
                <c:pt idx="46">
                  <c:v>1004781.92970406</c:v>
                </c:pt>
                <c:pt idx="47">
                  <c:v>1025215.61489009</c:v>
                </c:pt>
                <c:pt idx="48">
                  <c:v>1048774.3106281101</c:v>
                </c:pt>
                <c:pt idx="49">
                  <c:v>1067563.6639294899</c:v>
                </c:pt>
                <c:pt idx="50">
                  <c:v>1072529.7315998001</c:v>
                </c:pt>
                <c:pt idx="51">
                  <c:v>1071345.62706268</c:v>
                </c:pt>
                <c:pt idx="52">
                  <c:v>1055035.1645690401</c:v>
                </c:pt>
                <c:pt idx="53">
                  <c:v>1047149.2926443201</c:v>
                </c:pt>
                <c:pt idx="54">
                  <c:v>1051730.89920669</c:v>
                </c:pt>
                <c:pt idx="55">
                  <c:v>1072315.3373434001</c:v>
                </c:pt>
                <c:pt idx="56">
                  <c:v>1080098.1714063101</c:v>
                </c:pt>
                <c:pt idx="57">
                  <c:v>1084539.57254752</c:v>
                </c:pt>
                <c:pt idx="58">
                  <c:v>1047503.17380054</c:v>
                </c:pt>
                <c:pt idx="59">
                  <c:v>972600.09732132964</c:v>
                </c:pt>
                <c:pt idx="60">
                  <c:v>868811.65211239771</c:v>
                </c:pt>
                <c:pt idx="61">
                  <c:v>769174.47826975014</c:v>
                </c:pt>
                <c:pt idx="62">
                  <c:v>674241.19570986228</c:v>
                </c:pt>
                <c:pt idx="63">
                  <c:v>593414.75864295568</c:v>
                </c:pt>
                <c:pt idx="64">
                  <c:v>545174.21189701685</c:v>
                </c:pt>
                <c:pt idx="65">
                  <c:v>490456.03993078409</c:v>
                </c:pt>
                <c:pt idx="66">
                  <c:v>448840.84599054488</c:v>
                </c:pt>
                <c:pt idx="67">
                  <c:v>400993.35175290052</c:v>
                </c:pt>
                <c:pt idx="68">
                  <c:v>365099.62062669871</c:v>
                </c:pt>
                <c:pt idx="69">
                  <c:v>337247.88048042572</c:v>
                </c:pt>
                <c:pt idx="70">
                  <c:v>323594.54183969268</c:v>
                </c:pt>
                <c:pt idx="71">
                  <c:v>307083.55407507397</c:v>
                </c:pt>
                <c:pt idx="72">
                  <c:v>296639.07153018122</c:v>
                </c:pt>
                <c:pt idx="73">
                  <c:v>284780.04834274092</c:v>
                </c:pt>
                <c:pt idx="74">
                  <c:v>268136.97139392619</c:v>
                </c:pt>
                <c:pt idx="75">
                  <c:v>251180.59293849961</c:v>
                </c:pt>
                <c:pt idx="76">
                  <c:v>235022.758946919</c:v>
                </c:pt>
                <c:pt idx="77">
                  <c:v>220747.6552713346</c:v>
                </c:pt>
                <c:pt idx="78">
                  <c:v>205342.26451248399</c:v>
                </c:pt>
                <c:pt idx="79">
                  <c:v>194267.062951742</c:v>
                </c:pt>
                <c:pt idx="80">
                  <c:v>182360.25275701619</c:v>
                </c:pt>
                <c:pt idx="81">
                  <c:v>170436.847088026</c:v>
                </c:pt>
                <c:pt idx="82">
                  <c:v>157886.55301513831</c:v>
                </c:pt>
                <c:pt idx="83">
                  <c:v>144620.2017463918</c:v>
                </c:pt>
                <c:pt idx="84">
                  <c:v>130012.5962725607</c:v>
                </c:pt>
                <c:pt idx="85">
                  <c:v>114135.1961521496</c:v>
                </c:pt>
                <c:pt idx="86">
                  <c:v>97946.362956693934</c:v>
                </c:pt>
                <c:pt idx="87">
                  <c:v>87008.753076924768</c:v>
                </c:pt>
                <c:pt idx="88">
                  <c:v>77060.367772419675</c:v>
                </c:pt>
                <c:pt idx="89">
                  <c:v>67111.982467914582</c:v>
                </c:pt>
                <c:pt idx="90">
                  <c:v>57163.597163409613</c:v>
                </c:pt>
              </c:numCache>
            </c:numRef>
          </c:val>
          <c:extLst>
            <c:ext xmlns:c16="http://schemas.microsoft.com/office/drawing/2014/chart" uri="{C3380CC4-5D6E-409C-BE32-E72D297353CC}">
              <c16:uniqueId val="{00000001-28E4-EF4C-9142-EACA8560F1CE}"/>
            </c:ext>
          </c:extLst>
        </c:ser>
        <c:dLbls>
          <c:showLegendKey val="0"/>
          <c:showVal val="0"/>
          <c:showCatName val="0"/>
          <c:showSerName val="0"/>
          <c:showPercent val="0"/>
          <c:showBubbleSize val="0"/>
        </c:dLbls>
        <c:axId val="86136320"/>
        <c:axId val="86137856"/>
      </c:areaChart>
      <c:catAx>
        <c:axId val="86136320"/>
        <c:scaling>
          <c:orientation val="minMax"/>
        </c:scaling>
        <c:delete val="0"/>
        <c:axPos val="b"/>
        <c:numFmt formatCode="General" sourceLinked="0"/>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NG"/>
          </a:p>
        </c:txPr>
        <c:crossAx val="86137856"/>
        <c:crosses val="autoZero"/>
        <c:auto val="1"/>
        <c:lblAlgn val="ctr"/>
        <c:lblOffset val="100"/>
        <c:noMultiLvlLbl val="0"/>
      </c:catAx>
      <c:valAx>
        <c:axId val="86137856"/>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NG"/>
          </a:p>
        </c:txPr>
        <c:crossAx val="86136320"/>
        <c:crosses val="autoZero"/>
        <c:crossBetween val="midCat"/>
        <c:dispUnits>
          <c:builtInUnit val="thousands"/>
        </c:dispUnits>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NG"/>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NG"/>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7644569620311898"/>
          <c:y val="0.10454166666666669"/>
          <c:w val="0.76865365311952383"/>
          <c:h val="0.65348589238845145"/>
        </c:manualLayout>
      </c:layout>
      <c:bar3DChart>
        <c:barDir val="bar"/>
        <c:grouping val="stacked"/>
        <c:varyColors val="0"/>
        <c:ser>
          <c:idx val="0"/>
          <c:order val="0"/>
          <c:tx>
            <c:strRef>
              <c:f>'[Population by Age by States.xlsx]Pyramid'!$F$2</c:f>
              <c:strCache>
                <c:ptCount val="1"/>
                <c:pt idx="0">
                  <c:v>MALE</c:v>
                </c:pt>
              </c:strCache>
            </c:strRef>
          </c:tx>
          <c:spPr>
            <a:solidFill>
              <a:schemeClr val="accent2"/>
            </a:solidFill>
            <a:ln>
              <a:solidFill>
                <a:schemeClr val="tx1"/>
              </a:solidFill>
            </a:ln>
            <a:effectLst/>
            <a:sp3d>
              <a:contourClr>
                <a:schemeClr val="tx1"/>
              </a:contourClr>
            </a:sp3d>
          </c:spPr>
          <c:invertIfNegative val="0"/>
          <c:dPt>
            <c:idx val="0"/>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1-BA94-1845-81DF-A380500CFC44}"/>
              </c:ext>
            </c:extLst>
          </c:dPt>
          <c:dPt>
            <c:idx val="1"/>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3-BA94-1845-81DF-A380500CFC44}"/>
              </c:ext>
            </c:extLst>
          </c:dPt>
          <c:dPt>
            <c:idx val="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5-BA94-1845-81DF-A380500CFC44}"/>
              </c:ext>
            </c:extLst>
          </c:dPt>
          <c:dPt>
            <c:idx val="1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7-BA94-1845-81DF-A380500CFC44}"/>
              </c:ext>
            </c:extLst>
          </c:dPt>
          <c:dPt>
            <c:idx val="13"/>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9-BA94-1845-81DF-A380500CFC44}"/>
              </c:ext>
            </c:extLst>
          </c:dPt>
          <c:dPt>
            <c:idx val="14"/>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B-BA94-1845-81DF-A380500CFC44}"/>
              </c:ext>
            </c:extLst>
          </c:dPt>
          <c:dPt>
            <c:idx val="15"/>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D-BA94-1845-81DF-A380500CFC44}"/>
              </c:ext>
            </c:extLst>
          </c:dPt>
          <c:dPt>
            <c:idx val="16"/>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0F-BA94-1845-81DF-A380500CFC44}"/>
              </c:ext>
            </c:extLst>
          </c:dPt>
          <c:dPt>
            <c:idx val="17"/>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1-BA94-1845-81DF-A380500CFC44}"/>
              </c:ext>
            </c:extLst>
          </c:dPt>
          <c:cat>
            <c:strRef>
              <c:f>'[Population by Age by States.xlsx]Pyramid'!$E$3:$E$20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States.xlsx]Pyramid'!$F$3:$F$20</c:f>
              <c:numCache>
                <c:formatCode>0.00</c:formatCode>
                <c:ptCount val="18"/>
                <c:pt idx="0">
                  <c:v>-1.86608</c:v>
                </c:pt>
                <c:pt idx="1">
                  <c:v>-1.5905800000000001</c:v>
                </c:pt>
                <c:pt idx="2">
                  <c:v>-1.188347</c:v>
                </c:pt>
                <c:pt idx="3">
                  <c:v>-0.98738499999999996</c:v>
                </c:pt>
                <c:pt idx="4">
                  <c:v>-0.75021199999999999</c:v>
                </c:pt>
                <c:pt idx="5">
                  <c:v>-0.68162599999999995</c:v>
                </c:pt>
                <c:pt idx="6">
                  <c:v>-0.58901700000000001</c:v>
                </c:pt>
                <c:pt idx="7">
                  <c:v>-0.460644</c:v>
                </c:pt>
                <c:pt idx="8">
                  <c:v>-0.43306499999999998</c:v>
                </c:pt>
                <c:pt idx="9">
                  <c:v>-0.29595700000000003</c:v>
                </c:pt>
                <c:pt idx="10">
                  <c:v>-0.292958</c:v>
                </c:pt>
                <c:pt idx="11">
                  <c:v>-0.13144600000000001</c:v>
                </c:pt>
                <c:pt idx="12">
                  <c:v>-0.17147399999999999</c:v>
                </c:pt>
                <c:pt idx="13">
                  <c:v>-6.7891999999999994E-2</c:v>
                </c:pt>
                <c:pt idx="14">
                  <c:v>-0.10424899999999999</c:v>
                </c:pt>
                <c:pt idx="15">
                  <c:v>-4.0791000000000001E-2</c:v>
                </c:pt>
                <c:pt idx="16">
                  <c:v>-5.7474999999999998E-2</c:v>
                </c:pt>
                <c:pt idx="17">
                  <c:v>-5.1888999999999998E-2</c:v>
                </c:pt>
              </c:numCache>
            </c:numRef>
          </c:val>
          <c:extLst>
            <c:ext xmlns:c16="http://schemas.microsoft.com/office/drawing/2014/chart" uri="{C3380CC4-5D6E-409C-BE32-E72D297353CC}">
              <c16:uniqueId val="{00000012-BA94-1845-81DF-A380500CFC44}"/>
            </c:ext>
          </c:extLst>
        </c:ser>
        <c:ser>
          <c:idx val="1"/>
          <c:order val="1"/>
          <c:tx>
            <c:strRef>
              <c:f>'[Population by Age by States.xlsx]Pyramid'!$G$2</c:f>
              <c:strCache>
                <c:ptCount val="1"/>
                <c:pt idx="0">
                  <c:v>FEMALE</c:v>
                </c:pt>
              </c:strCache>
            </c:strRef>
          </c:tx>
          <c:spPr>
            <a:solidFill>
              <a:schemeClr val="accent2"/>
            </a:solidFill>
            <a:ln>
              <a:solidFill>
                <a:schemeClr val="tx1"/>
              </a:solidFill>
            </a:ln>
            <a:effectLst/>
            <a:sp3d>
              <a:contourClr>
                <a:schemeClr val="tx1"/>
              </a:contourClr>
            </a:sp3d>
          </c:spPr>
          <c:invertIfNegative val="0"/>
          <c:dPt>
            <c:idx val="0"/>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4-BA94-1845-81DF-A380500CFC44}"/>
              </c:ext>
            </c:extLst>
          </c:dPt>
          <c:dPt>
            <c:idx val="1"/>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6-BA94-1845-81DF-A380500CFC44}"/>
              </c:ext>
            </c:extLst>
          </c:dPt>
          <c:dPt>
            <c:idx val="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8-BA94-1845-81DF-A380500CFC44}"/>
              </c:ext>
            </c:extLst>
          </c:dPt>
          <c:dPt>
            <c:idx val="1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A-BA94-1845-81DF-A380500CFC44}"/>
              </c:ext>
            </c:extLst>
          </c:dPt>
          <c:dPt>
            <c:idx val="13"/>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C-BA94-1845-81DF-A380500CFC44}"/>
              </c:ext>
            </c:extLst>
          </c:dPt>
          <c:dPt>
            <c:idx val="14"/>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E-BA94-1845-81DF-A380500CFC44}"/>
              </c:ext>
            </c:extLst>
          </c:dPt>
          <c:dPt>
            <c:idx val="15"/>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0-BA94-1845-81DF-A380500CFC44}"/>
              </c:ext>
            </c:extLst>
          </c:dPt>
          <c:dPt>
            <c:idx val="16"/>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2-BA94-1845-81DF-A380500CFC44}"/>
              </c:ext>
            </c:extLst>
          </c:dPt>
          <c:dPt>
            <c:idx val="17"/>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4-BA94-1845-81DF-A380500CFC44}"/>
              </c:ext>
            </c:extLst>
          </c:dPt>
          <c:cat>
            <c:strRef>
              <c:f>'[Population by Age by States.xlsx]Pyramid'!$E$3:$E$20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States.xlsx]Pyramid'!$G$3:$G$20</c:f>
              <c:numCache>
                <c:formatCode>0.00</c:formatCode>
                <c:ptCount val="18"/>
                <c:pt idx="0">
                  <c:v>1.7493570000000001</c:v>
                </c:pt>
                <c:pt idx="1">
                  <c:v>1.4300470000000001</c:v>
                </c:pt>
                <c:pt idx="2">
                  <c:v>1.0116130000000001</c:v>
                </c:pt>
                <c:pt idx="3">
                  <c:v>0.95594299999999999</c:v>
                </c:pt>
                <c:pt idx="4">
                  <c:v>0.93532499999999996</c:v>
                </c:pt>
                <c:pt idx="5">
                  <c:v>0.847611</c:v>
                </c:pt>
                <c:pt idx="6">
                  <c:v>0.62821499999999997</c:v>
                </c:pt>
                <c:pt idx="7">
                  <c:v>0.41450900000000002</c:v>
                </c:pt>
                <c:pt idx="8">
                  <c:v>0.371085</c:v>
                </c:pt>
                <c:pt idx="9">
                  <c:v>0.208314</c:v>
                </c:pt>
                <c:pt idx="10">
                  <c:v>0.22565099999999999</c:v>
                </c:pt>
                <c:pt idx="11">
                  <c:v>8.2809999999999995E-2</c:v>
                </c:pt>
                <c:pt idx="12">
                  <c:v>0.13047600000000001</c:v>
                </c:pt>
                <c:pt idx="13">
                  <c:v>5.0049999999999997E-2</c:v>
                </c:pt>
                <c:pt idx="14">
                  <c:v>7.3172000000000001E-2</c:v>
                </c:pt>
                <c:pt idx="15">
                  <c:v>2.6955E-2</c:v>
                </c:pt>
                <c:pt idx="16">
                  <c:v>4.5754000000000003E-2</c:v>
                </c:pt>
                <c:pt idx="17">
                  <c:v>3.6325000000000003E-2</c:v>
                </c:pt>
              </c:numCache>
            </c:numRef>
          </c:val>
          <c:extLst>
            <c:ext xmlns:c16="http://schemas.microsoft.com/office/drawing/2014/chart" uri="{C3380CC4-5D6E-409C-BE32-E72D297353CC}">
              <c16:uniqueId val="{00000025-BA94-1845-81DF-A380500CFC44}"/>
            </c:ext>
          </c:extLst>
        </c:ser>
        <c:dLbls>
          <c:showLegendKey val="0"/>
          <c:showVal val="0"/>
          <c:showCatName val="0"/>
          <c:showSerName val="0"/>
          <c:showPercent val="0"/>
          <c:showBubbleSize val="0"/>
        </c:dLbls>
        <c:gapWidth val="0"/>
        <c:shape val="box"/>
        <c:axId val="522928224"/>
        <c:axId val="522936064"/>
        <c:axId val="0"/>
      </c:bar3DChart>
      <c:catAx>
        <c:axId val="522928224"/>
        <c:scaling>
          <c:orientation val="minMax"/>
        </c:scaling>
        <c:delete val="0"/>
        <c:axPos val="l"/>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522936064"/>
        <c:crosses val="autoZero"/>
        <c:auto val="1"/>
        <c:lblAlgn val="ctr"/>
        <c:lblOffset val="100"/>
        <c:noMultiLvlLbl val="0"/>
      </c:catAx>
      <c:valAx>
        <c:axId val="522936064"/>
        <c:scaling>
          <c:orientation val="minMax"/>
        </c:scaling>
        <c:delete val="0"/>
        <c:axPos val="b"/>
        <c:majorGridlines>
          <c:spPr>
            <a:ln w="9525" cap="flat" cmpd="sng" algn="ctr">
              <a:noFill/>
              <a:round/>
            </a:ln>
            <a:effectLst/>
          </c:spPr>
        </c:majorGridlines>
        <c:numFmt formatCode="0.0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5229282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NG"/>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Extra!$B$45</c:f>
              <c:strCache>
                <c:ptCount val="1"/>
                <c:pt idx="0">
                  <c:v>Consumption</c:v>
                </c:pt>
              </c:strCache>
            </c:strRef>
          </c:tx>
          <c:spPr>
            <a:ln w="19050" cmpd="sng"/>
          </c:spPr>
          <c:marker>
            <c:symbol val="none"/>
          </c:marker>
          <c:cat>
            <c:strRef>
              <c:f>Extra!$C$44:$CO$44</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Extra!$C$45:$CO$45</c:f>
              <c:numCache>
                <c:formatCode>General</c:formatCode>
                <c:ptCount val="91"/>
                <c:pt idx="0">
                  <c:v>216520.10843601479</c:v>
                </c:pt>
                <c:pt idx="1">
                  <c:v>218741.90632631359</c:v>
                </c:pt>
                <c:pt idx="2">
                  <c:v>221109.21236627011</c:v>
                </c:pt>
                <c:pt idx="3">
                  <c:v>224451.0446294143</c:v>
                </c:pt>
                <c:pt idx="4">
                  <c:v>360170.28702916269</c:v>
                </c:pt>
                <c:pt idx="5">
                  <c:v>327049.72888717311</c:v>
                </c:pt>
                <c:pt idx="6">
                  <c:v>335480.22555640002</c:v>
                </c:pt>
                <c:pt idx="7">
                  <c:v>357210.72357799212</c:v>
                </c:pt>
                <c:pt idx="8">
                  <c:v>368420.01773140492</c:v>
                </c:pt>
                <c:pt idx="9">
                  <c:v>375810.84588191059</c:v>
                </c:pt>
                <c:pt idx="10">
                  <c:v>443620.16955049272</c:v>
                </c:pt>
                <c:pt idx="11">
                  <c:v>436968.91627492441</c:v>
                </c:pt>
                <c:pt idx="12">
                  <c:v>492365.14310482523</c:v>
                </c:pt>
                <c:pt idx="13">
                  <c:v>509044.16242149612</c:v>
                </c:pt>
                <c:pt idx="14">
                  <c:v>518194.30082522822</c:v>
                </c:pt>
                <c:pt idx="15">
                  <c:v>595909.30214015569</c:v>
                </c:pt>
                <c:pt idx="16">
                  <c:v>568341.97719988355</c:v>
                </c:pt>
                <c:pt idx="17">
                  <c:v>628808.95239888306</c:v>
                </c:pt>
                <c:pt idx="18">
                  <c:v>612125.00793378078</c:v>
                </c:pt>
                <c:pt idx="19">
                  <c:v>579321.805272075</c:v>
                </c:pt>
                <c:pt idx="20">
                  <c:v>567583.87451123632</c:v>
                </c:pt>
                <c:pt idx="21">
                  <c:v>657119.8851806873</c:v>
                </c:pt>
                <c:pt idx="22">
                  <c:v>530721.90451355523</c:v>
                </c:pt>
                <c:pt idx="23">
                  <c:v>586397.37085240078</c:v>
                </c:pt>
                <c:pt idx="24">
                  <c:v>624376.22700108006</c:v>
                </c:pt>
                <c:pt idx="25">
                  <c:v>593638.43669725407</c:v>
                </c:pt>
                <c:pt idx="26">
                  <c:v>536180.64187023742</c:v>
                </c:pt>
                <c:pt idx="27">
                  <c:v>580547.10881152598</c:v>
                </c:pt>
                <c:pt idx="28">
                  <c:v>575063.51913790917</c:v>
                </c:pt>
                <c:pt idx="29">
                  <c:v>568671.97312940843</c:v>
                </c:pt>
                <c:pt idx="30">
                  <c:v>580751.54556918959</c:v>
                </c:pt>
                <c:pt idx="31">
                  <c:v>575542.55121103604</c:v>
                </c:pt>
                <c:pt idx="32">
                  <c:v>579004.32887824834</c:v>
                </c:pt>
                <c:pt idx="33">
                  <c:v>568502.14865309943</c:v>
                </c:pt>
                <c:pt idx="34">
                  <c:v>573560.71078354202</c:v>
                </c:pt>
                <c:pt idx="35">
                  <c:v>584440.2402017226</c:v>
                </c:pt>
                <c:pt idx="36">
                  <c:v>608547.13839790272</c:v>
                </c:pt>
                <c:pt idx="37">
                  <c:v>622205.63367009617</c:v>
                </c:pt>
                <c:pt idx="38">
                  <c:v>594562.23666576447</c:v>
                </c:pt>
                <c:pt idx="39">
                  <c:v>596319.12251180038</c:v>
                </c:pt>
                <c:pt idx="40">
                  <c:v>622846.45579068363</c:v>
                </c:pt>
                <c:pt idx="41">
                  <c:v>602981.68365143263</c:v>
                </c:pt>
                <c:pt idx="42">
                  <c:v>606492.21328380366</c:v>
                </c:pt>
                <c:pt idx="43">
                  <c:v>613920.66606191604</c:v>
                </c:pt>
                <c:pt idx="44">
                  <c:v>641556.70876364026</c:v>
                </c:pt>
                <c:pt idx="45">
                  <c:v>683196.74089594383</c:v>
                </c:pt>
                <c:pt idx="46">
                  <c:v>617642.98935292533</c:v>
                </c:pt>
                <c:pt idx="47">
                  <c:v>619344.83752155548</c:v>
                </c:pt>
                <c:pt idx="48">
                  <c:v>621087.17695763556</c:v>
                </c:pt>
                <c:pt idx="49">
                  <c:v>622597.50862379302</c:v>
                </c:pt>
                <c:pt idx="50">
                  <c:v>624304.03646167996</c:v>
                </c:pt>
                <c:pt idx="51">
                  <c:v>625732.70070389111</c:v>
                </c:pt>
                <c:pt idx="52">
                  <c:v>627288.6445999993</c:v>
                </c:pt>
                <c:pt idx="53">
                  <c:v>628835.85763163655</c:v>
                </c:pt>
                <c:pt idx="54">
                  <c:v>629958.10939609166</c:v>
                </c:pt>
                <c:pt idx="55">
                  <c:v>631436.95139434072</c:v>
                </c:pt>
                <c:pt idx="56">
                  <c:v>632398.51421984006</c:v>
                </c:pt>
                <c:pt idx="57">
                  <c:v>633496.95397429646</c:v>
                </c:pt>
                <c:pt idx="58">
                  <c:v>635382.95494539535</c:v>
                </c:pt>
                <c:pt idx="59">
                  <c:v>637509.41135149647</c:v>
                </c:pt>
                <c:pt idx="60">
                  <c:v>639055.74061036634</c:v>
                </c:pt>
                <c:pt idx="61">
                  <c:v>640339.42410323315</c:v>
                </c:pt>
                <c:pt idx="62">
                  <c:v>640797.74098874512</c:v>
                </c:pt>
                <c:pt idx="63">
                  <c:v>640194.19393610861</c:v>
                </c:pt>
                <c:pt idx="64">
                  <c:v>638526.85462540796</c:v>
                </c:pt>
                <c:pt idx="65">
                  <c:v>635218.39168010908</c:v>
                </c:pt>
                <c:pt idx="66">
                  <c:v>632232.51374715567</c:v>
                </c:pt>
                <c:pt idx="67">
                  <c:v>629227.91167171404</c:v>
                </c:pt>
                <c:pt idx="68">
                  <c:v>626766.6931954535</c:v>
                </c:pt>
                <c:pt idx="69">
                  <c:v>623281.07034890749</c:v>
                </c:pt>
                <c:pt idx="70">
                  <c:v>618632.60930038267</c:v>
                </c:pt>
                <c:pt idx="71">
                  <c:v>610771.32893958059</c:v>
                </c:pt>
                <c:pt idx="72">
                  <c:v>601414.01563425316</c:v>
                </c:pt>
                <c:pt idx="73">
                  <c:v>592589.78191424743</c:v>
                </c:pt>
                <c:pt idx="74">
                  <c:v>584852.82543304865</c:v>
                </c:pt>
                <c:pt idx="75">
                  <c:v>576485.08243522525</c:v>
                </c:pt>
                <c:pt idx="76">
                  <c:v>569208.86959434755</c:v>
                </c:pt>
                <c:pt idx="77">
                  <c:v>561495.16725725145</c:v>
                </c:pt>
                <c:pt idx="78">
                  <c:v>555980.44349228765</c:v>
                </c:pt>
                <c:pt idx="79">
                  <c:v>548758.37795619725</c:v>
                </c:pt>
                <c:pt idx="80">
                  <c:v>544715.43956133479</c:v>
                </c:pt>
                <c:pt idx="81">
                  <c:v>540591.16410196049</c:v>
                </c:pt>
                <c:pt idx="82">
                  <c:v>534342.05957149423</c:v>
                </c:pt>
                <c:pt idx="83">
                  <c:v>526259.29063674202</c:v>
                </c:pt>
                <c:pt idx="84">
                  <c:v>516157.1317170065</c:v>
                </c:pt>
                <c:pt idx="85">
                  <c:v>507670.04521339998</c:v>
                </c:pt>
                <c:pt idx="86">
                  <c:v>498783.9500068507</c:v>
                </c:pt>
                <c:pt idx="87">
                  <c:v>490445.95511600032</c:v>
                </c:pt>
                <c:pt idx="88">
                  <c:v>481500.7165580233</c:v>
                </c:pt>
                <c:pt idx="89">
                  <c:v>470747.57170625828</c:v>
                </c:pt>
                <c:pt idx="90">
                  <c:v>459994.42685449321</c:v>
                </c:pt>
              </c:numCache>
            </c:numRef>
          </c:val>
          <c:smooth val="0"/>
          <c:extLst>
            <c:ext xmlns:c16="http://schemas.microsoft.com/office/drawing/2014/chart" uri="{C3380CC4-5D6E-409C-BE32-E72D297353CC}">
              <c16:uniqueId val="{00000000-FA42-694D-8042-F9554270FB63}"/>
            </c:ext>
          </c:extLst>
        </c:ser>
        <c:ser>
          <c:idx val="1"/>
          <c:order val="1"/>
          <c:tx>
            <c:strRef>
              <c:f>Extra!$B$46</c:f>
              <c:strCache>
                <c:ptCount val="1"/>
                <c:pt idx="0">
                  <c:v>Labour Income</c:v>
                </c:pt>
              </c:strCache>
            </c:strRef>
          </c:tx>
          <c:spPr>
            <a:ln w="19050" cmpd="sng"/>
          </c:spPr>
          <c:marker>
            <c:symbol val="none"/>
          </c:marker>
          <c:cat>
            <c:strRef>
              <c:f>Extra!$C$44:$CO$44</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Extra!$C$46:$CO$46</c:f>
              <c:numCache>
                <c:formatCode>General</c:formatCode>
                <c:ptCount val="91"/>
                <c:pt idx="0">
                  <c:v>0</c:v>
                </c:pt>
                <c:pt idx="1">
                  <c:v>0</c:v>
                </c:pt>
                <c:pt idx="2">
                  <c:v>0</c:v>
                </c:pt>
                <c:pt idx="3">
                  <c:v>0</c:v>
                </c:pt>
                <c:pt idx="4">
                  <c:v>1500.050243564127</c:v>
                </c:pt>
                <c:pt idx="5">
                  <c:v>3151.943118943936</c:v>
                </c:pt>
                <c:pt idx="6">
                  <c:v>4828.4917357836821</c:v>
                </c:pt>
                <c:pt idx="7">
                  <c:v>6510.9833642092526</c:v>
                </c:pt>
                <c:pt idx="8">
                  <c:v>8052.3452704750434</c:v>
                </c:pt>
                <c:pt idx="9">
                  <c:v>9525.1024439301491</c:v>
                </c:pt>
                <c:pt idx="10">
                  <c:v>11257.38465554679</c:v>
                </c:pt>
                <c:pt idx="11">
                  <c:v>12908.430258698039</c:v>
                </c:pt>
                <c:pt idx="12">
                  <c:v>16038.803964456571</c:v>
                </c:pt>
                <c:pt idx="13">
                  <c:v>20326.928447206279</c:v>
                </c:pt>
                <c:pt idx="14">
                  <c:v>27311.237136520569</c:v>
                </c:pt>
                <c:pt idx="15">
                  <c:v>36375.406912307371</c:v>
                </c:pt>
                <c:pt idx="16">
                  <c:v>51298.299055454903</c:v>
                </c:pt>
                <c:pt idx="17">
                  <c:v>69503.953080933716</c:v>
                </c:pt>
                <c:pt idx="18">
                  <c:v>93494.453502225457</c:v>
                </c:pt>
                <c:pt idx="19">
                  <c:v>120446.9190246267</c:v>
                </c:pt>
                <c:pt idx="20">
                  <c:v>152145.612130708</c:v>
                </c:pt>
                <c:pt idx="21">
                  <c:v>183820.5411334493</c:v>
                </c:pt>
                <c:pt idx="22">
                  <c:v>218693.10806882699</c:v>
                </c:pt>
                <c:pt idx="23">
                  <c:v>257471.6519769392</c:v>
                </c:pt>
                <c:pt idx="24">
                  <c:v>301943.20990669337</c:v>
                </c:pt>
                <c:pt idx="25">
                  <c:v>353677.80056419992</c:v>
                </c:pt>
                <c:pt idx="26">
                  <c:v>407129.35132708342</c:v>
                </c:pt>
                <c:pt idx="27">
                  <c:v>464313.9561755762</c:v>
                </c:pt>
                <c:pt idx="28">
                  <c:v>522332.3138072695</c:v>
                </c:pt>
                <c:pt idx="29">
                  <c:v>575846.04457508237</c:v>
                </c:pt>
                <c:pt idx="30">
                  <c:v>623737.3827122387</c:v>
                </c:pt>
                <c:pt idx="31">
                  <c:v>673500.79687796964</c:v>
                </c:pt>
                <c:pt idx="32">
                  <c:v>718984.51588825381</c:v>
                </c:pt>
                <c:pt idx="33">
                  <c:v>762306.32522201282</c:v>
                </c:pt>
                <c:pt idx="34">
                  <c:v>802195.10214875161</c:v>
                </c:pt>
                <c:pt idx="35">
                  <c:v>839514.66852231999</c:v>
                </c:pt>
                <c:pt idx="36">
                  <c:v>869116.49033820024</c:v>
                </c:pt>
                <c:pt idx="37">
                  <c:v>893356.54450718302</c:v>
                </c:pt>
                <c:pt idx="38">
                  <c:v>913226.24246420059</c:v>
                </c:pt>
                <c:pt idx="39">
                  <c:v>931361.00676830788</c:v>
                </c:pt>
                <c:pt idx="40">
                  <c:v>944923.85267926217</c:v>
                </c:pt>
                <c:pt idx="41">
                  <c:v>962218.62145253457</c:v>
                </c:pt>
                <c:pt idx="42">
                  <c:v>975025.61393934523</c:v>
                </c:pt>
                <c:pt idx="43">
                  <c:v>981039.2682657754</c:v>
                </c:pt>
                <c:pt idx="44">
                  <c:v>987128.88761149277</c:v>
                </c:pt>
                <c:pt idx="45">
                  <c:v>995053.05671936483</c:v>
                </c:pt>
                <c:pt idx="46">
                  <c:v>1004781.92970406</c:v>
                </c:pt>
                <c:pt idx="47">
                  <c:v>1025215.61489009</c:v>
                </c:pt>
                <c:pt idx="48">
                  <c:v>1048774.3106281101</c:v>
                </c:pt>
                <c:pt idx="49">
                  <c:v>1067563.6639294899</c:v>
                </c:pt>
                <c:pt idx="50">
                  <c:v>1072529.7315998001</c:v>
                </c:pt>
                <c:pt idx="51">
                  <c:v>1071345.62706268</c:v>
                </c:pt>
                <c:pt idx="52">
                  <c:v>1055035.1645690401</c:v>
                </c:pt>
                <c:pt idx="53">
                  <c:v>1047149.2926443201</c:v>
                </c:pt>
                <c:pt idx="54">
                  <c:v>1051730.89920669</c:v>
                </c:pt>
                <c:pt idx="55">
                  <c:v>1072315.3373434001</c:v>
                </c:pt>
                <c:pt idx="56">
                  <c:v>1080098.1714063101</c:v>
                </c:pt>
                <c:pt idx="57">
                  <c:v>1084539.57254752</c:v>
                </c:pt>
                <c:pt idx="58">
                  <c:v>1047503.17380054</c:v>
                </c:pt>
                <c:pt idx="59">
                  <c:v>972600.09732132964</c:v>
                </c:pt>
                <c:pt idx="60">
                  <c:v>868811.65211239771</c:v>
                </c:pt>
                <c:pt idx="61">
                  <c:v>769174.47826975014</c:v>
                </c:pt>
                <c:pt idx="62">
                  <c:v>674241.19570986228</c:v>
                </c:pt>
                <c:pt idx="63">
                  <c:v>593414.75864295568</c:v>
                </c:pt>
                <c:pt idx="64">
                  <c:v>545174.21189701685</c:v>
                </c:pt>
                <c:pt idx="65">
                  <c:v>490456.03993078409</c:v>
                </c:pt>
                <c:pt idx="66">
                  <c:v>448840.84599054488</c:v>
                </c:pt>
                <c:pt idx="67">
                  <c:v>400993.35175290052</c:v>
                </c:pt>
                <c:pt idx="68">
                  <c:v>365099.62062669871</c:v>
                </c:pt>
                <c:pt idx="69">
                  <c:v>337247.88048042572</c:v>
                </c:pt>
                <c:pt idx="70">
                  <c:v>323594.54183969268</c:v>
                </c:pt>
                <c:pt idx="71">
                  <c:v>307083.55407507397</c:v>
                </c:pt>
                <c:pt idx="72">
                  <c:v>296639.07153018122</c:v>
                </c:pt>
                <c:pt idx="73">
                  <c:v>284780.04834274092</c:v>
                </c:pt>
                <c:pt idx="74">
                  <c:v>268136.97139392619</c:v>
                </c:pt>
                <c:pt idx="75">
                  <c:v>251180.59293849961</c:v>
                </c:pt>
                <c:pt idx="76">
                  <c:v>235022.758946919</c:v>
                </c:pt>
                <c:pt idx="77">
                  <c:v>220747.6552713346</c:v>
                </c:pt>
                <c:pt idx="78">
                  <c:v>205342.26451248399</c:v>
                </c:pt>
                <c:pt idx="79">
                  <c:v>194267.062951742</c:v>
                </c:pt>
                <c:pt idx="80">
                  <c:v>182360.25275701619</c:v>
                </c:pt>
                <c:pt idx="81">
                  <c:v>170436.847088026</c:v>
                </c:pt>
                <c:pt idx="82">
                  <c:v>157886.55301513831</c:v>
                </c:pt>
                <c:pt idx="83">
                  <c:v>144620.2017463918</c:v>
                </c:pt>
                <c:pt idx="84">
                  <c:v>130012.5962725607</c:v>
                </c:pt>
                <c:pt idx="85">
                  <c:v>114135.1961521496</c:v>
                </c:pt>
                <c:pt idx="86">
                  <c:v>97946.362956693934</c:v>
                </c:pt>
                <c:pt idx="87">
                  <c:v>87008.753076924768</c:v>
                </c:pt>
                <c:pt idx="88">
                  <c:v>77060.367772419675</c:v>
                </c:pt>
                <c:pt idx="89">
                  <c:v>67111.982467914582</c:v>
                </c:pt>
                <c:pt idx="90">
                  <c:v>57163.597163409613</c:v>
                </c:pt>
              </c:numCache>
            </c:numRef>
          </c:val>
          <c:smooth val="0"/>
          <c:extLst>
            <c:ext xmlns:c16="http://schemas.microsoft.com/office/drawing/2014/chart" uri="{C3380CC4-5D6E-409C-BE32-E72D297353CC}">
              <c16:uniqueId val="{00000001-FA42-694D-8042-F9554270FB63}"/>
            </c:ext>
          </c:extLst>
        </c:ser>
        <c:dLbls>
          <c:showLegendKey val="0"/>
          <c:showVal val="0"/>
          <c:showCatName val="0"/>
          <c:showSerName val="0"/>
          <c:showPercent val="0"/>
          <c:showBubbleSize val="0"/>
        </c:dLbls>
        <c:smooth val="0"/>
        <c:axId val="371250064"/>
        <c:axId val="371246256"/>
      </c:lineChart>
      <c:catAx>
        <c:axId val="371250064"/>
        <c:scaling>
          <c:orientation val="minMax"/>
        </c:scaling>
        <c:delete val="0"/>
        <c:axPos val="b"/>
        <c:numFmt formatCode="General" sourceLinked="0"/>
        <c:majorTickMark val="out"/>
        <c:minorTickMark val="none"/>
        <c:tickLblPos val="nextTo"/>
        <c:crossAx val="371246256"/>
        <c:crosses val="autoZero"/>
        <c:auto val="1"/>
        <c:lblAlgn val="ctr"/>
        <c:lblOffset val="100"/>
        <c:noMultiLvlLbl val="0"/>
      </c:catAx>
      <c:valAx>
        <c:axId val="371246256"/>
        <c:scaling>
          <c:orientation val="minMax"/>
        </c:scaling>
        <c:delete val="0"/>
        <c:axPos val="l"/>
        <c:majorGridlines/>
        <c:numFmt formatCode="General" sourceLinked="1"/>
        <c:majorTickMark val="out"/>
        <c:minorTickMark val="none"/>
        <c:tickLblPos val="nextTo"/>
        <c:crossAx val="371250064"/>
        <c:crosses val="autoZero"/>
        <c:crossBetween val="between"/>
        <c:dispUnits>
          <c:builtInUnit val="thousands"/>
          <c:dispUnitsLbl/>
        </c:dispUnits>
      </c:valAx>
    </c:plotArea>
    <c:legend>
      <c:legendPos val="b"/>
      <c:overlay val="0"/>
    </c:legend>
    <c:plotVisOnly val="1"/>
    <c:dispBlanksAs val="gap"/>
    <c:showDLblsOverMax val="0"/>
  </c:chart>
  <c:spPr>
    <a:solidFill>
      <a:schemeClr val="accent3">
        <a:lumMod val="20000"/>
        <a:lumOff val="80000"/>
      </a:schemeClr>
    </a:solidFill>
    <a:ln>
      <a:noFill/>
    </a:ln>
  </c:spPr>
  <c:txPr>
    <a:bodyPr/>
    <a:lstStyle/>
    <a:p>
      <a:pPr>
        <a:defRPr sz="2000"/>
      </a:pPr>
      <a:endParaRPr lang="en-NG"/>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Graphs!$A$21</c:f>
              <c:strCache>
                <c:ptCount val="1"/>
                <c:pt idx="0">
                  <c:v>Labor Income</c:v>
                </c:pt>
              </c:strCache>
            </c:strRef>
          </c:tx>
          <c:spPr>
            <a:ln w="28575" cap="rnd">
              <a:solidFill>
                <a:schemeClr val="accent1"/>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Graphs!$B$21:$CN$21</c:f>
              <c:numCache>
                <c:formatCode>#,##0_ </c:formatCode>
                <c:ptCount val="91"/>
                <c:pt idx="0">
                  <c:v>0</c:v>
                </c:pt>
                <c:pt idx="1">
                  <c:v>0</c:v>
                </c:pt>
                <c:pt idx="2">
                  <c:v>0</c:v>
                </c:pt>
                <c:pt idx="3">
                  <c:v>1001.2584507978135</c:v>
                </c:pt>
                <c:pt idx="4">
                  <c:v>3076.3262665261191</c:v>
                </c:pt>
                <c:pt idx="5">
                  <c:v>5258.0486728374644</c:v>
                </c:pt>
                <c:pt idx="6">
                  <c:v>7872.1791931181142</c:v>
                </c:pt>
                <c:pt idx="7">
                  <c:v>10194.03007380015</c:v>
                </c:pt>
                <c:pt idx="8">
                  <c:v>12476.778891909566</c:v>
                </c:pt>
                <c:pt idx="9">
                  <c:v>14365.636617799757</c:v>
                </c:pt>
                <c:pt idx="10">
                  <c:v>16666.019040020336</c:v>
                </c:pt>
                <c:pt idx="11">
                  <c:v>18564.584039932601</c:v>
                </c:pt>
                <c:pt idx="12">
                  <c:v>22373.736530556369</c:v>
                </c:pt>
                <c:pt idx="13">
                  <c:v>27731.265152042481</c:v>
                </c:pt>
                <c:pt idx="14">
                  <c:v>36055.829549316964</c:v>
                </c:pt>
                <c:pt idx="15">
                  <c:v>46694.080514390946</c:v>
                </c:pt>
                <c:pt idx="16">
                  <c:v>60581.030116340255</c:v>
                </c:pt>
                <c:pt idx="17">
                  <c:v>75935.833405773752</c:v>
                </c:pt>
                <c:pt idx="18">
                  <c:v>97099.046597927067</c:v>
                </c:pt>
                <c:pt idx="19">
                  <c:v>119696.63785962381</c:v>
                </c:pt>
                <c:pt idx="20">
                  <c:v>146427.67261229552</c:v>
                </c:pt>
                <c:pt idx="21">
                  <c:v>174849.26926302636</c:v>
                </c:pt>
                <c:pt idx="22">
                  <c:v>205148.33483653044</c:v>
                </c:pt>
                <c:pt idx="23">
                  <c:v>227712.77597002444</c:v>
                </c:pt>
                <c:pt idx="24">
                  <c:v>245195.33283975013</c:v>
                </c:pt>
                <c:pt idx="25">
                  <c:v>258936.2066233448</c:v>
                </c:pt>
                <c:pt idx="26">
                  <c:v>267690.18553327367</c:v>
                </c:pt>
                <c:pt idx="27">
                  <c:v>273688.5876726557</c:v>
                </c:pt>
                <c:pt idx="28">
                  <c:v>282758.35923980869</c:v>
                </c:pt>
                <c:pt idx="29">
                  <c:v>298507.96268759167</c:v>
                </c:pt>
                <c:pt idx="30">
                  <c:v>314693.63414112019</c:v>
                </c:pt>
                <c:pt idx="31">
                  <c:v>333147.11658682057</c:v>
                </c:pt>
                <c:pt idx="32">
                  <c:v>354353.24562258972</c:v>
                </c:pt>
                <c:pt idx="33">
                  <c:v>379742.70105091063</c:v>
                </c:pt>
                <c:pt idx="34">
                  <c:v>401586.77530683152</c:v>
                </c:pt>
                <c:pt idx="35">
                  <c:v>422894.77339851443</c:v>
                </c:pt>
                <c:pt idx="36">
                  <c:v>447024.64624707529</c:v>
                </c:pt>
                <c:pt idx="37">
                  <c:v>462596.93506657035</c:v>
                </c:pt>
                <c:pt idx="38">
                  <c:v>475255.81738835661</c:v>
                </c:pt>
                <c:pt idx="39">
                  <c:v>482814.28787629324</c:v>
                </c:pt>
                <c:pt idx="40">
                  <c:v>490659.31390884903</c:v>
                </c:pt>
                <c:pt idx="41">
                  <c:v>491817.82020102197</c:v>
                </c:pt>
                <c:pt idx="42">
                  <c:v>496580.53667579772</c:v>
                </c:pt>
                <c:pt idx="43">
                  <c:v>500994.19277688884</c:v>
                </c:pt>
                <c:pt idx="44">
                  <c:v>507383.45329708216</c:v>
                </c:pt>
                <c:pt idx="45">
                  <c:v>512196.31755033945</c:v>
                </c:pt>
                <c:pt idx="46">
                  <c:v>517082.27477054775</c:v>
                </c:pt>
                <c:pt idx="47">
                  <c:v>520445.75994826347</c:v>
                </c:pt>
                <c:pt idx="48">
                  <c:v>522858.65480780386</c:v>
                </c:pt>
                <c:pt idx="49">
                  <c:v>524471.47915666725</c:v>
                </c:pt>
                <c:pt idx="50">
                  <c:v>525104.67516112619</c:v>
                </c:pt>
                <c:pt idx="51">
                  <c:v>522947.29172632733</c:v>
                </c:pt>
                <c:pt idx="52">
                  <c:v>519471.00798974157</c:v>
                </c:pt>
                <c:pt idx="53">
                  <c:v>513251.66200465913</c:v>
                </c:pt>
                <c:pt idx="54">
                  <c:v>506868.45298335911</c:v>
                </c:pt>
                <c:pt idx="55">
                  <c:v>502218.97803566669</c:v>
                </c:pt>
                <c:pt idx="56">
                  <c:v>493416.98228656274</c:v>
                </c:pt>
                <c:pt idx="57">
                  <c:v>477733.94639758492</c:v>
                </c:pt>
                <c:pt idx="58">
                  <c:v>454802.77389710338</c:v>
                </c:pt>
                <c:pt idx="59">
                  <c:v>416430.22805336112</c:v>
                </c:pt>
                <c:pt idx="60">
                  <c:v>357584.22941252688</c:v>
                </c:pt>
                <c:pt idx="61">
                  <c:v>313910.41787600104</c:v>
                </c:pt>
                <c:pt idx="62">
                  <c:v>274081.10324962158</c:v>
                </c:pt>
                <c:pt idx="63">
                  <c:v>257440.32987404914</c:v>
                </c:pt>
                <c:pt idx="64">
                  <c:v>266798.67521230102</c:v>
                </c:pt>
                <c:pt idx="65">
                  <c:v>274895.49320725148</c:v>
                </c:pt>
                <c:pt idx="66">
                  <c:v>283835.56314373133</c:v>
                </c:pt>
                <c:pt idx="67">
                  <c:v>289010.44780260033</c:v>
                </c:pt>
                <c:pt idx="68">
                  <c:v>291169.499712474</c:v>
                </c:pt>
                <c:pt idx="69">
                  <c:v>289811.27346409782</c:v>
                </c:pt>
                <c:pt idx="70">
                  <c:v>204192.04906658531</c:v>
                </c:pt>
                <c:pt idx="71">
                  <c:v>202818.12018882018</c:v>
                </c:pt>
                <c:pt idx="72">
                  <c:v>198574.99075858452</c:v>
                </c:pt>
                <c:pt idx="73">
                  <c:v>192643.68641559067</c:v>
                </c:pt>
                <c:pt idx="74">
                  <c:v>189793.9625879791</c:v>
                </c:pt>
                <c:pt idx="75">
                  <c:v>186871.96908098651</c:v>
                </c:pt>
                <c:pt idx="76">
                  <c:v>184402.36266367414</c:v>
                </c:pt>
                <c:pt idx="77">
                  <c:v>181194.556650454</c:v>
                </c:pt>
                <c:pt idx="78">
                  <c:v>182622.60728261838</c:v>
                </c:pt>
                <c:pt idx="79">
                  <c:v>180390.49222329957</c:v>
                </c:pt>
                <c:pt idx="80">
                  <c:v>179054.07440211982</c:v>
                </c:pt>
                <c:pt idx="81">
                  <c:v>176658.19350202754</c:v>
                </c:pt>
                <c:pt idx="82">
                  <c:v>168828.12026762555</c:v>
                </c:pt>
                <c:pt idx="83">
                  <c:v>159637.47553107314</c:v>
                </c:pt>
                <c:pt idx="84">
                  <c:v>144889.7552964511</c:v>
                </c:pt>
                <c:pt idx="85">
                  <c:v>129920.13679392423</c:v>
                </c:pt>
                <c:pt idx="86">
                  <c:v>113557.8633383756</c:v>
                </c:pt>
                <c:pt idx="87">
                  <c:v>96122.117756602689</c:v>
                </c:pt>
                <c:pt idx="88">
                  <c:v>84961.74910134192</c:v>
                </c:pt>
                <c:pt idx="89">
                  <c:v>77382.785529826171</c:v>
                </c:pt>
                <c:pt idx="90">
                  <c:v>69803.821958311251</c:v>
                </c:pt>
              </c:numCache>
            </c:numRef>
          </c:val>
          <c:smooth val="0"/>
          <c:extLst>
            <c:ext xmlns:c16="http://schemas.microsoft.com/office/drawing/2014/chart" uri="{C3380CC4-5D6E-409C-BE32-E72D297353CC}">
              <c16:uniqueId val="{00000000-EA60-1447-8BFF-E71580E9D8F7}"/>
            </c:ext>
          </c:extLst>
        </c:ser>
        <c:ser>
          <c:idx val="1"/>
          <c:order val="1"/>
          <c:tx>
            <c:strRef>
              <c:f>Graphs!$A$22</c:f>
              <c:strCache>
                <c:ptCount val="1"/>
                <c:pt idx="0">
                  <c:v>Consumption</c:v>
                </c:pt>
              </c:strCache>
            </c:strRef>
          </c:tx>
          <c:spPr>
            <a:ln w="28575" cap="rnd">
              <a:solidFill>
                <a:schemeClr val="accent2"/>
              </a:solidFill>
              <a:round/>
            </a:ln>
            <a:effectLst/>
          </c:spPr>
          <c:marker>
            <c:symbol val="none"/>
          </c:marker>
          <c:cat>
            <c:strRef>
              <c:f>Graphs!$B$1:$CN$1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Graphs!$B$22:$CN$22</c:f>
              <c:numCache>
                <c:formatCode>#,##0_ </c:formatCode>
                <c:ptCount val="91"/>
                <c:pt idx="0">
                  <c:v>161216.60499226177</c:v>
                </c:pt>
                <c:pt idx="1">
                  <c:v>166991.30210806563</c:v>
                </c:pt>
                <c:pt idx="2">
                  <c:v>172765.99922386947</c:v>
                </c:pt>
                <c:pt idx="3">
                  <c:v>180640.17290454576</c:v>
                </c:pt>
                <c:pt idx="4">
                  <c:v>190291.17391354285</c:v>
                </c:pt>
                <c:pt idx="5">
                  <c:v>202328.83265275063</c:v>
                </c:pt>
                <c:pt idx="6">
                  <c:v>216392.02672253954</c:v>
                </c:pt>
                <c:pt idx="7">
                  <c:v>226286.55296330145</c:v>
                </c:pt>
                <c:pt idx="8">
                  <c:v>243502.42517020006</c:v>
                </c:pt>
                <c:pt idx="9">
                  <c:v>256086.35923438185</c:v>
                </c:pt>
                <c:pt idx="10">
                  <c:v>271339.59933478857</c:v>
                </c:pt>
                <c:pt idx="11">
                  <c:v>287299.21564964188</c:v>
                </c:pt>
                <c:pt idx="12">
                  <c:v>310224.73434250063</c:v>
                </c:pt>
                <c:pt idx="13">
                  <c:v>319510.10689141141</c:v>
                </c:pt>
                <c:pt idx="14">
                  <c:v>331855.3471771208</c:v>
                </c:pt>
                <c:pt idx="15">
                  <c:v>353382.88680794503</c:v>
                </c:pt>
                <c:pt idx="16">
                  <c:v>358098.30558828055</c:v>
                </c:pt>
                <c:pt idx="17">
                  <c:v>384385.79477098968</c:v>
                </c:pt>
                <c:pt idx="18">
                  <c:v>395386.38217995182</c:v>
                </c:pt>
                <c:pt idx="19">
                  <c:v>401827.26589768642</c:v>
                </c:pt>
                <c:pt idx="20">
                  <c:v>417571.90210248571</c:v>
                </c:pt>
                <c:pt idx="21">
                  <c:v>408954.93775507115</c:v>
                </c:pt>
                <c:pt idx="22">
                  <c:v>414647.03956673981</c:v>
                </c:pt>
                <c:pt idx="23">
                  <c:v>422400.97654686542</c:v>
                </c:pt>
                <c:pt idx="24">
                  <c:v>431561.66378380259</c:v>
                </c:pt>
                <c:pt idx="25">
                  <c:v>432847.14515091007</c:v>
                </c:pt>
                <c:pt idx="26">
                  <c:v>437308.17097608693</c:v>
                </c:pt>
                <c:pt idx="27">
                  <c:v>446317.53427560709</c:v>
                </c:pt>
                <c:pt idx="28">
                  <c:v>448829.83103840682</c:v>
                </c:pt>
                <c:pt idx="29">
                  <c:v>445482.13385537377</c:v>
                </c:pt>
                <c:pt idx="30">
                  <c:v>437421.15592902148</c:v>
                </c:pt>
                <c:pt idx="31">
                  <c:v>435692.54933733033</c:v>
                </c:pt>
                <c:pt idx="32">
                  <c:v>436268.27841824066</c:v>
                </c:pt>
                <c:pt idx="33">
                  <c:v>432523.40766507445</c:v>
                </c:pt>
                <c:pt idx="34">
                  <c:v>434604.10915629868</c:v>
                </c:pt>
                <c:pt idx="35">
                  <c:v>434639.32421810849</c:v>
                </c:pt>
                <c:pt idx="36">
                  <c:v>435699.86066230049</c:v>
                </c:pt>
                <c:pt idx="37">
                  <c:v>437936.12053730339</c:v>
                </c:pt>
                <c:pt idx="38">
                  <c:v>437797.48326051753</c:v>
                </c:pt>
                <c:pt idx="39">
                  <c:v>437557.00743515743</c:v>
                </c:pt>
                <c:pt idx="40">
                  <c:v>437123.82128752157</c:v>
                </c:pt>
                <c:pt idx="41">
                  <c:v>436259.37722121179</c:v>
                </c:pt>
                <c:pt idx="42">
                  <c:v>434847.24623978487</c:v>
                </c:pt>
                <c:pt idx="43">
                  <c:v>433084.83465534472</c:v>
                </c:pt>
                <c:pt idx="44">
                  <c:v>433424.8307579346</c:v>
                </c:pt>
                <c:pt idx="45">
                  <c:v>434264.15104749118</c:v>
                </c:pt>
                <c:pt idx="46">
                  <c:v>435617.39432553423</c:v>
                </c:pt>
                <c:pt idx="47">
                  <c:v>437329.36878236115</c:v>
                </c:pt>
                <c:pt idx="48">
                  <c:v>438958.2945043192</c:v>
                </c:pt>
                <c:pt idx="49">
                  <c:v>438797.13173619425</c:v>
                </c:pt>
                <c:pt idx="50">
                  <c:v>438053.74725018587</c:v>
                </c:pt>
                <c:pt idx="51">
                  <c:v>436632.02585300017</c:v>
                </c:pt>
                <c:pt idx="52">
                  <c:v>435482.82383890357</c:v>
                </c:pt>
                <c:pt idx="53">
                  <c:v>434097.81670072093</c:v>
                </c:pt>
                <c:pt idx="54">
                  <c:v>432792.78106683691</c:v>
                </c:pt>
                <c:pt idx="55">
                  <c:v>431521.43142289529</c:v>
                </c:pt>
                <c:pt idx="56">
                  <c:v>430020.38013463566</c:v>
                </c:pt>
                <c:pt idx="57">
                  <c:v>427693.19833246787</c:v>
                </c:pt>
                <c:pt idx="58">
                  <c:v>425524.68113499961</c:v>
                </c:pt>
                <c:pt idx="59">
                  <c:v>422372.8038972647</c:v>
                </c:pt>
                <c:pt idx="60">
                  <c:v>421350.67539474909</c:v>
                </c:pt>
                <c:pt idx="61">
                  <c:v>419178.52337425767</c:v>
                </c:pt>
                <c:pt idx="62">
                  <c:v>419081.8104440085</c:v>
                </c:pt>
                <c:pt idx="63">
                  <c:v>419011.01410768717</c:v>
                </c:pt>
                <c:pt idx="64">
                  <c:v>417877.51382290263</c:v>
                </c:pt>
                <c:pt idx="65">
                  <c:v>416806.04190817493</c:v>
                </c:pt>
                <c:pt idx="66">
                  <c:v>415796.28382649133</c:v>
                </c:pt>
                <c:pt idx="67">
                  <c:v>414609.6866155921</c:v>
                </c:pt>
                <c:pt idx="68">
                  <c:v>413948.26042130589</c:v>
                </c:pt>
                <c:pt idx="69">
                  <c:v>413203.05275385187</c:v>
                </c:pt>
                <c:pt idx="70">
                  <c:v>412060.70062184671</c:v>
                </c:pt>
                <c:pt idx="71">
                  <c:v>410147.63220986363</c:v>
                </c:pt>
                <c:pt idx="72">
                  <c:v>407790.66870478343</c:v>
                </c:pt>
                <c:pt idx="73">
                  <c:v>404880.12137541745</c:v>
                </c:pt>
                <c:pt idx="74">
                  <c:v>399629.91192327999</c:v>
                </c:pt>
                <c:pt idx="75">
                  <c:v>393730.1806683006</c:v>
                </c:pt>
                <c:pt idx="76">
                  <c:v>388761.76614930294</c:v>
                </c:pt>
                <c:pt idx="77">
                  <c:v>381240.04151256714</c:v>
                </c:pt>
                <c:pt idx="78">
                  <c:v>376587.1683581181</c:v>
                </c:pt>
                <c:pt idx="79">
                  <c:v>369351.76528299868</c:v>
                </c:pt>
                <c:pt idx="80">
                  <c:v>367967.86272339377</c:v>
                </c:pt>
                <c:pt idx="81">
                  <c:v>368551.99093128333</c:v>
                </c:pt>
                <c:pt idx="82">
                  <c:v>368160.46390933491</c:v>
                </c:pt>
                <c:pt idx="83">
                  <c:v>368160.46390933485</c:v>
                </c:pt>
                <c:pt idx="84">
                  <c:v>367768.55974091229</c:v>
                </c:pt>
                <c:pt idx="85">
                  <c:v>367768.55974091223</c:v>
                </c:pt>
                <c:pt idx="86">
                  <c:v>367768.55974091217</c:v>
                </c:pt>
                <c:pt idx="87">
                  <c:v>366393.65051599452</c:v>
                </c:pt>
                <c:pt idx="88">
                  <c:v>366393.65051599452</c:v>
                </c:pt>
                <c:pt idx="89">
                  <c:v>366393.65051599452</c:v>
                </c:pt>
                <c:pt idx="90">
                  <c:v>366393.65051599452</c:v>
                </c:pt>
              </c:numCache>
            </c:numRef>
          </c:val>
          <c:smooth val="0"/>
          <c:extLst>
            <c:ext xmlns:c16="http://schemas.microsoft.com/office/drawing/2014/chart" uri="{C3380CC4-5D6E-409C-BE32-E72D297353CC}">
              <c16:uniqueId val="{00000001-EA60-1447-8BFF-E71580E9D8F7}"/>
            </c:ext>
          </c:extLst>
        </c:ser>
        <c:dLbls>
          <c:showLegendKey val="0"/>
          <c:showVal val="0"/>
          <c:showCatName val="0"/>
          <c:showSerName val="0"/>
          <c:showPercent val="0"/>
          <c:showBubbleSize val="0"/>
        </c:dLbls>
        <c:smooth val="0"/>
        <c:axId val="881792584"/>
        <c:axId val="881792976"/>
      </c:lineChart>
      <c:catAx>
        <c:axId val="881792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881792976"/>
        <c:crosses val="autoZero"/>
        <c:auto val="1"/>
        <c:lblAlgn val="ctr"/>
        <c:lblOffset val="100"/>
        <c:tickLblSkip val="5"/>
        <c:noMultiLvlLbl val="0"/>
      </c:catAx>
      <c:valAx>
        <c:axId val="881792976"/>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881792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legend>
    <c:plotVisOnly val="1"/>
    <c:dispBlanksAs val="gap"/>
    <c:showDLblsOverMax val="0"/>
  </c:chart>
  <c:spPr>
    <a:solidFill>
      <a:schemeClr val="accent1">
        <a:lumMod val="20000"/>
        <a:lumOff val="80000"/>
      </a:schemeClr>
    </a:solidFill>
    <a:ln w="9525" cap="flat" cmpd="sng" algn="ctr">
      <a:solidFill>
        <a:schemeClr val="tx1">
          <a:lumMod val="15000"/>
          <a:lumOff val="85000"/>
        </a:schemeClr>
      </a:solidFill>
      <a:round/>
    </a:ln>
    <a:effectLst/>
  </c:spPr>
  <c:txPr>
    <a:bodyPr/>
    <a:lstStyle/>
    <a:p>
      <a:pPr>
        <a:defRPr/>
      </a:pPr>
      <a:endParaRPr lang="en-NG"/>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LCD!$A$13</c:f>
              <c:strCache>
                <c:ptCount val="1"/>
                <c:pt idx="0">
                  <c:v>Consumption</c:v>
                </c:pt>
              </c:strCache>
            </c:strRef>
          </c:tx>
          <c:spPr>
            <a:ln w="28575" cap="rnd">
              <a:solidFill>
                <a:srgbClr val="FFC000"/>
              </a:solidFill>
              <a:prstDash val="sysDot"/>
              <a:round/>
            </a:ln>
            <a:effectLst/>
          </c:spPr>
          <c:marker>
            <c:symbol val="none"/>
          </c:marker>
          <c:cat>
            <c:strRef>
              <c:f>LCD!$B$12:$CN$12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LCD!$B$13:$CN$13</c:f>
              <c:numCache>
                <c:formatCode>0.0</c:formatCode>
                <c:ptCount val="91"/>
                <c:pt idx="0">
                  <c:v>527.31223477973424</c:v>
                </c:pt>
                <c:pt idx="1">
                  <c:v>542.22368436400598</c:v>
                </c:pt>
                <c:pt idx="2">
                  <c:v>557.13513394828067</c:v>
                </c:pt>
                <c:pt idx="3">
                  <c:v>772.14288975401178</c:v>
                </c:pt>
                <c:pt idx="4">
                  <c:v>837.66263866066663</c:v>
                </c:pt>
                <c:pt idx="5">
                  <c:v>846.57449339056052</c:v>
                </c:pt>
                <c:pt idx="6">
                  <c:v>893.4923546715122</c:v>
                </c:pt>
                <c:pt idx="7">
                  <c:v>1034.2794811629385</c:v>
                </c:pt>
                <c:pt idx="8">
                  <c:v>949.2047013068767</c:v>
                </c:pt>
                <c:pt idx="9">
                  <c:v>1014.9324875592398</c:v>
                </c:pt>
                <c:pt idx="10">
                  <c:v>1093.5842209126251</c:v>
                </c:pt>
                <c:pt idx="11">
                  <c:v>999.32951760247761</c:v>
                </c:pt>
                <c:pt idx="12">
                  <c:v>1120.5974019435982</c:v>
                </c:pt>
                <c:pt idx="13">
                  <c:v>1249.13521640932</c:v>
                </c:pt>
                <c:pt idx="14">
                  <c:v>1174.2389912836986</c:v>
                </c:pt>
                <c:pt idx="15">
                  <c:v>1247.9089164213146</c:v>
                </c:pt>
                <c:pt idx="16">
                  <c:v>1380.6694997628158</c:v>
                </c:pt>
                <c:pt idx="17">
                  <c:v>1345.6669993450901</c:v>
                </c:pt>
                <c:pt idx="18">
                  <c:v>1339.7615996143829</c:v>
                </c:pt>
                <c:pt idx="19">
                  <c:v>1457.4262281561673</c:v>
                </c:pt>
                <c:pt idx="20">
                  <c:v>1579.1087899402048</c:v>
                </c:pt>
                <c:pt idx="21">
                  <c:v>1545.489437518765</c:v>
                </c:pt>
                <c:pt idx="22">
                  <c:v>1171.9175413505609</c:v>
                </c:pt>
                <c:pt idx="23">
                  <c:v>1221.8019418195786</c:v>
                </c:pt>
                <c:pt idx="24">
                  <c:v>1270.2214540365005</c:v>
                </c:pt>
                <c:pt idx="25">
                  <c:v>1314.1797737537504</c:v>
                </c:pt>
                <c:pt idx="26">
                  <c:v>1369.5365174177789</c:v>
                </c:pt>
                <c:pt idx="27">
                  <c:v>1429.9228785494581</c:v>
                </c:pt>
                <c:pt idx="28">
                  <c:v>1470.0986600678004</c:v>
                </c:pt>
                <c:pt idx="29">
                  <c:v>1500.7052282951838</c:v>
                </c:pt>
                <c:pt idx="30">
                  <c:v>1511.5693209747355</c:v>
                </c:pt>
                <c:pt idx="31">
                  <c:v>1499.3004007025986</c:v>
                </c:pt>
                <c:pt idx="32">
                  <c:v>1509.703910084628</c:v>
                </c:pt>
                <c:pt idx="33">
                  <c:v>1502.0085878041418</c:v>
                </c:pt>
                <c:pt idx="34">
                  <c:v>1509.6641199079938</c:v>
                </c:pt>
                <c:pt idx="35">
                  <c:v>1512.2968231504669</c:v>
                </c:pt>
                <c:pt idx="36">
                  <c:v>1504.7728462642588</c:v>
                </c:pt>
                <c:pt idx="37">
                  <c:v>1489.7124513484216</c:v>
                </c:pt>
                <c:pt idx="38">
                  <c:v>1469.8411870400803</c:v>
                </c:pt>
                <c:pt idx="39">
                  <c:v>1449.0672805571148</c:v>
                </c:pt>
                <c:pt idx="40">
                  <c:v>1434.6228954541618</c:v>
                </c:pt>
                <c:pt idx="41">
                  <c:v>1424.1288249599856</c:v>
                </c:pt>
                <c:pt idx="42">
                  <c:v>1417.8915274879523</c:v>
                </c:pt>
                <c:pt idx="43">
                  <c:v>1422.7294742209708</c:v>
                </c:pt>
                <c:pt idx="44">
                  <c:v>1409.9814723890686</c:v>
                </c:pt>
                <c:pt idx="45">
                  <c:v>1408.1426215057702</c:v>
                </c:pt>
                <c:pt idx="46">
                  <c:v>1408.4684789787154</c:v>
                </c:pt>
                <c:pt idx="47">
                  <c:v>1411.6832914403822</c:v>
                </c:pt>
                <c:pt idx="48">
                  <c:v>1412.2475714866976</c:v>
                </c:pt>
                <c:pt idx="49">
                  <c:v>1416.9771498465925</c:v>
                </c:pt>
                <c:pt idx="50">
                  <c:v>1418.4285766145149</c:v>
                </c:pt>
                <c:pt idx="51">
                  <c:v>1418.9774004466576</c:v>
                </c:pt>
                <c:pt idx="52">
                  <c:v>1417.8174014667575</c:v>
                </c:pt>
                <c:pt idx="53">
                  <c:v>1414.0387458503913</c:v>
                </c:pt>
                <c:pt idx="54">
                  <c:v>1409.7200352364341</c:v>
                </c:pt>
                <c:pt idx="55">
                  <c:v>1404.9168493141437</c:v>
                </c:pt>
                <c:pt idx="56">
                  <c:v>1400.0799589098337</c:v>
                </c:pt>
                <c:pt idx="57">
                  <c:v>1395.8527156265225</c:v>
                </c:pt>
                <c:pt idx="58">
                  <c:v>1392.1878189847989</c:v>
                </c:pt>
                <c:pt idx="59">
                  <c:v>1393.3138601443807</c:v>
                </c:pt>
                <c:pt idx="60">
                  <c:v>1399.3704092777623</c:v>
                </c:pt>
                <c:pt idx="61">
                  <c:v>1406.8791249168485</c:v>
                </c:pt>
                <c:pt idx="62">
                  <c:v>1416.1035381311704</c:v>
                </c:pt>
                <c:pt idx="63">
                  <c:v>1432.7174219216504</c:v>
                </c:pt>
                <c:pt idx="64">
                  <c:v>1440.6170444563081</c:v>
                </c:pt>
                <c:pt idx="65">
                  <c:v>1448.0399689433177</c:v>
                </c:pt>
                <c:pt idx="66">
                  <c:v>1452.8897139262933</c:v>
                </c:pt>
                <c:pt idx="67">
                  <c:v>1455.4438604865456</c:v>
                </c:pt>
                <c:pt idx="68">
                  <c:v>1458.0746922528842</c:v>
                </c:pt>
                <c:pt idx="69">
                  <c:v>1461.893807861238</c:v>
                </c:pt>
                <c:pt idx="70">
                  <c:v>1467.3171891437637</c:v>
                </c:pt>
                <c:pt idx="71">
                  <c:v>1474.039853499982</c:v>
                </c:pt>
                <c:pt idx="72">
                  <c:v>1484.4020268199083</c:v>
                </c:pt>
                <c:pt idx="73">
                  <c:v>1469.3014722682624</c:v>
                </c:pt>
                <c:pt idx="74">
                  <c:v>1450.2166489103574</c:v>
                </c:pt>
                <c:pt idx="75">
                  <c:v>1426.1161762067709</c:v>
                </c:pt>
                <c:pt idx="76">
                  <c:v>1396.1384837386377</c:v>
                </c:pt>
                <c:pt idx="77">
                  <c:v>1376.7479305473091</c:v>
                </c:pt>
                <c:pt idx="78">
                  <c:v>1368.6540111948639</c:v>
                </c:pt>
                <c:pt idx="79">
                  <c:v>1366.1440411286881</c:v>
                </c:pt>
                <c:pt idx="80">
                  <c:v>1364.9632058943143</c:v>
                </c:pt>
                <c:pt idx="81">
                  <c:v>1366.6854001239021</c:v>
                </c:pt>
                <c:pt idx="82">
                  <c:v>1369.6311426638001</c:v>
                </c:pt>
                <c:pt idx="83">
                  <c:v>1367.5952028159063</c:v>
                </c:pt>
                <c:pt idx="84">
                  <c:v>1363.6013777133862</c:v>
                </c:pt>
                <c:pt idx="85">
                  <c:v>1353.6700693870421</c:v>
                </c:pt>
                <c:pt idx="86">
                  <c:v>1336.812181608301</c:v>
                </c:pt>
                <c:pt idx="87">
                  <c:v>1314.9689612714872</c:v>
                </c:pt>
                <c:pt idx="88">
                  <c:v>1299.6830140287245</c:v>
                </c:pt>
                <c:pt idx="89">
                  <c:v>1283.1134151575275</c:v>
                </c:pt>
                <c:pt idx="90">
                  <c:v>1266.5438162863265</c:v>
                </c:pt>
              </c:numCache>
            </c:numRef>
          </c:val>
          <c:smooth val="0"/>
          <c:extLst>
            <c:ext xmlns:c16="http://schemas.microsoft.com/office/drawing/2014/chart" uri="{C3380CC4-5D6E-409C-BE32-E72D297353CC}">
              <c16:uniqueId val="{00000000-8D54-074E-BCAD-C0D89F09371A}"/>
            </c:ext>
          </c:extLst>
        </c:ser>
        <c:ser>
          <c:idx val="1"/>
          <c:order val="1"/>
          <c:tx>
            <c:strRef>
              <c:f>LCD!$A$14</c:f>
              <c:strCache>
                <c:ptCount val="1"/>
                <c:pt idx="0">
                  <c:v>Labour Income</c:v>
                </c:pt>
              </c:strCache>
            </c:strRef>
          </c:tx>
          <c:spPr>
            <a:ln w="19050" cap="rnd">
              <a:solidFill>
                <a:srgbClr val="00B050"/>
              </a:solidFill>
              <a:round/>
            </a:ln>
            <a:effectLst/>
          </c:spPr>
          <c:marker>
            <c:symbol val="none"/>
          </c:marker>
          <c:cat>
            <c:strRef>
              <c:f>LCD!$B$12:$CN$12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LCD!$B$14:$CN$14</c:f>
              <c:numCache>
                <c:formatCode>0.0</c:formatCode>
                <c:ptCount val="91"/>
                <c:pt idx="0">
                  <c:v>0</c:v>
                </c:pt>
                <c:pt idx="1">
                  <c:v>0</c:v>
                </c:pt>
                <c:pt idx="2">
                  <c:v>0</c:v>
                </c:pt>
                <c:pt idx="3">
                  <c:v>0</c:v>
                </c:pt>
                <c:pt idx="4">
                  <c:v>0</c:v>
                </c:pt>
                <c:pt idx="5">
                  <c:v>0</c:v>
                </c:pt>
                <c:pt idx="6">
                  <c:v>0</c:v>
                </c:pt>
                <c:pt idx="7">
                  <c:v>0</c:v>
                </c:pt>
                <c:pt idx="8">
                  <c:v>0</c:v>
                </c:pt>
                <c:pt idx="9">
                  <c:v>0</c:v>
                </c:pt>
                <c:pt idx="10">
                  <c:v>0.58371390227394349</c:v>
                </c:pt>
                <c:pt idx="11">
                  <c:v>10.225502356438868</c:v>
                </c:pt>
                <c:pt idx="12">
                  <c:v>20.619781328891094</c:v>
                </c:pt>
                <c:pt idx="13">
                  <c:v>32.855228013159135</c:v>
                </c:pt>
                <c:pt idx="14">
                  <c:v>65.838310124027686</c:v>
                </c:pt>
                <c:pt idx="15">
                  <c:v>106.27130187850531</c:v>
                </c:pt>
                <c:pt idx="16">
                  <c:v>143.18866088194483</c:v>
                </c:pt>
                <c:pt idx="17">
                  <c:v>207.17514021121627</c:v>
                </c:pt>
                <c:pt idx="18">
                  <c:v>277.17781150870383</c:v>
                </c:pt>
                <c:pt idx="19">
                  <c:v>330.79440410585187</c:v>
                </c:pt>
                <c:pt idx="20">
                  <c:v>409.0677492823711</c:v>
                </c:pt>
                <c:pt idx="21">
                  <c:v>511.9225432329506</c:v>
                </c:pt>
                <c:pt idx="22">
                  <c:v>599.17192006956191</c:v>
                </c:pt>
                <c:pt idx="23">
                  <c:v>705.2901536717568</c:v>
                </c:pt>
                <c:pt idx="24">
                  <c:v>823.7161432901172</c:v>
                </c:pt>
                <c:pt idx="25">
                  <c:v>924.69583411521035</c:v>
                </c:pt>
                <c:pt idx="26">
                  <c:v>998.70758773000091</c:v>
                </c:pt>
                <c:pt idx="27">
                  <c:v>1071.7095466447488</c:v>
                </c:pt>
                <c:pt idx="28">
                  <c:v>1132.9583604191992</c:v>
                </c:pt>
                <c:pt idx="29">
                  <c:v>1178.9115222098494</c:v>
                </c:pt>
                <c:pt idx="30">
                  <c:v>1218.8423524916548</c:v>
                </c:pt>
                <c:pt idx="31">
                  <c:v>1262.5544807751135</c:v>
                </c:pt>
                <c:pt idx="32">
                  <c:v>1299.770740665293</c:v>
                </c:pt>
                <c:pt idx="33">
                  <c:v>1332.7645781245765</c:v>
                </c:pt>
                <c:pt idx="34">
                  <c:v>1364.4612515070837</c:v>
                </c:pt>
                <c:pt idx="35">
                  <c:v>1393.1271345128489</c:v>
                </c:pt>
                <c:pt idx="36">
                  <c:v>1416.4321183155823</c:v>
                </c:pt>
                <c:pt idx="37">
                  <c:v>1434.2103683587268</c:v>
                </c:pt>
                <c:pt idx="38">
                  <c:v>1454.8309944410605</c:v>
                </c:pt>
                <c:pt idx="39">
                  <c:v>1477.1206876923006</c:v>
                </c:pt>
                <c:pt idx="40">
                  <c:v>1494.2998384013642</c:v>
                </c:pt>
                <c:pt idx="41">
                  <c:v>1503.0651506765807</c:v>
                </c:pt>
                <c:pt idx="42">
                  <c:v>1512.5579357214128</c:v>
                </c:pt>
                <c:pt idx="43">
                  <c:v>1516.0732801395648</c:v>
                </c:pt>
                <c:pt idx="44">
                  <c:v>1511.3673264847648</c:v>
                </c:pt>
                <c:pt idx="45">
                  <c:v>1503.7217919291622</c:v>
                </c:pt>
                <c:pt idx="46">
                  <c:v>1497.9807284132298</c:v>
                </c:pt>
                <c:pt idx="47">
                  <c:v>1500.8652436342798</c:v>
                </c:pt>
                <c:pt idx="48">
                  <c:v>1493.3324943342743</c:v>
                </c:pt>
                <c:pt idx="49">
                  <c:v>1495.4854273333824</c:v>
                </c:pt>
                <c:pt idx="50">
                  <c:v>1496.3559592310555</c:v>
                </c:pt>
                <c:pt idx="51">
                  <c:v>1496.8746113341883</c:v>
                </c:pt>
                <c:pt idx="52">
                  <c:v>1490.1894132717214</c:v>
                </c:pt>
                <c:pt idx="53">
                  <c:v>1480.5561230392566</c:v>
                </c:pt>
                <c:pt idx="54">
                  <c:v>1467.173842533635</c:v>
                </c:pt>
                <c:pt idx="55">
                  <c:v>1443.5675567116034</c:v>
                </c:pt>
                <c:pt idx="56">
                  <c:v>1419.9424611520453</c:v>
                </c:pt>
                <c:pt idx="57">
                  <c:v>1391.7797476743772</c:v>
                </c:pt>
                <c:pt idx="58">
                  <c:v>1359.877590921941</c:v>
                </c:pt>
                <c:pt idx="59">
                  <c:v>1315.78577609473</c:v>
                </c:pt>
                <c:pt idx="60">
                  <c:v>1267.9569916793921</c:v>
                </c:pt>
                <c:pt idx="61">
                  <c:v>1209.7884701252583</c:v>
                </c:pt>
                <c:pt idx="62">
                  <c:v>1136.7254338974792</c:v>
                </c:pt>
                <c:pt idx="63">
                  <c:v>1053.0715447118882</c:v>
                </c:pt>
                <c:pt idx="64">
                  <c:v>978.13437063346009</c:v>
                </c:pt>
                <c:pt idx="65">
                  <c:v>907.40604660317615</c:v>
                </c:pt>
                <c:pt idx="66">
                  <c:v>824.94120530270538</c:v>
                </c:pt>
                <c:pt idx="67">
                  <c:v>752.96841384863933</c:v>
                </c:pt>
                <c:pt idx="68">
                  <c:v>687.60830282398842</c:v>
                </c:pt>
                <c:pt idx="69">
                  <c:v>615.89196133594703</c:v>
                </c:pt>
                <c:pt idx="70">
                  <c:v>549.04379327514607</c:v>
                </c:pt>
                <c:pt idx="71">
                  <c:v>498.24495163206859</c:v>
                </c:pt>
                <c:pt idx="72">
                  <c:v>443.03120859295922</c:v>
                </c:pt>
                <c:pt idx="73">
                  <c:v>402.14923407971281</c:v>
                </c:pt>
                <c:pt idx="74">
                  <c:v>368.30061431662347</c:v>
                </c:pt>
                <c:pt idx="75">
                  <c:v>334.41509343824066</c:v>
                </c:pt>
                <c:pt idx="76">
                  <c:v>299.59305519817468</c:v>
                </c:pt>
                <c:pt idx="77">
                  <c:v>261.64263182627462</c:v>
                </c:pt>
                <c:pt idx="78">
                  <c:v>223.37677544758125</c:v>
                </c:pt>
                <c:pt idx="79">
                  <c:v>183.12518951687269</c:v>
                </c:pt>
                <c:pt idx="80">
                  <c:v>143.08082787434523</c:v>
                </c:pt>
                <c:pt idx="81">
                  <c:v>103.7543094603255</c:v>
                </c:pt>
                <c:pt idx="82">
                  <c:v>64.42779104621421</c:v>
                </c:pt>
                <c:pt idx="83">
                  <c:v>25.101272632172858</c:v>
                </c:pt>
                <c:pt idx="84">
                  <c:v>0</c:v>
                </c:pt>
                <c:pt idx="85">
                  <c:v>0</c:v>
                </c:pt>
                <c:pt idx="86">
                  <c:v>0</c:v>
                </c:pt>
                <c:pt idx="87">
                  <c:v>0</c:v>
                </c:pt>
                <c:pt idx="88">
                  <c:v>0</c:v>
                </c:pt>
                <c:pt idx="89">
                  <c:v>0</c:v>
                </c:pt>
                <c:pt idx="90">
                  <c:v>0</c:v>
                </c:pt>
              </c:numCache>
            </c:numRef>
          </c:val>
          <c:smooth val="0"/>
          <c:extLst>
            <c:ext xmlns:c16="http://schemas.microsoft.com/office/drawing/2014/chart" uri="{C3380CC4-5D6E-409C-BE32-E72D297353CC}">
              <c16:uniqueId val="{00000001-8D54-074E-BCAD-C0D89F09371A}"/>
            </c:ext>
          </c:extLst>
        </c:ser>
        <c:dLbls>
          <c:showLegendKey val="0"/>
          <c:showVal val="0"/>
          <c:showCatName val="0"/>
          <c:showSerName val="0"/>
          <c:showPercent val="0"/>
          <c:showBubbleSize val="0"/>
        </c:dLbls>
        <c:smooth val="0"/>
        <c:axId val="681982192"/>
        <c:axId val="681992776"/>
      </c:lineChart>
      <c:dateAx>
        <c:axId val="68198219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Age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1992776"/>
        <c:crosses val="autoZero"/>
        <c:auto val="0"/>
        <c:lblOffset val="100"/>
        <c:baseTimeUnit val="days"/>
      </c:dateAx>
      <c:valAx>
        <c:axId val="681992776"/>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Thousand</a:t>
                </a:r>
                <a:r>
                  <a:rPr lang="en-US" baseline="0"/>
                  <a:t> </a:t>
                </a:r>
                <a:r>
                  <a:rPr lang="en-US"/>
                  <a:t>Naira</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1982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solidFill>
        <a:schemeClr val="tx1">
          <a:lumMod val="15000"/>
          <a:lumOff val="85000"/>
        </a:schemeClr>
      </a:solidFill>
      <a:round/>
    </a:ln>
    <a:effectLst/>
  </c:spPr>
  <c:txPr>
    <a:bodyPr/>
    <a:lstStyle/>
    <a:p>
      <a:pPr>
        <a:defRPr>
          <a:solidFill>
            <a:schemeClr val="tx1"/>
          </a:solidFill>
        </a:defRPr>
      </a:pPr>
      <a:endParaRPr lang="en-NG"/>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5347462817147856"/>
          <c:y val="2.8252405949256341E-2"/>
          <c:w val="0.81596981627296583"/>
          <c:h val="0.89719889180519097"/>
        </c:manualLayout>
      </c:layout>
      <c:areaChart>
        <c:grouping val="standard"/>
        <c:varyColors val="0"/>
        <c:ser>
          <c:idx val="0"/>
          <c:order val="0"/>
          <c:tx>
            <c:strRef>
              <c:f>Extra!$B$49</c:f>
              <c:strCache>
                <c:ptCount val="1"/>
                <c:pt idx="0">
                  <c:v>Lifecycle</c:v>
                </c:pt>
              </c:strCache>
            </c:strRef>
          </c:tx>
          <c:cat>
            <c:strRef>
              <c:f>Extra!$C$48:$CO$48</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Extra!$C$49:$CO$49</c:f>
              <c:numCache>
                <c:formatCode>General</c:formatCode>
                <c:ptCount val="91"/>
                <c:pt idx="0">
                  <c:v>216520.10843601479</c:v>
                </c:pt>
                <c:pt idx="1">
                  <c:v>218741.90632631359</c:v>
                </c:pt>
                <c:pt idx="2">
                  <c:v>221109.21236627011</c:v>
                </c:pt>
                <c:pt idx="3">
                  <c:v>224451.0446294143</c:v>
                </c:pt>
                <c:pt idx="4">
                  <c:v>358670.23678559862</c:v>
                </c:pt>
                <c:pt idx="5">
                  <c:v>323897.78576822922</c:v>
                </c:pt>
                <c:pt idx="6">
                  <c:v>330651.73382061638</c:v>
                </c:pt>
                <c:pt idx="7">
                  <c:v>350699.74021378288</c:v>
                </c:pt>
                <c:pt idx="8">
                  <c:v>360367.67246093001</c:v>
                </c:pt>
                <c:pt idx="9">
                  <c:v>366285.7434379803</c:v>
                </c:pt>
                <c:pt idx="10">
                  <c:v>432362.78489494591</c:v>
                </c:pt>
                <c:pt idx="11">
                  <c:v>424060.48601622629</c:v>
                </c:pt>
                <c:pt idx="12">
                  <c:v>476326.33914036868</c:v>
                </c:pt>
                <c:pt idx="13">
                  <c:v>488717.23397428979</c:v>
                </c:pt>
                <c:pt idx="14">
                  <c:v>490883.06368870771</c:v>
                </c:pt>
                <c:pt idx="15">
                  <c:v>559533.89522784855</c:v>
                </c:pt>
                <c:pt idx="16">
                  <c:v>517043.67814442882</c:v>
                </c:pt>
                <c:pt idx="17">
                  <c:v>559304.99931794929</c:v>
                </c:pt>
                <c:pt idx="18">
                  <c:v>518630.55443155539</c:v>
                </c:pt>
                <c:pt idx="19">
                  <c:v>458874.88624744822</c:v>
                </c:pt>
                <c:pt idx="20">
                  <c:v>415438.26238052838</c:v>
                </c:pt>
                <c:pt idx="21">
                  <c:v>473299.34404723812</c:v>
                </c:pt>
                <c:pt idx="22">
                  <c:v>312028.79644472827</c:v>
                </c:pt>
                <c:pt idx="23">
                  <c:v>328925.71887546172</c:v>
                </c:pt>
                <c:pt idx="24">
                  <c:v>322433.01709438663</c:v>
                </c:pt>
                <c:pt idx="25">
                  <c:v>239960.6361330543</c:v>
                </c:pt>
                <c:pt idx="26">
                  <c:v>129051.2905431539</c:v>
                </c:pt>
                <c:pt idx="27">
                  <c:v>116233.1526359499</c:v>
                </c:pt>
                <c:pt idx="28">
                  <c:v>52731.205330639597</c:v>
                </c:pt>
                <c:pt idx="29">
                  <c:v>-7174.0714456739361</c:v>
                </c:pt>
                <c:pt idx="30">
                  <c:v>-42985.837143049001</c:v>
                </c:pt>
                <c:pt idx="31">
                  <c:v>-97958.245666933595</c:v>
                </c:pt>
                <c:pt idx="32">
                  <c:v>-139980.18701000549</c:v>
                </c:pt>
                <c:pt idx="33">
                  <c:v>-193804.1765689133</c:v>
                </c:pt>
                <c:pt idx="34">
                  <c:v>-228634.39136520991</c:v>
                </c:pt>
                <c:pt idx="35">
                  <c:v>-255074.42832059739</c:v>
                </c:pt>
                <c:pt idx="36">
                  <c:v>-260569.35194029761</c:v>
                </c:pt>
                <c:pt idx="37">
                  <c:v>-271150.91083708662</c:v>
                </c:pt>
                <c:pt idx="38">
                  <c:v>-318664.00579843612</c:v>
                </c:pt>
                <c:pt idx="39">
                  <c:v>-335041.8842565075</c:v>
                </c:pt>
                <c:pt idx="40">
                  <c:v>-322077.39688857849</c:v>
                </c:pt>
                <c:pt idx="41">
                  <c:v>-359236.93780110212</c:v>
                </c:pt>
                <c:pt idx="42">
                  <c:v>-368533.40065554151</c:v>
                </c:pt>
                <c:pt idx="43">
                  <c:v>-367118.6022038596</c:v>
                </c:pt>
                <c:pt idx="44">
                  <c:v>-345572.17884785228</c:v>
                </c:pt>
                <c:pt idx="45">
                  <c:v>-311856.31582342117</c:v>
                </c:pt>
                <c:pt idx="46">
                  <c:v>-387138.94035113399</c:v>
                </c:pt>
                <c:pt idx="47">
                  <c:v>-405870.77736852999</c:v>
                </c:pt>
                <c:pt idx="48">
                  <c:v>-427687.13367047918</c:v>
                </c:pt>
                <c:pt idx="49">
                  <c:v>-444966.15530569933</c:v>
                </c:pt>
                <c:pt idx="50">
                  <c:v>-448225.6951381205</c:v>
                </c:pt>
                <c:pt idx="51">
                  <c:v>-445612.92635879142</c:v>
                </c:pt>
                <c:pt idx="52">
                  <c:v>-427746.5199690435</c:v>
                </c:pt>
                <c:pt idx="53">
                  <c:v>-418313.4350126856</c:v>
                </c:pt>
                <c:pt idx="54">
                  <c:v>-421772.78981059807</c:v>
                </c:pt>
                <c:pt idx="55">
                  <c:v>-440878.38594905462</c:v>
                </c:pt>
                <c:pt idx="56">
                  <c:v>-447699.65718647261</c:v>
                </c:pt>
                <c:pt idx="57">
                  <c:v>-451042.61857322772</c:v>
                </c:pt>
                <c:pt idx="58">
                  <c:v>-412120.21885514801</c:v>
                </c:pt>
                <c:pt idx="59">
                  <c:v>-335090.68596983323</c:v>
                </c:pt>
                <c:pt idx="60">
                  <c:v>-229755.91150203141</c:v>
                </c:pt>
                <c:pt idx="61">
                  <c:v>-128835.054166517</c:v>
                </c:pt>
                <c:pt idx="62">
                  <c:v>-33443.454721117378</c:v>
                </c:pt>
                <c:pt idx="63">
                  <c:v>46779.435293152921</c:v>
                </c:pt>
                <c:pt idx="64">
                  <c:v>93352.642728391205</c:v>
                </c:pt>
                <c:pt idx="65">
                  <c:v>144762.351749325</c:v>
                </c:pt>
                <c:pt idx="66">
                  <c:v>183391.6677566107</c:v>
                </c:pt>
                <c:pt idx="67">
                  <c:v>228234.55991881341</c:v>
                </c:pt>
                <c:pt idx="68">
                  <c:v>261667.07256875481</c:v>
                </c:pt>
                <c:pt idx="69">
                  <c:v>286033.18986848189</c:v>
                </c:pt>
                <c:pt idx="70">
                  <c:v>295038.06746068993</c:v>
                </c:pt>
                <c:pt idx="71">
                  <c:v>303687.77486450662</c:v>
                </c:pt>
                <c:pt idx="72">
                  <c:v>304774.944104072</c:v>
                </c:pt>
                <c:pt idx="73">
                  <c:v>307809.73357150657</c:v>
                </c:pt>
                <c:pt idx="74">
                  <c:v>316715.85403912258</c:v>
                </c:pt>
                <c:pt idx="75">
                  <c:v>325304.48949672561</c:v>
                </c:pt>
                <c:pt idx="76">
                  <c:v>334186.11064742849</c:v>
                </c:pt>
                <c:pt idx="77">
                  <c:v>340747.51198591688</c:v>
                </c:pt>
                <c:pt idx="78">
                  <c:v>350638.17897980381</c:v>
                </c:pt>
                <c:pt idx="79">
                  <c:v>354491.31500445522</c:v>
                </c:pt>
                <c:pt idx="80">
                  <c:v>362355.18680431863</c:v>
                </c:pt>
                <c:pt idx="81">
                  <c:v>370154.3170139346</c:v>
                </c:pt>
                <c:pt idx="82">
                  <c:v>376455.50655635592</c:v>
                </c:pt>
                <c:pt idx="83">
                  <c:v>381639.08889035002</c:v>
                </c:pt>
                <c:pt idx="84">
                  <c:v>386144.53544444579</c:v>
                </c:pt>
                <c:pt idx="85">
                  <c:v>393534.84906125022</c:v>
                </c:pt>
                <c:pt idx="86">
                  <c:v>400837.58705015673</c:v>
                </c:pt>
                <c:pt idx="87">
                  <c:v>403437.20203907549</c:v>
                </c:pt>
                <c:pt idx="88">
                  <c:v>404440.34878560371</c:v>
                </c:pt>
                <c:pt idx="89">
                  <c:v>403635.58923834382</c:v>
                </c:pt>
                <c:pt idx="90">
                  <c:v>402830.82969108352</c:v>
                </c:pt>
              </c:numCache>
            </c:numRef>
          </c:val>
          <c:extLst>
            <c:ext xmlns:c16="http://schemas.microsoft.com/office/drawing/2014/chart" uri="{C3380CC4-5D6E-409C-BE32-E72D297353CC}">
              <c16:uniqueId val="{00000000-C933-2246-AEA2-E6D61EB1318A}"/>
            </c:ext>
          </c:extLst>
        </c:ser>
        <c:dLbls>
          <c:showLegendKey val="0"/>
          <c:showVal val="0"/>
          <c:showCatName val="0"/>
          <c:showSerName val="0"/>
          <c:showPercent val="0"/>
          <c:showBubbleSize val="0"/>
        </c:dLbls>
        <c:axId val="86278912"/>
        <c:axId val="86280448"/>
      </c:areaChart>
      <c:catAx>
        <c:axId val="86278912"/>
        <c:scaling>
          <c:orientation val="minMax"/>
        </c:scaling>
        <c:delete val="0"/>
        <c:axPos val="b"/>
        <c:numFmt formatCode="General" sourceLinked="0"/>
        <c:majorTickMark val="out"/>
        <c:minorTickMark val="none"/>
        <c:tickLblPos val="nextTo"/>
        <c:crossAx val="86280448"/>
        <c:crosses val="autoZero"/>
        <c:auto val="1"/>
        <c:lblAlgn val="ctr"/>
        <c:lblOffset val="100"/>
        <c:noMultiLvlLbl val="0"/>
      </c:catAx>
      <c:valAx>
        <c:axId val="86280448"/>
        <c:scaling>
          <c:orientation val="minMax"/>
        </c:scaling>
        <c:delete val="0"/>
        <c:axPos val="l"/>
        <c:majorGridlines/>
        <c:numFmt formatCode="General" sourceLinked="1"/>
        <c:majorTickMark val="out"/>
        <c:minorTickMark val="none"/>
        <c:tickLblPos val="nextTo"/>
        <c:crossAx val="86278912"/>
        <c:crosses val="autoZero"/>
        <c:crossBetween val="midCat"/>
        <c:dispUnits>
          <c:builtInUnit val="thousands"/>
        </c:dispUnits>
      </c:valAx>
    </c:plotArea>
    <c:plotVisOnly val="1"/>
    <c:dispBlanksAs val="gap"/>
    <c:showDLblsOverMax val="0"/>
  </c:chart>
  <c:spPr>
    <a:solidFill>
      <a:schemeClr val="accent3">
        <a:lumMod val="20000"/>
        <a:lumOff val="80000"/>
      </a:schemeClr>
    </a:solidFill>
    <a:ln>
      <a:noFill/>
    </a:ln>
  </c:sp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areaChart>
        <c:grouping val="standard"/>
        <c:varyColors val="0"/>
        <c:ser>
          <c:idx val="0"/>
          <c:order val="0"/>
          <c:tx>
            <c:strRef>
              <c:f>Extra!$B$52</c:f>
              <c:strCache>
                <c:ptCount val="1"/>
                <c:pt idx="0">
                  <c:v>Agg Lifecycle</c:v>
                </c:pt>
              </c:strCache>
            </c:strRef>
          </c:tx>
          <c:cat>
            <c:strRef>
              <c:f>Extra!$C$51:$CO$51</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Extra!$C$52:$CO$52</c:f>
              <c:numCache>
                <c:formatCode>General</c:formatCode>
                <c:ptCount val="91"/>
                <c:pt idx="0">
                  <c:v>1210547037697.3</c:v>
                </c:pt>
                <c:pt idx="1">
                  <c:v>1194435585914.8</c:v>
                </c:pt>
                <c:pt idx="2">
                  <c:v>1180950494306.2</c:v>
                </c:pt>
                <c:pt idx="3">
                  <c:v>1174165362944.78</c:v>
                </c:pt>
                <c:pt idx="4">
                  <c:v>1839951055772.1201</c:v>
                </c:pt>
                <c:pt idx="5">
                  <c:v>1631043982348.4299</c:v>
                </c:pt>
                <c:pt idx="6">
                  <c:v>1635810838412.8401</c:v>
                </c:pt>
                <c:pt idx="7">
                  <c:v>1705558397281.4299</c:v>
                </c:pt>
                <c:pt idx="8">
                  <c:v>1723487222958.2</c:v>
                </c:pt>
                <c:pt idx="9">
                  <c:v>1722926089125.73</c:v>
                </c:pt>
                <c:pt idx="10">
                  <c:v>2000838774216.5701</c:v>
                </c:pt>
                <c:pt idx="11">
                  <c:v>1931637919852.51</c:v>
                </c:pt>
                <c:pt idx="12">
                  <c:v>2131208362488.52</c:v>
                </c:pt>
                <c:pt idx="13">
                  <c:v>2140424606575.28</c:v>
                </c:pt>
                <c:pt idx="14">
                  <c:v>2099183371457.6299</c:v>
                </c:pt>
                <c:pt idx="15">
                  <c:v>2335541479528.2402</c:v>
                </c:pt>
                <c:pt idx="16">
                  <c:v>2104465491303</c:v>
                </c:pt>
                <c:pt idx="17">
                  <c:v>2220711550911.9302</c:v>
                </c:pt>
                <c:pt idx="18">
                  <c:v>2011573952812.6499</c:v>
                </c:pt>
                <c:pt idx="19">
                  <c:v>1739653888624.3999</c:v>
                </c:pt>
                <c:pt idx="20">
                  <c:v>1537676596326.5</c:v>
                </c:pt>
                <c:pt idx="21">
                  <c:v>1709153033058.8101</c:v>
                </c:pt>
                <c:pt idx="22">
                  <c:v>1097042699634.64</c:v>
                </c:pt>
                <c:pt idx="23">
                  <c:v>1122481711537.1201</c:v>
                </c:pt>
                <c:pt idx="24">
                  <c:v>1065327071738.3</c:v>
                </c:pt>
                <c:pt idx="25">
                  <c:v>766833566307.50098</c:v>
                </c:pt>
                <c:pt idx="26">
                  <c:v>398293062823.98401</c:v>
                </c:pt>
                <c:pt idx="27">
                  <c:v>346147675274.88</c:v>
                </c:pt>
                <c:pt idx="28">
                  <c:v>151465588772.577</c:v>
                </c:pt>
                <c:pt idx="29">
                  <c:v>-19859709368.344398</c:v>
                </c:pt>
                <c:pt idx="30">
                  <c:v>-114520589067.142</c:v>
                </c:pt>
                <c:pt idx="31">
                  <c:v>-250953450037.62299</c:v>
                </c:pt>
                <c:pt idx="32">
                  <c:v>-343694333026.97498</c:v>
                </c:pt>
                <c:pt idx="33">
                  <c:v>-453863993177.26398</c:v>
                </c:pt>
                <c:pt idx="34">
                  <c:v>-508797487318.74597</c:v>
                </c:pt>
                <c:pt idx="35">
                  <c:v>-538733007227.65698</c:v>
                </c:pt>
                <c:pt idx="36">
                  <c:v>-521228860876.367</c:v>
                </c:pt>
                <c:pt idx="37">
                  <c:v>-514577454493.81299</c:v>
                </c:pt>
                <c:pt idx="38">
                  <c:v>-576320425014.77295</c:v>
                </c:pt>
                <c:pt idx="39">
                  <c:v>-579432491015.38501</c:v>
                </c:pt>
                <c:pt idx="40">
                  <c:v>-532210675017.99103</c:v>
                </c:pt>
                <c:pt idx="41">
                  <c:v>-567121965152.53296</c:v>
                </c:pt>
                <c:pt idx="42">
                  <c:v>-556457794984.81799</c:v>
                </c:pt>
                <c:pt idx="43">
                  <c:v>-530877728614.52698</c:v>
                </c:pt>
                <c:pt idx="44">
                  <c:v>-479147575426.62799</c:v>
                </c:pt>
                <c:pt idx="45">
                  <c:v>-414969423656.22498</c:v>
                </c:pt>
                <c:pt idx="46">
                  <c:v>-494875448922.51099</c:v>
                </c:pt>
                <c:pt idx="47">
                  <c:v>-498535946291.09399</c:v>
                </c:pt>
                <c:pt idx="48">
                  <c:v>-504663547049.89301</c:v>
                </c:pt>
                <c:pt idx="49">
                  <c:v>-504350003494.33197</c:v>
                </c:pt>
                <c:pt idx="50">
                  <c:v>-488313208408.49402</c:v>
                </c:pt>
                <c:pt idx="51">
                  <c:v>-466810733265.67902</c:v>
                </c:pt>
                <c:pt idx="52">
                  <c:v>-430892167876.896</c:v>
                </c:pt>
                <c:pt idx="53">
                  <c:v>-405149111212.836</c:v>
                </c:pt>
                <c:pt idx="54">
                  <c:v>-392661610085.08099</c:v>
                </c:pt>
                <c:pt idx="55">
                  <c:v>-394351608123.07898</c:v>
                </c:pt>
                <c:pt idx="56">
                  <c:v>-384397611858.24902</c:v>
                </c:pt>
                <c:pt idx="57">
                  <c:v>-371724969926.651</c:v>
                </c:pt>
                <c:pt idx="58">
                  <c:v>-326111141300.29797</c:v>
                </c:pt>
                <c:pt idx="59">
                  <c:v>-254441394761.29999</c:v>
                </c:pt>
                <c:pt idx="60">
                  <c:v>-167240706517.798</c:v>
                </c:pt>
                <c:pt idx="61">
                  <c:v>-89914499643.0289</c:v>
                </c:pt>
                <c:pt idx="62">
                  <c:v>-22207390351.5541</c:v>
                </c:pt>
                <c:pt idx="63">
                  <c:v>29184005619.7276</c:v>
                </c:pt>
                <c:pt idx="64">
                  <c:v>54155548394.308899</c:v>
                </c:pt>
                <c:pt idx="65">
                  <c:v>77823082201.623093</c:v>
                </c:pt>
                <c:pt idx="66">
                  <c:v>90770256131.137695</c:v>
                </c:pt>
                <c:pt idx="67">
                  <c:v>104229017650.924</c:v>
                </c:pt>
                <c:pt idx="68">
                  <c:v>111299827650.047</c:v>
                </c:pt>
                <c:pt idx="69">
                  <c:v>114050299829.45</c:v>
                </c:pt>
                <c:pt idx="70">
                  <c:v>109781304597.58299</c:v>
                </c:pt>
                <c:pt idx="71">
                  <c:v>105230547180.52499</c:v>
                </c:pt>
                <c:pt idx="72">
                  <c:v>97690731933.454605</c:v>
                </c:pt>
                <c:pt idx="73">
                  <c:v>90192561272.721405</c:v>
                </c:pt>
                <c:pt idx="74">
                  <c:v>83898979882.525696</c:v>
                </c:pt>
                <c:pt idx="75">
                  <c:v>77559421690.298798</c:v>
                </c:pt>
                <c:pt idx="76">
                  <c:v>71271537631.666397</c:v>
                </c:pt>
                <c:pt idx="77">
                  <c:v>64434332274.0009</c:v>
                </c:pt>
                <c:pt idx="78">
                  <c:v>58209444092.437202</c:v>
                </c:pt>
                <c:pt idx="79">
                  <c:v>51094960179.482101</c:v>
                </c:pt>
                <c:pt idx="80">
                  <c:v>44731660745.432701</c:v>
                </c:pt>
                <c:pt idx="81">
                  <c:v>38454221531.626602</c:v>
                </c:pt>
                <c:pt idx="82">
                  <c:v>32533284876.6003</c:v>
                </c:pt>
                <c:pt idx="83">
                  <c:v>27291392885.637798</c:v>
                </c:pt>
                <c:pt idx="84">
                  <c:v>22689080613.644699</c:v>
                </c:pt>
                <c:pt idx="85">
                  <c:v>18559497016.577599</c:v>
                </c:pt>
                <c:pt idx="86">
                  <c:v>14730781324.0933</c:v>
                </c:pt>
                <c:pt idx="87">
                  <c:v>11327709758.853201</c:v>
                </c:pt>
                <c:pt idx="88">
                  <c:v>8599615136.2283001</c:v>
                </c:pt>
                <c:pt idx="89">
                  <c:v>6454133071.9211197</c:v>
                </c:pt>
                <c:pt idx="90">
                  <c:v>14695268667.130699</c:v>
                </c:pt>
              </c:numCache>
            </c:numRef>
          </c:val>
          <c:extLst>
            <c:ext xmlns:c16="http://schemas.microsoft.com/office/drawing/2014/chart" uri="{C3380CC4-5D6E-409C-BE32-E72D297353CC}">
              <c16:uniqueId val="{00000000-8F58-3D4D-A5CB-1D6FC878C5C3}"/>
            </c:ext>
          </c:extLst>
        </c:ser>
        <c:dLbls>
          <c:showLegendKey val="0"/>
          <c:showVal val="0"/>
          <c:showCatName val="0"/>
          <c:showSerName val="0"/>
          <c:showPercent val="0"/>
          <c:showBubbleSize val="0"/>
        </c:dLbls>
        <c:axId val="371245712"/>
        <c:axId val="371248432"/>
      </c:areaChart>
      <c:catAx>
        <c:axId val="371245712"/>
        <c:scaling>
          <c:orientation val="minMax"/>
        </c:scaling>
        <c:delete val="0"/>
        <c:axPos val="b"/>
        <c:numFmt formatCode="General" sourceLinked="0"/>
        <c:majorTickMark val="out"/>
        <c:minorTickMark val="none"/>
        <c:tickLblPos val="nextTo"/>
        <c:crossAx val="371248432"/>
        <c:crosses val="autoZero"/>
        <c:auto val="1"/>
        <c:lblAlgn val="ctr"/>
        <c:lblOffset val="100"/>
        <c:noMultiLvlLbl val="0"/>
      </c:catAx>
      <c:valAx>
        <c:axId val="371248432"/>
        <c:scaling>
          <c:orientation val="minMax"/>
        </c:scaling>
        <c:delete val="0"/>
        <c:axPos val="l"/>
        <c:majorGridlines/>
        <c:numFmt formatCode="General" sourceLinked="1"/>
        <c:majorTickMark val="out"/>
        <c:minorTickMark val="none"/>
        <c:tickLblPos val="nextTo"/>
        <c:crossAx val="371245712"/>
        <c:crosses val="autoZero"/>
        <c:crossBetween val="midCat"/>
        <c:dispUnits>
          <c:builtInUnit val="billions"/>
          <c:dispUnitsLbl/>
        </c:dispUnits>
      </c:valAx>
    </c:plotArea>
    <c:plotVisOnly val="1"/>
    <c:dispBlanksAs val="gap"/>
    <c:showDLblsOverMax val="0"/>
  </c:chart>
  <c:spPr>
    <a:solidFill>
      <a:schemeClr val="accent3">
        <a:lumMod val="20000"/>
        <a:lumOff val="80000"/>
      </a:schemeClr>
    </a:solidFill>
    <a:ln>
      <a:noFill/>
    </a:ln>
  </c:sp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cat>
            <c:strRef>
              <c:f>Aggregate!$C$1:$CO$1</c:f>
              <c:strCache>
                <c:ptCount val="91"/>
                <c:pt idx="0">
                  <c:v>0 </c:v>
                </c:pt>
                <c:pt idx="1">
                  <c:v>1 </c:v>
                </c:pt>
                <c:pt idx="2">
                  <c:v>2 </c:v>
                </c:pt>
                <c:pt idx="3">
                  <c:v>3 </c:v>
                </c:pt>
                <c:pt idx="4">
                  <c:v>4 </c:v>
                </c:pt>
                <c:pt idx="5">
                  <c:v>5 </c:v>
                </c:pt>
                <c:pt idx="6">
                  <c:v>6 </c:v>
                </c:pt>
                <c:pt idx="7">
                  <c:v>7 </c:v>
                </c:pt>
                <c:pt idx="8">
                  <c:v>8 </c:v>
                </c:pt>
                <c:pt idx="9">
                  <c:v>9 </c:v>
                </c:pt>
                <c:pt idx="10">
                  <c:v>10 </c:v>
                </c:pt>
                <c:pt idx="11">
                  <c:v>11 </c:v>
                </c:pt>
                <c:pt idx="12">
                  <c:v>12 </c:v>
                </c:pt>
                <c:pt idx="13">
                  <c:v>13 </c:v>
                </c:pt>
                <c:pt idx="14">
                  <c:v>14 </c:v>
                </c:pt>
                <c:pt idx="15">
                  <c:v>15 </c:v>
                </c:pt>
                <c:pt idx="16">
                  <c:v>16 </c:v>
                </c:pt>
                <c:pt idx="17">
                  <c:v>17 </c:v>
                </c:pt>
                <c:pt idx="18">
                  <c:v>18 </c:v>
                </c:pt>
                <c:pt idx="19">
                  <c:v>19 </c:v>
                </c:pt>
                <c:pt idx="20">
                  <c:v>20 </c:v>
                </c:pt>
                <c:pt idx="21">
                  <c:v>21 </c:v>
                </c:pt>
                <c:pt idx="22">
                  <c:v>22 </c:v>
                </c:pt>
                <c:pt idx="23">
                  <c:v>23 </c:v>
                </c:pt>
                <c:pt idx="24">
                  <c:v>24 </c:v>
                </c:pt>
                <c:pt idx="25">
                  <c:v>25 </c:v>
                </c:pt>
                <c:pt idx="26">
                  <c:v>26 </c:v>
                </c:pt>
                <c:pt idx="27">
                  <c:v>27 </c:v>
                </c:pt>
                <c:pt idx="28">
                  <c:v>28 </c:v>
                </c:pt>
                <c:pt idx="29">
                  <c:v>29 </c:v>
                </c:pt>
                <c:pt idx="30">
                  <c:v>30 </c:v>
                </c:pt>
                <c:pt idx="31">
                  <c:v>31 </c:v>
                </c:pt>
                <c:pt idx="32">
                  <c:v>32 </c:v>
                </c:pt>
                <c:pt idx="33">
                  <c:v>33 </c:v>
                </c:pt>
                <c:pt idx="34">
                  <c:v>34 </c:v>
                </c:pt>
                <c:pt idx="35">
                  <c:v>35 </c:v>
                </c:pt>
                <c:pt idx="36">
                  <c:v>36 </c:v>
                </c:pt>
                <c:pt idx="37">
                  <c:v>37 </c:v>
                </c:pt>
                <c:pt idx="38">
                  <c:v>38 </c:v>
                </c:pt>
                <c:pt idx="39">
                  <c:v>39 </c:v>
                </c:pt>
                <c:pt idx="40">
                  <c:v>40 </c:v>
                </c:pt>
                <c:pt idx="41">
                  <c:v>41 </c:v>
                </c:pt>
                <c:pt idx="42">
                  <c:v>42 </c:v>
                </c:pt>
                <c:pt idx="43">
                  <c:v>43 </c:v>
                </c:pt>
                <c:pt idx="44">
                  <c:v>44 </c:v>
                </c:pt>
                <c:pt idx="45">
                  <c:v>45 </c:v>
                </c:pt>
                <c:pt idx="46">
                  <c:v>46 </c:v>
                </c:pt>
                <c:pt idx="47">
                  <c:v>47 </c:v>
                </c:pt>
                <c:pt idx="48">
                  <c:v>48 </c:v>
                </c:pt>
                <c:pt idx="49">
                  <c:v>49 </c:v>
                </c:pt>
                <c:pt idx="50">
                  <c:v>50 </c:v>
                </c:pt>
                <c:pt idx="51">
                  <c:v>51 </c:v>
                </c:pt>
                <c:pt idx="52">
                  <c:v>52 </c:v>
                </c:pt>
                <c:pt idx="53">
                  <c:v>53 </c:v>
                </c:pt>
                <c:pt idx="54">
                  <c:v>54 </c:v>
                </c:pt>
                <c:pt idx="55">
                  <c:v>55 </c:v>
                </c:pt>
                <c:pt idx="56">
                  <c:v>56 </c:v>
                </c:pt>
                <c:pt idx="57">
                  <c:v>57 </c:v>
                </c:pt>
                <c:pt idx="58">
                  <c:v>58 </c:v>
                </c:pt>
                <c:pt idx="59">
                  <c:v>59 </c:v>
                </c:pt>
                <c:pt idx="60">
                  <c:v>60 </c:v>
                </c:pt>
                <c:pt idx="61">
                  <c:v>61 </c:v>
                </c:pt>
                <c:pt idx="62">
                  <c:v>62 </c:v>
                </c:pt>
                <c:pt idx="63">
                  <c:v>63 </c:v>
                </c:pt>
                <c:pt idx="64">
                  <c:v>64 </c:v>
                </c:pt>
                <c:pt idx="65">
                  <c:v>65 </c:v>
                </c:pt>
                <c:pt idx="66">
                  <c:v>66 </c:v>
                </c:pt>
                <c:pt idx="67">
                  <c:v>67 </c:v>
                </c:pt>
                <c:pt idx="68">
                  <c:v>68 </c:v>
                </c:pt>
                <c:pt idx="69">
                  <c:v>69 </c:v>
                </c:pt>
                <c:pt idx="70">
                  <c:v>70 </c:v>
                </c:pt>
                <c:pt idx="71">
                  <c:v>71 </c:v>
                </c:pt>
                <c:pt idx="72">
                  <c:v>72 </c:v>
                </c:pt>
                <c:pt idx="73">
                  <c:v>73 </c:v>
                </c:pt>
                <c:pt idx="74">
                  <c:v>74 </c:v>
                </c:pt>
                <c:pt idx="75">
                  <c:v>75 </c:v>
                </c:pt>
                <c:pt idx="76">
                  <c:v>76 </c:v>
                </c:pt>
                <c:pt idx="77">
                  <c:v>77 </c:v>
                </c:pt>
                <c:pt idx="78">
                  <c:v>78 </c:v>
                </c:pt>
                <c:pt idx="79">
                  <c:v>79 </c:v>
                </c:pt>
                <c:pt idx="80">
                  <c:v>80 </c:v>
                </c:pt>
                <c:pt idx="81">
                  <c:v>81 </c:v>
                </c:pt>
                <c:pt idx="82">
                  <c:v>82 </c:v>
                </c:pt>
                <c:pt idx="83">
                  <c:v>83 </c:v>
                </c:pt>
                <c:pt idx="84">
                  <c:v>84 </c:v>
                </c:pt>
                <c:pt idx="85">
                  <c:v>85 </c:v>
                </c:pt>
                <c:pt idx="86">
                  <c:v>86 </c:v>
                </c:pt>
                <c:pt idx="87">
                  <c:v>87 </c:v>
                </c:pt>
                <c:pt idx="88">
                  <c:v>88 </c:v>
                </c:pt>
                <c:pt idx="89">
                  <c:v>89 </c:v>
                </c:pt>
                <c:pt idx="90">
                  <c:v>90+</c:v>
                </c:pt>
              </c:strCache>
            </c:strRef>
          </c:cat>
          <c:val>
            <c:numRef>
              <c:f>Aggregate!$C$2:$CO$2</c:f>
              <c:numCache>
                <c:formatCode>#,##0_ </c:formatCode>
                <c:ptCount val="91"/>
                <c:pt idx="0">
                  <c:v>59165.455614748702</c:v>
                </c:pt>
                <c:pt idx="1">
                  <c:v>58577.109119504079</c:v>
                </c:pt>
                <c:pt idx="2">
                  <c:v>57025.396913303994</c:v>
                </c:pt>
                <c:pt idx="3">
                  <c:v>57326.970846649689</c:v>
                </c:pt>
                <c:pt idx="4">
                  <c:v>58137.891663800074</c:v>
                </c:pt>
                <c:pt idx="5">
                  <c:v>53754.233557893276</c:v>
                </c:pt>
                <c:pt idx="6">
                  <c:v>57121.880317459501</c:v>
                </c:pt>
                <c:pt idx="7">
                  <c:v>60131.114800005285</c:v>
                </c:pt>
                <c:pt idx="8">
                  <c:v>58953.508078219558</c:v>
                </c:pt>
                <c:pt idx="9">
                  <c:v>56308.173722268417</c:v>
                </c:pt>
                <c:pt idx="10">
                  <c:v>57107.607996000486</c:v>
                </c:pt>
                <c:pt idx="11">
                  <c:v>58894.572353072239</c:v>
                </c:pt>
                <c:pt idx="12">
                  <c:v>58141.313973456163</c:v>
                </c:pt>
                <c:pt idx="13">
                  <c:v>59797.830109691371</c:v>
                </c:pt>
                <c:pt idx="14">
                  <c:v>55781.536151149361</c:v>
                </c:pt>
                <c:pt idx="15">
                  <c:v>56401.860272847378</c:v>
                </c:pt>
                <c:pt idx="16">
                  <c:v>49803.039680907925</c:v>
                </c:pt>
                <c:pt idx="17">
                  <c:v>54699.144337899132</c:v>
                </c:pt>
                <c:pt idx="18">
                  <c:v>48894.75481730848</c:v>
                </c:pt>
                <c:pt idx="19">
                  <c:v>42848.902431167298</c:v>
                </c:pt>
                <c:pt idx="20">
                  <c:v>43784.933813156167</c:v>
                </c:pt>
                <c:pt idx="21">
                  <c:v>30203.564585453587</c:v>
                </c:pt>
                <c:pt idx="22">
                  <c:v>28460.244536556656</c:v>
                </c:pt>
                <c:pt idx="23">
                  <c:v>24729.577462292225</c:v>
                </c:pt>
                <c:pt idx="24">
                  <c:v>21532.212714698013</c:v>
                </c:pt>
                <c:pt idx="25">
                  <c:v>23512.104422134027</c:v>
                </c:pt>
                <c:pt idx="26">
                  <c:v>18672.314261627911</c:v>
                </c:pt>
                <c:pt idx="27">
                  <c:v>21406.21175420293</c:v>
                </c:pt>
                <c:pt idx="28">
                  <c:v>18255.293327226347</c:v>
                </c:pt>
                <c:pt idx="29">
                  <c:v>15591.643088706012</c:v>
                </c:pt>
                <c:pt idx="30">
                  <c:v>13863.588600234441</c:v>
                </c:pt>
                <c:pt idx="31">
                  <c:v>9651.2619793214217</c:v>
                </c:pt>
                <c:pt idx="32">
                  <c:v>7574.3713602724565</c:v>
                </c:pt>
                <c:pt idx="33">
                  <c:v>4992.3482545234874</c:v>
                </c:pt>
                <c:pt idx="34">
                  <c:v>2857.8414485394169</c:v>
                </c:pt>
                <c:pt idx="35">
                  <c:v>1109.538558066095</c:v>
                </c:pt>
                <c:pt idx="36">
                  <c:v>-890.27910018489638</c:v>
                </c:pt>
                <c:pt idx="37">
                  <c:v>-2270.96797149739</c:v>
                </c:pt>
                <c:pt idx="38">
                  <c:v>-2706.7368397040009</c:v>
                </c:pt>
                <c:pt idx="39">
                  <c:v>-3231.7181143166017</c:v>
                </c:pt>
                <c:pt idx="40">
                  <c:v>-4034.0132650356754</c:v>
                </c:pt>
                <c:pt idx="41">
                  <c:v>-3433.8852613315976</c:v>
                </c:pt>
                <c:pt idx="42">
                  <c:v>-3722.3759087776743</c:v>
                </c:pt>
                <c:pt idx="43">
                  <c:v>-4225.3886697113667</c:v>
                </c:pt>
                <c:pt idx="44">
                  <c:v>-4164.8264411782438</c:v>
                </c:pt>
                <c:pt idx="45">
                  <c:v>-4563.8337726113095</c:v>
                </c:pt>
                <c:pt idx="46">
                  <c:v>-4266.417848566296</c:v>
                </c:pt>
                <c:pt idx="47">
                  <c:v>-4523.1359810604263</c:v>
                </c:pt>
                <c:pt idx="48">
                  <c:v>-3694.4129170443703</c:v>
                </c:pt>
                <c:pt idx="49">
                  <c:v>-3544.2018442588742</c:v>
                </c:pt>
                <c:pt idx="50">
                  <c:v>-3975.5142640297126</c:v>
                </c:pt>
                <c:pt idx="51">
                  <c:v>-3351.942501241494</c:v>
                </c:pt>
                <c:pt idx="52">
                  <c:v>-3053.0856907481848</c:v>
                </c:pt>
                <c:pt idx="53">
                  <c:v>-2935.632930501748</c:v>
                </c:pt>
                <c:pt idx="54">
                  <c:v>-2345.662049616898</c:v>
                </c:pt>
                <c:pt idx="55">
                  <c:v>-2777.1559665154091</c:v>
                </c:pt>
                <c:pt idx="56">
                  <c:v>-1964.5790154653696</c:v>
                </c:pt>
                <c:pt idx="57">
                  <c:v>-1753.9814572462346</c:v>
                </c:pt>
                <c:pt idx="58">
                  <c:v>-783.21318083354163</c:v>
                </c:pt>
                <c:pt idx="59">
                  <c:v>145.29374224631829</c:v>
                </c:pt>
                <c:pt idx="60">
                  <c:v>1660.7889035159715</c:v>
                </c:pt>
                <c:pt idx="61">
                  <c:v>2220.2160344727417</c:v>
                </c:pt>
                <c:pt idx="62">
                  <c:v>2968.3788435048655</c:v>
                </c:pt>
                <c:pt idx="63">
                  <c:v>3166.2666525174809</c:v>
                </c:pt>
                <c:pt idx="64">
                  <c:v>2611.6730833699894</c:v>
                </c:pt>
                <c:pt idx="65">
                  <c:v>2808.661591162394</c:v>
                </c:pt>
                <c:pt idx="66">
                  <c:v>2101.722490915372</c:v>
                </c:pt>
                <c:pt idx="67">
                  <c:v>2323.5497368574224</c:v>
                </c:pt>
                <c:pt idx="68">
                  <c:v>1529.7628676428103</c:v>
                </c:pt>
                <c:pt idx="69">
                  <c:v>1387.2085053531855</c:v>
                </c:pt>
                <c:pt idx="70">
                  <c:v>3062.9319262122758</c:v>
                </c:pt>
                <c:pt idx="71">
                  <c:v>2211.7044792842921</c:v>
                </c:pt>
                <c:pt idx="72">
                  <c:v>1975.0285764539381</c:v>
                </c:pt>
                <c:pt idx="73">
                  <c:v>1944.0909895778241</c:v>
                </c:pt>
                <c:pt idx="74">
                  <c:v>1513.8183350996674</c:v>
                </c:pt>
                <c:pt idx="75">
                  <c:v>1825.2329410838133</c:v>
                </c:pt>
                <c:pt idx="76">
                  <c:v>1162.0504045393409</c:v>
                </c:pt>
                <c:pt idx="77">
                  <c:v>1371.6025245281403</c:v>
                </c:pt>
                <c:pt idx="78">
                  <c:v>909.36803158733392</c:v>
                </c:pt>
                <c:pt idx="79">
                  <c:v>713.97672468676183</c:v>
                </c:pt>
                <c:pt idx="80">
                  <c:v>785.24468653039662</c:v>
                </c:pt>
                <c:pt idx="81">
                  <c:v>526.51589606600669</c:v>
                </c:pt>
                <c:pt idx="82">
                  <c:v>437.63201323490063</c:v>
                </c:pt>
                <c:pt idx="83">
                  <c:v>350.3704994869089</c:v>
                </c:pt>
                <c:pt idx="84">
                  <c:v>279.57491204202057</c:v>
                </c:pt>
                <c:pt idx="85">
                  <c:v>309.7738089943125</c:v>
                </c:pt>
                <c:pt idx="86">
                  <c:v>223.63829324273405</c:v>
                </c:pt>
                <c:pt idx="87">
                  <c:v>121.84318933084379</c:v>
                </c:pt>
                <c:pt idx="88">
                  <c:v>92.366291147814877</c:v>
                </c:pt>
                <c:pt idx="89">
                  <c:v>65.25050266662825</c:v>
                </c:pt>
                <c:pt idx="90">
                  <c:v>43.91329280194892</c:v>
                </c:pt>
              </c:numCache>
            </c:numRef>
          </c:val>
          <c:extLst>
            <c:ext xmlns:c16="http://schemas.microsoft.com/office/drawing/2014/chart" uri="{C3380CC4-5D6E-409C-BE32-E72D297353CC}">
              <c16:uniqueId val="{00000000-4F1F-5146-B928-A3D87CE92800}"/>
            </c:ext>
          </c:extLst>
        </c:ser>
        <c:dLbls>
          <c:showLegendKey val="0"/>
          <c:showVal val="0"/>
          <c:showCatName val="0"/>
          <c:showSerName val="0"/>
          <c:showPercent val="0"/>
          <c:showBubbleSize val="0"/>
        </c:dLbls>
        <c:axId val="881793760"/>
        <c:axId val="881794152"/>
      </c:areaChart>
      <c:catAx>
        <c:axId val="881793760"/>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NG"/>
          </a:p>
        </c:txPr>
        <c:crossAx val="881794152"/>
        <c:crosses val="autoZero"/>
        <c:auto val="1"/>
        <c:lblAlgn val="ctr"/>
        <c:lblOffset val="100"/>
        <c:tickLblSkip val="5"/>
        <c:noMultiLvlLbl val="0"/>
      </c:catAx>
      <c:valAx>
        <c:axId val="881794152"/>
        <c:scaling>
          <c:orientation val="minMax"/>
        </c:scaling>
        <c:delete val="0"/>
        <c:axPos val="l"/>
        <c:majorGridlines>
          <c:spPr>
            <a:ln w="9525" cap="flat" cmpd="sng" algn="ctr">
              <a:solidFill>
                <a:schemeClr val="tx2">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NG"/>
          </a:p>
        </c:txPr>
        <c:crossAx val="881793760"/>
        <c:crosses val="autoZero"/>
        <c:crossBetween val="midCat"/>
      </c:valAx>
      <c:spPr>
        <a:noFill/>
        <a:ln>
          <a:noFill/>
        </a:ln>
        <a:effectLst/>
      </c:spPr>
    </c:plotArea>
    <c:plotVisOnly val="1"/>
    <c:dispBlanksAs val="zero"/>
    <c:showDLblsOverMax val="0"/>
  </c:chart>
  <c:spPr>
    <a:solidFill>
      <a:schemeClr val="accent1">
        <a:lumMod val="20000"/>
        <a:lumOff val="80000"/>
      </a:schemeClr>
    </a:solidFill>
    <a:ln w="9525" cap="flat" cmpd="sng" algn="ctr">
      <a:solidFill>
        <a:schemeClr val="tx2">
          <a:lumMod val="15000"/>
          <a:lumOff val="85000"/>
        </a:schemeClr>
      </a:solidFill>
      <a:round/>
    </a:ln>
    <a:effectLst/>
  </c:spPr>
  <c:txPr>
    <a:bodyPr/>
    <a:lstStyle/>
    <a:p>
      <a:pPr>
        <a:defRPr/>
      </a:pPr>
      <a:endParaRPr lang="en-NG"/>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areaChart>
        <c:grouping val="stacked"/>
        <c:varyColors val="0"/>
        <c:ser>
          <c:idx val="1"/>
          <c:order val="0"/>
          <c:tx>
            <c:strRef>
              <c:f>LCD!$A$7</c:f>
              <c:strCache>
                <c:ptCount val="1"/>
                <c:pt idx="0">
                  <c:v>Lifecycle Deficit</c:v>
                </c:pt>
              </c:strCache>
            </c:strRef>
          </c:tx>
          <c:spPr>
            <a:pattFill prst="pct75">
              <a:fgClr>
                <a:srgbClr val="00B050"/>
              </a:fgClr>
              <a:bgClr>
                <a:schemeClr val="bg1"/>
              </a:bgClr>
            </a:pattFill>
            <a:ln w="19050">
              <a:solidFill>
                <a:srgbClr val="00B050"/>
              </a:solidFill>
            </a:ln>
            <a:effectLst/>
          </c:spPr>
          <c:cat>
            <c:strRef>
              <c:f>LCD!$B$6:$CN$6</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LCD!$B$7:$CN$7</c:f>
              <c:numCache>
                <c:formatCode>0.0</c:formatCode>
                <c:ptCount val="91"/>
                <c:pt idx="0">
                  <c:v>251.53021040185055</c:v>
                </c:pt>
                <c:pt idx="1">
                  <c:v>286.41900803808409</c:v>
                </c:pt>
                <c:pt idx="2">
                  <c:v>313.97513377050109</c:v>
                </c:pt>
                <c:pt idx="3">
                  <c:v>451.50782656466095</c:v>
                </c:pt>
                <c:pt idx="4">
                  <c:v>497.22432976966957</c:v>
                </c:pt>
                <c:pt idx="5">
                  <c:v>501.03318950445237</c:v>
                </c:pt>
                <c:pt idx="6">
                  <c:v>519.36243458834417</c:v>
                </c:pt>
                <c:pt idx="7">
                  <c:v>582.99157114114564</c:v>
                </c:pt>
                <c:pt idx="8">
                  <c:v>513.32693798267815</c:v>
                </c:pt>
                <c:pt idx="9">
                  <c:v>522.10711254063335</c:v>
                </c:pt>
                <c:pt idx="10">
                  <c:v>528.96029590891305</c:v>
                </c:pt>
                <c:pt idx="11">
                  <c:v>443.88138576232529</c:v>
                </c:pt>
                <c:pt idx="12">
                  <c:v>464.79028521151673</c:v>
                </c:pt>
                <c:pt idx="13">
                  <c:v>500.88291397137152</c:v>
                </c:pt>
                <c:pt idx="14">
                  <c:v>455.78406080264392</c:v>
                </c:pt>
                <c:pt idx="15">
                  <c:v>467.43984408595929</c:v>
                </c:pt>
                <c:pt idx="16">
                  <c:v>506.78025053490222</c:v>
                </c:pt>
                <c:pt idx="17">
                  <c:v>463.46455252893401</c:v>
                </c:pt>
                <c:pt idx="18">
                  <c:v>424.03233549545399</c:v>
                </c:pt>
                <c:pt idx="19">
                  <c:v>437.71808873577561</c:v>
                </c:pt>
                <c:pt idx="20">
                  <c:v>444.79089436477108</c:v>
                </c:pt>
                <c:pt idx="21">
                  <c:v>383.71878542419131</c:v>
                </c:pt>
                <c:pt idx="22">
                  <c:v>212.84756186365559</c:v>
                </c:pt>
                <c:pt idx="23">
                  <c:v>199.39762715122856</c:v>
                </c:pt>
                <c:pt idx="24">
                  <c:v>182.56781385136793</c:v>
                </c:pt>
                <c:pt idx="25">
                  <c:v>167.48794544398532</c:v>
                </c:pt>
                <c:pt idx="26">
                  <c:v>167.54536329599767</c:v>
                </c:pt>
                <c:pt idx="27">
                  <c:v>167.0079016248323</c:v>
                </c:pt>
                <c:pt idx="28">
                  <c:v>157.89905433021386</c:v>
                </c:pt>
                <c:pt idx="29">
                  <c:v>148.64011252358102</c:v>
                </c:pt>
                <c:pt idx="30">
                  <c:v>133.56069865919505</c:v>
                </c:pt>
                <c:pt idx="31">
                  <c:v>106.62843817929308</c:v>
                </c:pt>
                <c:pt idx="32">
                  <c:v>92.496824600022023</c:v>
                </c:pt>
                <c:pt idx="33">
                  <c:v>72.14270953033872</c:v>
                </c:pt>
                <c:pt idx="34">
                  <c:v>59.385868866743522</c:v>
                </c:pt>
                <c:pt idx="35">
                  <c:v>46.562178645916788</c:v>
                </c:pt>
                <c:pt idx="36">
                  <c:v>32.751945705055505</c:v>
                </c:pt>
                <c:pt idx="37">
                  <c:v>19.666114179017939</c:v>
                </c:pt>
                <c:pt idx="38">
                  <c:v>5.1665670146255707</c:v>
                </c:pt>
                <c:pt idx="39">
                  <c:v>-9.4841389853521605</c:v>
                </c:pt>
                <c:pt idx="40">
                  <c:v>-19.759610332046748</c:v>
                </c:pt>
                <c:pt idx="41">
                  <c:v>-25.615013611418703</c:v>
                </c:pt>
                <c:pt idx="42">
                  <c:v>-29.971222382250858</c:v>
                </c:pt>
                <c:pt idx="43">
                  <c:v>-28.578473857834979</c:v>
                </c:pt>
                <c:pt idx="44">
                  <c:v>-29.841161750301296</c:v>
                </c:pt>
                <c:pt idx="45">
                  <c:v>-27.081899130443901</c:v>
                </c:pt>
                <c:pt idx="46">
                  <c:v>-24.400934184227651</c:v>
                </c:pt>
                <c:pt idx="47">
                  <c:v>-23.490007199313936</c:v>
                </c:pt>
                <c:pt idx="48">
                  <c:v>-20.801319010242139</c:v>
                </c:pt>
                <c:pt idx="49">
                  <c:v>-19.727608343990312</c:v>
                </c:pt>
                <c:pt idx="50">
                  <c:v>-19.160655525254526</c:v>
                </c:pt>
                <c:pt idx="51">
                  <c:v>-18.73435700511402</c:v>
                </c:pt>
                <c:pt idx="52">
                  <c:v>-17.041033456890602</c:v>
                </c:pt>
                <c:pt idx="53">
                  <c:v>-15.345145882208215</c:v>
                </c:pt>
                <c:pt idx="54">
                  <c:v>-12.983249836260427</c:v>
                </c:pt>
                <c:pt idx="55">
                  <c:v>-8.549790159874135</c:v>
                </c:pt>
                <c:pt idx="56">
                  <c:v>-4.298711693598591</c:v>
                </c:pt>
                <c:pt idx="57">
                  <c:v>0.8579423386020153</c:v>
                </c:pt>
                <c:pt idx="58">
                  <c:v>6.5712236181432786</c:v>
                </c:pt>
                <c:pt idx="59">
                  <c:v>15.116793996528827</c:v>
                </c:pt>
                <c:pt idx="60">
                  <c:v>24.500282151919293</c:v>
                </c:pt>
                <c:pt idx="61">
                  <c:v>35.023329138604339</c:v>
                </c:pt>
                <c:pt idx="62">
                  <c:v>46.951301559388327</c:v>
                </c:pt>
                <c:pt idx="63">
                  <c:v>59.715824052528745</c:v>
                </c:pt>
                <c:pt idx="64">
                  <c:v>67.412263956814201</c:v>
                </c:pt>
                <c:pt idx="65">
                  <c:v>72.567004898924182</c:v>
                </c:pt>
                <c:pt idx="66">
                  <c:v>77.079431610008371</c:v>
                </c:pt>
                <c:pt idx="67">
                  <c:v>78.012823441587869</c:v>
                </c:pt>
                <c:pt idx="68">
                  <c:v>76.403301093736474</c:v>
                </c:pt>
                <c:pt idx="69">
                  <c:v>73.91638168995226</c:v>
                </c:pt>
                <c:pt idx="70">
                  <c:v>69.771265267364726</c:v>
                </c:pt>
                <c:pt idx="71">
                  <c:v>63.363586143719722</c:v>
                </c:pt>
                <c:pt idx="72">
                  <c:v>57.573286815921172</c:v>
                </c:pt>
                <c:pt idx="73">
                  <c:v>50.781225590720112</c:v>
                </c:pt>
                <c:pt idx="74">
                  <c:v>44.865649987620053</c:v>
                </c:pt>
                <c:pt idx="75">
                  <c:v>38.965452838743275</c:v>
                </c:pt>
                <c:pt idx="76">
                  <c:v>33.023133025181622</c:v>
                </c:pt>
                <c:pt idx="77">
                  <c:v>29.629334393857437</c:v>
                </c:pt>
                <c:pt idx="78">
                  <c:v>29.45537086355337</c:v>
                </c:pt>
                <c:pt idx="79">
                  <c:v>31.438773730879696</c:v>
                </c:pt>
                <c:pt idx="80">
                  <c:v>33.83238378771221</c:v>
                </c:pt>
                <c:pt idx="81">
                  <c:v>37.362164798156037</c:v>
                </c:pt>
                <c:pt idx="82">
                  <c:v>38.721212332211067</c:v>
                </c:pt>
                <c:pt idx="83">
                  <c:v>35.687988107168245</c:v>
                </c:pt>
                <c:pt idx="84">
                  <c:v>29.4095360386812</c:v>
                </c:pt>
                <c:pt idx="85">
                  <c:v>23.210015692355164</c:v>
                </c:pt>
                <c:pt idx="86">
                  <c:v>17.054624188702</c:v>
                </c:pt>
                <c:pt idx="87">
                  <c:v>12.213114065470634</c:v>
                </c:pt>
                <c:pt idx="88">
                  <c:v>9.6137058373052238</c:v>
                </c:pt>
                <c:pt idx="89">
                  <c:v>8.4140565876309399</c:v>
                </c:pt>
                <c:pt idx="90">
                  <c:v>28.205731013693573</c:v>
                </c:pt>
              </c:numCache>
            </c:numRef>
          </c:val>
          <c:extLst>
            <c:ext xmlns:c16="http://schemas.microsoft.com/office/drawing/2014/chart" uri="{C3380CC4-5D6E-409C-BE32-E72D297353CC}">
              <c16:uniqueId val="{00000000-DDA0-D74A-B9EB-BC63E68B21B9}"/>
            </c:ext>
          </c:extLst>
        </c:ser>
        <c:dLbls>
          <c:showLegendKey val="0"/>
          <c:showVal val="0"/>
          <c:showCatName val="0"/>
          <c:showSerName val="0"/>
          <c:showPercent val="0"/>
          <c:showBubbleSize val="0"/>
        </c:dLbls>
        <c:axId val="681987288"/>
        <c:axId val="681983368"/>
      </c:areaChart>
      <c:dateAx>
        <c:axId val="68198728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Age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1983368"/>
        <c:crosses val="autoZero"/>
        <c:auto val="0"/>
        <c:lblOffset val="100"/>
        <c:baseTimeUnit val="days"/>
        <c:majorUnit val="10"/>
        <c:majorTimeUnit val="days"/>
      </c:dateAx>
      <c:valAx>
        <c:axId val="681983368"/>
        <c:scaling>
          <c:orientation val="minMax"/>
          <c:max val="650"/>
          <c:min val="-50"/>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1987288"/>
        <c:crossesAt val="1"/>
        <c:crossBetween val="midCat"/>
      </c:valAx>
      <c:spPr>
        <a:noFill/>
        <a:ln>
          <a:noFill/>
        </a:ln>
        <a:effectLst/>
      </c:spPr>
    </c:plotArea>
    <c:plotVisOnly val="1"/>
    <c:dispBlanksAs val="gap"/>
    <c:showDLblsOverMax val="0"/>
    <c:extLst/>
  </c:chart>
  <c:spPr>
    <a:solidFill>
      <a:srgbClr val="70AD47">
        <a:lumMod val="20000"/>
        <a:lumOff val="80000"/>
      </a:srgbClr>
    </a:solidFill>
    <a:ln w="9525" cap="flat" cmpd="sng" algn="ctr">
      <a:solidFill>
        <a:schemeClr val="tx1">
          <a:lumMod val="15000"/>
          <a:lumOff val="85000"/>
        </a:schemeClr>
      </a:solidFill>
      <a:round/>
    </a:ln>
    <a:effectLst/>
  </c:spPr>
  <c:txPr>
    <a:bodyPr/>
    <a:lstStyle/>
    <a:p>
      <a:pPr>
        <a:defRPr>
          <a:solidFill>
            <a:schemeClr val="tx1"/>
          </a:solidFill>
        </a:defRPr>
      </a:pPr>
      <a:endParaRPr lang="en-NG"/>
    </a:p>
  </c:txPr>
  <c:externalData r:id="rId4">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1"/>
          <c:order val="0"/>
          <c:tx>
            <c:strRef>
              <c:f>Sheet1!$D$1</c:f>
              <c:strCache>
                <c:ptCount val="1"/>
                <c:pt idx="0">
                  <c:v>GR of EP</c:v>
                </c:pt>
              </c:strCache>
            </c:strRef>
          </c:tx>
          <c:marker>
            <c:symbol val="none"/>
          </c:marker>
          <c:cat>
            <c:numRef>
              <c:f>Sheet1!$B$2:$B$102</c:f>
              <c:numCache>
                <c:formatCode>General</c:formatCode>
                <c:ptCount val="101"/>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pt idx="30">
                  <c:v>1980</c:v>
                </c:pt>
                <c:pt idx="31">
                  <c:v>1981</c:v>
                </c:pt>
                <c:pt idx="32">
                  <c:v>1982</c:v>
                </c:pt>
                <c:pt idx="33">
                  <c:v>1983</c:v>
                </c:pt>
                <c:pt idx="34">
                  <c:v>1984</c:v>
                </c:pt>
                <c:pt idx="35">
                  <c:v>1985</c:v>
                </c:pt>
                <c:pt idx="36">
                  <c:v>1986</c:v>
                </c:pt>
                <c:pt idx="37">
                  <c:v>1987</c:v>
                </c:pt>
                <c:pt idx="38">
                  <c:v>1988</c:v>
                </c:pt>
                <c:pt idx="39">
                  <c:v>1989</c:v>
                </c:pt>
                <c:pt idx="40">
                  <c:v>1990</c:v>
                </c:pt>
                <c:pt idx="41">
                  <c:v>1991</c:v>
                </c:pt>
                <c:pt idx="42">
                  <c:v>1992</c:v>
                </c:pt>
                <c:pt idx="43">
                  <c:v>1993</c:v>
                </c:pt>
                <c:pt idx="44">
                  <c:v>1994</c:v>
                </c:pt>
                <c:pt idx="45">
                  <c:v>1995</c:v>
                </c:pt>
                <c:pt idx="46">
                  <c:v>1996</c:v>
                </c:pt>
                <c:pt idx="47">
                  <c:v>1997</c:v>
                </c:pt>
                <c:pt idx="48">
                  <c:v>1998</c:v>
                </c:pt>
                <c:pt idx="49">
                  <c:v>1999</c:v>
                </c:pt>
                <c:pt idx="50">
                  <c:v>2000</c:v>
                </c:pt>
                <c:pt idx="51">
                  <c:v>2001</c:v>
                </c:pt>
                <c:pt idx="52">
                  <c:v>2002</c:v>
                </c:pt>
                <c:pt idx="53">
                  <c:v>2003</c:v>
                </c:pt>
                <c:pt idx="54">
                  <c:v>2004</c:v>
                </c:pt>
                <c:pt idx="55">
                  <c:v>2005</c:v>
                </c:pt>
                <c:pt idx="56">
                  <c:v>2006</c:v>
                </c:pt>
                <c:pt idx="57">
                  <c:v>2007</c:v>
                </c:pt>
                <c:pt idx="58">
                  <c:v>2008</c:v>
                </c:pt>
                <c:pt idx="59">
                  <c:v>2009</c:v>
                </c:pt>
                <c:pt idx="60">
                  <c:v>2010</c:v>
                </c:pt>
                <c:pt idx="61">
                  <c:v>2011</c:v>
                </c:pt>
                <c:pt idx="62">
                  <c:v>2012</c:v>
                </c:pt>
                <c:pt idx="63">
                  <c:v>2013</c:v>
                </c:pt>
                <c:pt idx="64">
                  <c:v>2014</c:v>
                </c:pt>
                <c:pt idx="65">
                  <c:v>2015</c:v>
                </c:pt>
                <c:pt idx="66">
                  <c:v>2016</c:v>
                </c:pt>
                <c:pt idx="67">
                  <c:v>2017</c:v>
                </c:pt>
                <c:pt idx="68">
                  <c:v>2018</c:v>
                </c:pt>
                <c:pt idx="69">
                  <c:v>2019</c:v>
                </c:pt>
                <c:pt idx="70">
                  <c:v>2020</c:v>
                </c:pt>
                <c:pt idx="71">
                  <c:v>2021</c:v>
                </c:pt>
                <c:pt idx="72">
                  <c:v>2022</c:v>
                </c:pt>
                <c:pt idx="73">
                  <c:v>2023</c:v>
                </c:pt>
                <c:pt idx="74">
                  <c:v>2024</c:v>
                </c:pt>
                <c:pt idx="75">
                  <c:v>2025</c:v>
                </c:pt>
                <c:pt idx="76">
                  <c:v>2026</c:v>
                </c:pt>
                <c:pt idx="77">
                  <c:v>2027</c:v>
                </c:pt>
                <c:pt idx="78">
                  <c:v>2028</c:v>
                </c:pt>
                <c:pt idx="79">
                  <c:v>2029</c:v>
                </c:pt>
                <c:pt idx="80">
                  <c:v>2030</c:v>
                </c:pt>
                <c:pt idx="81">
                  <c:v>2031</c:v>
                </c:pt>
                <c:pt idx="82">
                  <c:v>2032</c:v>
                </c:pt>
                <c:pt idx="83">
                  <c:v>2033</c:v>
                </c:pt>
                <c:pt idx="84">
                  <c:v>2034</c:v>
                </c:pt>
                <c:pt idx="85">
                  <c:v>2035</c:v>
                </c:pt>
                <c:pt idx="86">
                  <c:v>2036</c:v>
                </c:pt>
                <c:pt idx="87">
                  <c:v>2037</c:v>
                </c:pt>
                <c:pt idx="88">
                  <c:v>2038</c:v>
                </c:pt>
                <c:pt idx="89">
                  <c:v>2039</c:v>
                </c:pt>
                <c:pt idx="90">
                  <c:v>2040</c:v>
                </c:pt>
                <c:pt idx="91">
                  <c:v>2041</c:v>
                </c:pt>
                <c:pt idx="92">
                  <c:v>2042</c:v>
                </c:pt>
                <c:pt idx="93">
                  <c:v>2043</c:v>
                </c:pt>
                <c:pt idx="94">
                  <c:v>2044</c:v>
                </c:pt>
                <c:pt idx="95">
                  <c:v>2045</c:v>
                </c:pt>
                <c:pt idx="96">
                  <c:v>2046</c:v>
                </c:pt>
                <c:pt idx="97">
                  <c:v>2047</c:v>
                </c:pt>
                <c:pt idx="98">
                  <c:v>2048</c:v>
                </c:pt>
                <c:pt idx="99">
                  <c:v>2049</c:v>
                </c:pt>
                <c:pt idx="100">
                  <c:v>2050</c:v>
                </c:pt>
              </c:numCache>
            </c:numRef>
          </c:cat>
          <c:val>
            <c:numRef>
              <c:f>Sheet1!$D$2:$D$102</c:f>
              <c:numCache>
                <c:formatCode>0.00</c:formatCode>
                <c:ptCount val="101"/>
                <c:pt idx="1">
                  <c:v>1.7366585000859409</c:v>
                </c:pt>
                <c:pt idx="2">
                  <c:v>1.7632435369884329</c:v>
                </c:pt>
                <c:pt idx="3">
                  <c:v>1.785879726008295</c:v>
                </c:pt>
                <c:pt idx="4">
                  <c:v>1.8063429383571881</c:v>
                </c:pt>
                <c:pt idx="5">
                  <c:v>1.8261306836340681</c:v>
                </c:pt>
                <c:pt idx="6">
                  <c:v>1.846834012884581</c:v>
                </c:pt>
                <c:pt idx="7">
                  <c:v>1.8697748589720911</c:v>
                </c:pt>
                <c:pt idx="8">
                  <c:v>1.895865977993392</c:v>
                </c:pt>
                <c:pt idx="9">
                  <c:v>1.925614616123944</c:v>
                </c:pt>
                <c:pt idx="10">
                  <c:v>1.9583093786666681</c:v>
                </c:pt>
                <c:pt idx="11">
                  <c:v>1.992171632560428</c:v>
                </c:pt>
                <c:pt idx="12">
                  <c:v>2.024598687513175</c:v>
                </c:pt>
                <c:pt idx="13">
                  <c:v>2.0527900431625632</c:v>
                </c:pt>
                <c:pt idx="14">
                  <c:v>2.075408969240419</c:v>
                </c:pt>
                <c:pt idx="15">
                  <c:v>2.0945540374459699</c:v>
                </c:pt>
                <c:pt idx="16">
                  <c:v>2.1203187965877119</c:v>
                </c:pt>
                <c:pt idx="17">
                  <c:v>2.1493224344120061</c:v>
                </c:pt>
                <c:pt idx="18">
                  <c:v>2.169551328361158</c:v>
                </c:pt>
                <c:pt idx="19">
                  <c:v>2.1786659259577941</c:v>
                </c:pt>
                <c:pt idx="20">
                  <c:v>2.18487626258834</c:v>
                </c:pt>
                <c:pt idx="21">
                  <c:v>2.1735429152123271</c:v>
                </c:pt>
                <c:pt idx="22">
                  <c:v>2.1757526889670848</c:v>
                </c:pt>
                <c:pt idx="23">
                  <c:v>2.2383490453124431</c:v>
                </c:pt>
                <c:pt idx="24">
                  <c:v>2.3762575138989441</c:v>
                </c:pt>
                <c:pt idx="25">
                  <c:v>2.5534380302690738</c:v>
                </c:pt>
                <c:pt idx="26">
                  <c:v>2.751294374450016</c:v>
                </c:pt>
                <c:pt idx="27">
                  <c:v>2.901972951436548</c:v>
                </c:pt>
                <c:pt idx="28">
                  <c:v>2.9463337341254738</c:v>
                </c:pt>
                <c:pt idx="29">
                  <c:v>2.8595256071611939</c:v>
                </c:pt>
                <c:pt idx="30">
                  <c:v>2.6937355925579909</c:v>
                </c:pt>
                <c:pt idx="31">
                  <c:v>2.5064777328359611</c:v>
                </c:pt>
                <c:pt idx="32">
                  <c:v>2.3663322735734069</c:v>
                </c:pt>
                <c:pt idx="33">
                  <c:v>2.301502575830928</c:v>
                </c:pt>
                <c:pt idx="34">
                  <c:v>2.3365706146286458</c:v>
                </c:pt>
                <c:pt idx="35">
                  <c:v>2.4371105822257868</c:v>
                </c:pt>
                <c:pt idx="36">
                  <c:v>2.5495859856718002</c:v>
                </c:pt>
                <c:pt idx="37">
                  <c:v>2.6342736061470999</c:v>
                </c:pt>
                <c:pt idx="38">
                  <c:v>2.693669629925191</c:v>
                </c:pt>
                <c:pt idx="39">
                  <c:v>2.716939150758197</c:v>
                </c:pt>
                <c:pt idx="40">
                  <c:v>2.7158774199009561</c:v>
                </c:pt>
                <c:pt idx="41">
                  <c:v>2.7103531845645481</c:v>
                </c:pt>
                <c:pt idx="42">
                  <c:v>2.7129929959827681</c:v>
                </c:pt>
                <c:pt idx="43">
                  <c:v>2.7198857076960818</c:v>
                </c:pt>
                <c:pt idx="44">
                  <c:v>2.7336992259991262</c:v>
                </c:pt>
                <c:pt idx="45">
                  <c:v>2.712904432043834</c:v>
                </c:pt>
                <c:pt idx="46">
                  <c:v>2.7669151024818648</c:v>
                </c:pt>
                <c:pt idx="47">
                  <c:v>2.7770998597059768</c:v>
                </c:pt>
                <c:pt idx="48">
                  <c:v>2.7761894924821711</c:v>
                </c:pt>
                <c:pt idx="49">
                  <c:v>2.7619696241269671</c:v>
                </c:pt>
                <c:pt idx="50">
                  <c:v>2.7396802058229639</c:v>
                </c:pt>
                <c:pt idx="51">
                  <c:v>2.7171248708862819</c:v>
                </c:pt>
                <c:pt idx="52">
                  <c:v>2.6993907840594078</c:v>
                </c:pt>
                <c:pt idx="53">
                  <c:v>2.6858300198117808</c:v>
                </c:pt>
                <c:pt idx="54">
                  <c:v>2.6779793674033869</c:v>
                </c:pt>
                <c:pt idx="55">
                  <c:v>2.6752034742145021</c:v>
                </c:pt>
                <c:pt idx="56">
                  <c:v>2.6729735815672662</c:v>
                </c:pt>
                <c:pt idx="57">
                  <c:v>2.6731030856474249</c:v>
                </c:pt>
                <c:pt idx="58">
                  <c:v>2.6815590528876259</c:v>
                </c:pt>
                <c:pt idx="59">
                  <c:v>2.699581687238251</c:v>
                </c:pt>
                <c:pt idx="60">
                  <c:v>2.7235914763094531</c:v>
                </c:pt>
                <c:pt idx="61">
                  <c:v>2.748433223780232</c:v>
                </c:pt>
                <c:pt idx="62">
                  <c:v>2.7705395906155061</c:v>
                </c:pt>
                <c:pt idx="63">
                  <c:v>2.7899885737330878</c:v>
                </c:pt>
                <c:pt idx="64">
                  <c:v>2.8056115946923339</c:v>
                </c:pt>
                <c:pt idx="65">
                  <c:v>2.8178129264634788</c:v>
                </c:pt>
                <c:pt idx="66">
                  <c:v>2.827996699184661</c:v>
                </c:pt>
                <c:pt idx="67">
                  <c:v>2.8364069229108142</c:v>
                </c:pt>
                <c:pt idx="68">
                  <c:v>2.8418798471891709</c:v>
                </c:pt>
                <c:pt idx="69">
                  <c:v>2.8442795503502269</c:v>
                </c:pt>
                <c:pt idx="70">
                  <c:v>2.8437040121844381</c:v>
                </c:pt>
                <c:pt idx="71">
                  <c:v>2.840028954714894</c:v>
                </c:pt>
                <c:pt idx="72">
                  <c:v>2.8337073954109862</c:v>
                </c:pt>
                <c:pt idx="73">
                  <c:v>2.8253569203359832</c:v>
                </c:pt>
                <c:pt idx="74">
                  <c:v>2.8151991566006651</c:v>
                </c:pt>
                <c:pt idx="75">
                  <c:v>2.8027825288132568</c:v>
                </c:pt>
                <c:pt idx="76">
                  <c:v>2.7874982698327999</c:v>
                </c:pt>
                <c:pt idx="77">
                  <c:v>2.7688894322139719</c:v>
                </c:pt>
                <c:pt idx="78">
                  <c:v>2.74699621388215</c:v>
                </c:pt>
                <c:pt idx="79">
                  <c:v>2.72172297596458</c:v>
                </c:pt>
                <c:pt idx="80">
                  <c:v>2.6932919140428782</c:v>
                </c:pt>
                <c:pt idx="81">
                  <c:v>2.6619301594292701</c:v>
                </c:pt>
                <c:pt idx="82">
                  <c:v>2.6279597387837499</c:v>
                </c:pt>
                <c:pt idx="83">
                  <c:v>2.591585186083583</c:v>
                </c:pt>
                <c:pt idx="84">
                  <c:v>2.5529632031819962</c:v>
                </c:pt>
                <c:pt idx="85">
                  <c:v>2.511970251687635</c:v>
                </c:pt>
                <c:pt idx="86">
                  <c:v>2.4693586888549821</c:v>
                </c:pt>
                <c:pt idx="87">
                  <c:v>2.4241710392148712</c:v>
                </c:pt>
                <c:pt idx="88">
                  <c:v>2.3748175789301631</c:v>
                </c:pt>
                <c:pt idx="89">
                  <c:v>2.3208568205810169</c:v>
                </c:pt>
                <c:pt idx="90">
                  <c:v>2.2636088626435549</c:v>
                </c:pt>
                <c:pt idx="91">
                  <c:v>2.204801695239567</c:v>
                </c:pt>
                <c:pt idx="92">
                  <c:v>2.1457795272976199</c:v>
                </c:pt>
                <c:pt idx="93">
                  <c:v>2.0872932228401249</c:v>
                </c:pt>
                <c:pt idx="94">
                  <c:v>2.0295193121384179</c:v>
                </c:pt>
                <c:pt idx="95">
                  <c:v>1.97214093042266</c:v>
                </c:pt>
                <c:pt idx="96">
                  <c:v>1.914733063846598</c:v>
                </c:pt>
                <c:pt idx="97">
                  <c:v>1.8568026507751521</c:v>
                </c:pt>
                <c:pt idx="98">
                  <c:v>1.7978743785371449</c:v>
                </c:pt>
                <c:pt idx="99">
                  <c:v>1.7375294966622259</c:v>
                </c:pt>
                <c:pt idx="100">
                  <c:v>1.6753873256771381</c:v>
                </c:pt>
              </c:numCache>
            </c:numRef>
          </c:val>
          <c:smooth val="0"/>
          <c:extLst>
            <c:ext xmlns:c16="http://schemas.microsoft.com/office/drawing/2014/chart" uri="{C3380CC4-5D6E-409C-BE32-E72D297353CC}">
              <c16:uniqueId val="{00000000-4C0D-114E-9B91-2CC70E18DEAD}"/>
            </c:ext>
          </c:extLst>
        </c:ser>
        <c:ser>
          <c:idx val="2"/>
          <c:order val="1"/>
          <c:tx>
            <c:strRef>
              <c:f>Sheet1!$E$1</c:f>
              <c:strCache>
                <c:ptCount val="1"/>
                <c:pt idx="0">
                  <c:v>GR of EC</c:v>
                </c:pt>
              </c:strCache>
            </c:strRef>
          </c:tx>
          <c:marker>
            <c:symbol val="none"/>
          </c:marker>
          <c:cat>
            <c:numRef>
              <c:f>Sheet1!$B$2:$B$102</c:f>
              <c:numCache>
                <c:formatCode>General</c:formatCode>
                <c:ptCount val="101"/>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pt idx="30">
                  <c:v>1980</c:v>
                </c:pt>
                <c:pt idx="31">
                  <c:v>1981</c:v>
                </c:pt>
                <c:pt idx="32">
                  <c:v>1982</c:v>
                </c:pt>
                <c:pt idx="33">
                  <c:v>1983</c:v>
                </c:pt>
                <c:pt idx="34">
                  <c:v>1984</c:v>
                </c:pt>
                <c:pt idx="35">
                  <c:v>1985</c:v>
                </c:pt>
                <c:pt idx="36">
                  <c:v>1986</c:v>
                </c:pt>
                <c:pt idx="37">
                  <c:v>1987</c:v>
                </c:pt>
                <c:pt idx="38">
                  <c:v>1988</c:v>
                </c:pt>
                <c:pt idx="39">
                  <c:v>1989</c:v>
                </c:pt>
                <c:pt idx="40">
                  <c:v>1990</c:v>
                </c:pt>
                <c:pt idx="41">
                  <c:v>1991</c:v>
                </c:pt>
                <c:pt idx="42">
                  <c:v>1992</c:v>
                </c:pt>
                <c:pt idx="43">
                  <c:v>1993</c:v>
                </c:pt>
                <c:pt idx="44">
                  <c:v>1994</c:v>
                </c:pt>
                <c:pt idx="45">
                  <c:v>1995</c:v>
                </c:pt>
                <c:pt idx="46">
                  <c:v>1996</c:v>
                </c:pt>
                <c:pt idx="47">
                  <c:v>1997</c:v>
                </c:pt>
                <c:pt idx="48">
                  <c:v>1998</c:v>
                </c:pt>
                <c:pt idx="49">
                  <c:v>1999</c:v>
                </c:pt>
                <c:pt idx="50">
                  <c:v>2000</c:v>
                </c:pt>
                <c:pt idx="51">
                  <c:v>2001</c:v>
                </c:pt>
                <c:pt idx="52">
                  <c:v>2002</c:v>
                </c:pt>
                <c:pt idx="53">
                  <c:v>2003</c:v>
                </c:pt>
                <c:pt idx="54">
                  <c:v>2004</c:v>
                </c:pt>
                <c:pt idx="55">
                  <c:v>2005</c:v>
                </c:pt>
                <c:pt idx="56">
                  <c:v>2006</c:v>
                </c:pt>
                <c:pt idx="57">
                  <c:v>2007</c:v>
                </c:pt>
                <c:pt idx="58">
                  <c:v>2008</c:v>
                </c:pt>
                <c:pt idx="59">
                  <c:v>2009</c:v>
                </c:pt>
                <c:pt idx="60">
                  <c:v>2010</c:v>
                </c:pt>
                <c:pt idx="61">
                  <c:v>2011</c:v>
                </c:pt>
                <c:pt idx="62">
                  <c:v>2012</c:v>
                </c:pt>
                <c:pt idx="63">
                  <c:v>2013</c:v>
                </c:pt>
                <c:pt idx="64">
                  <c:v>2014</c:v>
                </c:pt>
                <c:pt idx="65">
                  <c:v>2015</c:v>
                </c:pt>
                <c:pt idx="66">
                  <c:v>2016</c:v>
                </c:pt>
                <c:pt idx="67">
                  <c:v>2017</c:v>
                </c:pt>
                <c:pt idx="68">
                  <c:v>2018</c:v>
                </c:pt>
                <c:pt idx="69">
                  <c:v>2019</c:v>
                </c:pt>
                <c:pt idx="70">
                  <c:v>2020</c:v>
                </c:pt>
                <c:pt idx="71">
                  <c:v>2021</c:v>
                </c:pt>
                <c:pt idx="72">
                  <c:v>2022</c:v>
                </c:pt>
                <c:pt idx="73">
                  <c:v>2023</c:v>
                </c:pt>
                <c:pt idx="74">
                  <c:v>2024</c:v>
                </c:pt>
                <c:pt idx="75">
                  <c:v>2025</c:v>
                </c:pt>
                <c:pt idx="76">
                  <c:v>2026</c:v>
                </c:pt>
                <c:pt idx="77">
                  <c:v>2027</c:v>
                </c:pt>
                <c:pt idx="78">
                  <c:v>2028</c:v>
                </c:pt>
                <c:pt idx="79">
                  <c:v>2029</c:v>
                </c:pt>
                <c:pt idx="80">
                  <c:v>2030</c:v>
                </c:pt>
                <c:pt idx="81">
                  <c:v>2031</c:v>
                </c:pt>
                <c:pt idx="82">
                  <c:v>2032</c:v>
                </c:pt>
                <c:pt idx="83">
                  <c:v>2033</c:v>
                </c:pt>
                <c:pt idx="84">
                  <c:v>2034</c:v>
                </c:pt>
                <c:pt idx="85">
                  <c:v>2035</c:v>
                </c:pt>
                <c:pt idx="86">
                  <c:v>2036</c:v>
                </c:pt>
                <c:pt idx="87">
                  <c:v>2037</c:v>
                </c:pt>
                <c:pt idx="88">
                  <c:v>2038</c:v>
                </c:pt>
                <c:pt idx="89">
                  <c:v>2039</c:v>
                </c:pt>
                <c:pt idx="90">
                  <c:v>2040</c:v>
                </c:pt>
                <c:pt idx="91">
                  <c:v>2041</c:v>
                </c:pt>
                <c:pt idx="92">
                  <c:v>2042</c:v>
                </c:pt>
                <c:pt idx="93">
                  <c:v>2043</c:v>
                </c:pt>
                <c:pt idx="94">
                  <c:v>2044</c:v>
                </c:pt>
                <c:pt idx="95">
                  <c:v>2045</c:v>
                </c:pt>
                <c:pt idx="96">
                  <c:v>2046</c:v>
                </c:pt>
                <c:pt idx="97">
                  <c:v>2047</c:v>
                </c:pt>
                <c:pt idx="98">
                  <c:v>2048</c:v>
                </c:pt>
                <c:pt idx="99">
                  <c:v>2049</c:v>
                </c:pt>
                <c:pt idx="100">
                  <c:v>2050</c:v>
                </c:pt>
              </c:numCache>
            </c:numRef>
          </c:cat>
          <c:val>
            <c:numRef>
              <c:f>Sheet1!$E$2:$E$102</c:f>
              <c:numCache>
                <c:formatCode>0.00</c:formatCode>
                <c:ptCount val="101"/>
                <c:pt idx="1">
                  <c:v>1.955528768072452</c:v>
                </c:pt>
                <c:pt idx="2">
                  <c:v>1.9869041703847781</c:v>
                </c:pt>
                <c:pt idx="3">
                  <c:v>2.0184613606450359</c:v>
                </c:pt>
                <c:pt idx="4">
                  <c:v>2.049697174915976</c:v>
                </c:pt>
                <c:pt idx="5">
                  <c:v>2.0801542441516219</c:v>
                </c:pt>
                <c:pt idx="6">
                  <c:v>2.1094220596101851</c:v>
                </c:pt>
                <c:pt idx="7">
                  <c:v>2.13713262501417</c:v>
                </c:pt>
                <c:pt idx="8">
                  <c:v>2.1630574285939499</c:v>
                </c:pt>
                <c:pt idx="9">
                  <c:v>2.1871547264987341</c:v>
                </c:pt>
                <c:pt idx="10">
                  <c:v>2.209840226103184</c:v>
                </c:pt>
                <c:pt idx="11">
                  <c:v>2.231942827562877</c:v>
                </c:pt>
                <c:pt idx="12">
                  <c:v>2.2546491274552221</c:v>
                </c:pt>
                <c:pt idx="13">
                  <c:v>2.2791069094547969</c:v>
                </c:pt>
                <c:pt idx="14">
                  <c:v>2.3059104015828189</c:v>
                </c:pt>
                <c:pt idx="15">
                  <c:v>2.3342249074846202</c:v>
                </c:pt>
                <c:pt idx="16">
                  <c:v>2.3687208612349511</c:v>
                </c:pt>
                <c:pt idx="17">
                  <c:v>2.4033449529156181</c:v>
                </c:pt>
                <c:pt idx="18">
                  <c:v>2.4277670482768938</c:v>
                </c:pt>
                <c:pt idx="19">
                  <c:v>2.4391291270876732</c:v>
                </c:pt>
                <c:pt idx="20">
                  <c:v>2.4453852712094331</c:v>
                </c:pt>
                <c:pt idx="21">
                  <c:v>2.4372688388622801</c:v>
                </c:pt>
                <c:pt idx="22">
                  <c:v>2.4408730085487882</c:v>
                </c:pt>
                <c:pt idx="23">
                  <c:v>2.4925696682640921</c:v>
                </c:pt>
                <c:pt idx="24">
                  <c:v>2.6039730681064608</c:v>
                </c:pt>
                <c:pt idx="25">
                  <c:v>2.7460105273976931</c:v>
                </c:pt>
                <c:pt idx="26">
                  <c:v>2.9043144841109609</c:v>
                </c:pt>
                <c:pt idx="27">
                  <c:v>3.0248032619338372</c:v>
                </c:pt>
                <c:pt idx="28">
                  <c:v>3.0602242324308402</c:v>
                </c:pt>
                <c:pt idx="29">
                  <c:v>2.9912288120720119</c:v>
                </c:pt>
                <c:pt idx="30">
                  <c:v>2.860257780379488</c:v>
                </c:pt>
                <c:pt idx="31">
                  <c:v>2.711541314215975</c:v>
                </c:pt>
                <c:pt idx="32">
                  <c:v>2.602140214015916</c:v>
                </c:pt>
                <c:pt idx="33">
                  <c:v>2.558423150651842</c:v>
                </c:pt>
                <c:pt idx="34">
                  <c:v>2.6003684713699711</c:v>
                </c:pt>
                <c:pt idx="35">
                  <c:v>2.6968547466290511</c:v>
                </c:pt>
                <c:pt idx="36">
                  <c:v>2.8011744791645472</c:v>
                </c:pt>
                <c:pt idx="37">
                  <c:v>2.878463318248011</c:v>
                </c:pt>
                <c:pt idx="38">
                  <c:v>2.9301651396269341</c:v>
                </c:pt>
                <c:pt idx="39">
                  <c:v>2.946844450836374</c:v>
                </c:pt>
                <c:pt idx="40">
                  <c:v>2.9391291971814142</c:v>
                </c:pt>
                <c:pt idx="41">
                  <c:v>2.9254415313437798</c:v>
                </c:pt>
                <c:pt idx="42">
                  <c:v>2.9161326661082398</c:v>
                </c:pt>
                <c:pt idx="43">
                  <c:v>2.9062829819422369</c:v>
                </c:pt>
                <c:pt idx="44">
                  <c:v>2.8978717527805951</c:v>
                </c:pt>
                <c:pt idx="45">
                  <c:v>2.8683462452951241</c:v>
                </c:pt>
                <c:pt idx="46">
                  <c:v>2.8765663803873638</c:v>
                </c:pt>
                <c:pt idx="47">
                  <c:v>2.8581473204989871</c:v>
                </c:pt>
                <c:pt idx="48">
                  <c:v>2.8310001114508569</c:v>
                </c:pt>
                <c:pt idx="49">
                  <c:v>2.7940269552216739</c:v>
                </c:pt>
                <c:pt idx="50">
                  <c:v>2.7504755172266449</c:v>
                </c:pt>
                <c:pt idx="51">
                  <c:v>2.705398366878411</c:v>
                </c:pt>
                <c:pt idx="52">
                  <c:v>2.6616392828487321</c:v>
                </c:pt>
                <c:pt idx="53">
                  <c:v>2.618389426455058</c:v>
                </c:pt>
                <c:pt idx="54">
                  <c:v>2.576534496539669</c:v>
                </c:pt>
                <c:pt idx="55">
                  <c:v>2.5362179570000141</c:v>
                </c:pt>
                <c:pt idx="56">
                  <c:v>2.49549126280982</c:v>
                </c:pt>
                <c:pt idx="57">
                  <c:v>2.4559228818205021</c:v>
                </c:pt>
                <c:pt idx="58">
                  <c:v>2.4211253412496472</c:v>
                </c:pt>
                <c:pt idx="59">
                  <c:v>2.3921071077240361</c:v>
                </c:pt>
                <c:pt idx="60">
                  <c:v>2.3668631559681268</c:v>
                </c:pt>
                <c:pt idx="61">
                  <c:v>2.3423241359436782</c:v>
                </c:pt>
                <c:pt idx="62">
                  <c:v>2.316406371631603</c:v>
                </c:pt>
                <c:pt idx="63">
                  <c:v>2.2893205349971701</c:v>
                </c:pt>
                <c:pt idx="64">
                  <c:v>2.26041261995764</c:v>
                </c:pt>
                <c:pt idx="65">
                  <c:v>2.2299778780051569</c:v>
                </c:pt>
                <c:pt idx="66">
                  <c:v>2.19951063401354</c:v>
                </c:pt>
                <c:pt idx="67">
                  <c:v>2.168693661118807</c:v>
                </c:pt>
                <c:pt idx="68">
                  <c:v>2.135771471297454</c:v>
                </c:pt>
                <c:pt idx="69">
                  <c:v>2.1003776894144099</c:v>
                </c:pt>
                <c:pt idx="70">
                  <c:v>2.0633278403720641</c:v>
                </c:pt>
                <c:pt idx="71">
                  <c:v>2.0258407712286481</c:v>
                </c:pt>
                <c:pt idx="72">
                  <c:v>1.9888310985712421</c:v>
                </c:pt>
                <c:pt idx="73">
                  <c:v>1.9523658658117751</c:v>
                </c:pt>
                <c:pt idx="74">
                  <c:v>1.916763520704472</c:v>
                </c:pt>
                <c:pt idx="75">
                  <c:v>1.881863855737987</c:v>
                </c:pt>
                <c:pt idx="76">
                  <c:v>1.8473124558238521</c:v>
                </c:pt>
                <c:pt idx="77">
                  <c:v>1.812887636025502</c:v>
                </c:pt>
                <c:pt idx="78">
                  <c:v>1.778691182746803</c:v>
                </c:pt>
                <c:pt idx="79">
                  <c:v>1.744703358552145</c:v>
                </c:pt>
                <c:pt idx="80">
                  <c:v>1.7110587280153771</c:v>
                </c:pt>
                <c:pt idx="81">
                  <c:v>1.677789021991952</c:v>
                </c:pt>
                <c:pt idx="82">
                  <c:v>1.64517816304437</c:v>
                </c:pt>
                <c:pt idx="83">
                  <c:v>1.6135272023080269</c:v>
                </c:pt>
                <c:pt idx="84">
                  <c:v>1.582983714568275</c:v>
                </c:pt>
                <c:pt idx="85">
                  <c:v>1.55333866676225</c:v>
                </c:pt>
                <c:pt idx="86">
                  <c:v>1.52414463871522</c:v>
                </c:pt>
                <c:pt idx="87">
                  <c:v>1.495238227424236</c:v>
                </c:pt>
                <c:pt idx="88">
                  <c:v>1.466812764934792</c:v>
                </c:pt>
                <c:pt idx="89">
                  <c:v>1.438838377571509</c:v>
                </c:pt>
                <c:pt idx="90">
                  <c:v>1.411219513052822</c:v>
                </c:pt>
                <c:pt idx="91">
                  <c:v>1.3838455805956349</c:v>
                </c:pt>
                <c:pt idx="92">
                  <c:v>1.35662647779132</c:v>
                </c:pt>
                <c:pt idx="93">
                  <c:v>1.329483477363802</c:v>
                </c:pt>
                <c:pt idx="94">
                  <c:v>1.302372094642235</c:v>
                </c:pt>
                <c:pt idx="95">
                  <c:v>1.2752577765557429</c:v>
                </c:pt>
                <c:pt idx="96">
                  <c:v>1.2481235839417839</c:v>
                </c:pt>
                <c:pt idx="97">
                  <c:v>1.220943686856877</c:v>
                </c:pt>
                <c:pt idx="98">
                  <c:v>1.1937077436161341</c:v>
                </c:pt>
                <c:pt idx="99">
                  <c:v>1.1663916049663501</c:v>
                </c:pt>
                <c:pt idx="100">
                  <c:v>1.1389806259492199</c:v>
                </c:pt>
              </c:numCache>
            </c:numRef>
          </c:val>
          <c:smooth val="0"/>
          <c:extLst>
            <c:ext xmlns:c16="http://schemas.microsoft.com/office/drawing/2014/chart" uri="{C3380CC4-5D6E-409C-BE32-E72D297353CC}">
              <c16:uniqueId val="{00000001-4C0D-114E-9B91-2CC70E18DEAD}"/>
            </c:ext>
          </c:extLst>
        </c:ser>
        <c:dLbls>
          <c:showLegendKey val="0"/>
          <c:showVal val="0"/>
          <c:showCatName val="0"/>
          <c:showSerName val="0"/>
          <c:showPercent val="0"/>
          <c:showBubbleSize val="0"/>
        </c:dLbls>
        <c:smooth val="0"/>
        <c:axId val="371258224"/>
        <c:axId val="371248976"/>
      </c:lineChart>
      <c:catAx>
        <c:axId val="371258224"/>
        <c:scaling>
          <c:orientation val="minMax"/>
        </c:scaling>
        <c:delete val="0"/>
        <c:axPos val="b"/>
        <c:numFmt formatCode="General" sourceLinked="1"/>
        <c:majorTickMark val="out"/>
        <c:minorTickMark val="none"/>
        <c:tickLblPos val="nextTo"/>
        <c:crossAx val="371248976"/>
        <c:crosses val="autoZero"/>
        <c:auto val="1"/>
        <c:lblAlgn val="ctr"/>
        <c:lblOffset val="100"/>
        <c:noMultiLvlLbl val="0"/>
      </c:catAx>
      <c:valAx>
        <c:axId val="371248976"/>
        <c:scaling>
          <c:orientation val="minMax"/>
        </c:scaling>
        <c:delete val="0"/>
        <c:axPos val="l"/>
        <c:majorGridlines/>
        <c:numFmt formatCode="0.00" sourceLinked="1"/>
        <c:majorTickMark val="out"/>
        <c:minorTickMark val="none"/>
        <c:tickLblPos val="nextTo"/>
        <c:crossAx val="371258224"/>
        <c:crosses val="autoZero"/>
        <c:crossBetween val="between"/>
      </c:valAx>
    </c:plotArea>
    <c:legend>
      <c:legendPos val="b"/>
      <c:overlay val="0"/>
    </c:legend>
    <c:plotVisOnly val="1"/>
    <c:dispBlanksAs val="gap"/>
    <c:showDLblsOverMax val="0"/>
  </c:chart>
  <c:spPr>
    <a:solidFill>
      <a:srgbClr val="CCFFCC"/>
    </a:solidFill>
    <a:ln>
      <a:noFill/>
    </a:ln>
  </c:sp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hart>
    <c:title>
      <c:tx>
        <c:rich>
          <a:bodyPr/>
          <a:lstStyle/>
          <a:p>
            <a:pPr>
              <a:defRPr/>
            </a:pPr>
            <a:r>
              <a:rPr lang="en-GB"/>
              <a:t>Figure 7.4: Growth Rates of Effective Producers and Effective Consumers in Kaduna State, 1950-2100</a:t>
            </a:r>
          </a:p>
        </c:rich>
      </c:tx>
      <c:overlay val="0"/>
      <c:spPr>
        <a:noFill/>
        <a:ln w="25400">
          <a:noFill/>
        </a:ln>
      </c:spPr>
    </c:title>
    <c:autoTitleDeleted val="0"/>
    <c:plotArea>
      <c:layout/>
      <c:lineChart>
        <c:grouping val="standard"/>
        <c:varyColors val="0"/>
        <c:ser>
          <c:idx val="0"/>
          <c:order val="0"/>
          <c:tx>
            <c:strRef>
              <c:f>Results!$H$1</c:f>
              <c:strCache>
                <c:ptCount val="1"/>
                <c:pt idx="0">
                  <c:v>Growth rate of effective number of workers</c:v>
                </c:pt>
              </c:strCache>
            </c:strRef>
          </c:tx>
          <c:spPr>
            <a:ln w="38100">
              <a:solidFill>
                <a:srgbClr val="666699"/>
              </a:solidFill>
              <a:prstDash val="solid"/>
            </a:ln>
          </c:spPr>
          <c:marker>
            <c:symbol val="none"/>
          </c:marker>
          <c:dLbls>
            <c:dLbl>
              <c:idx val="100"/>
              <c:layout>
                <c:manualLayout>
                  <c:x val="-0.10524278215223105"/>
                  <c:y val="-0.10928269901445543"/>
                </c:manualLayout>
              </c:layout>
              <c:spPr>
                <a:noFill/>
                <a:ln w="25400">
                  <a:noFill/>
                </a:ln>
              </c:spPr>
              <c:txPr>
                <a:bodyPr/>
                <a:lstStyle/>
                <a:p>
                  <a:pPr>
                    <a:defRPr/>
                  </a:pPr>
                  <a:endParaRPr lang="en-NG"/>
                </a:p>
              </c:txPr>
              <c:dLblPos val="r"/>
              <c:showLegendKey val="0"/>
              <c:showVal val="1"/>
              <c:showCatName val="0"/>
              <c:showSerName val="1"/>
              <c:showPercent val="0"/>
              <c:showBubbleSize val="0"/>
              <c:extLst>
                <c:ext xmlns:c15="http://schemas.microsoft.com/office/drawing/2012/chart" uri="{CE6537A1-D6FC-4f65-9D91-7224C49458BB}">
                  <c15:layout>
                    <c:manualLayout>
                      <c:w val="0.28255350292751868"/>
                      <c:h val="0.1988985384452446"/>
                    </c:manualLayout>
                  </c15:layout>
                </c:ext>
                <c:ext xmlns:c16="http://schemas.microsoft.com/office/drawing/2014/chart" uri="{C3380CC4-5D6E-409C-BE32-E72D297353CC}">
                  <c16:uniqueId val="{00000000-E9B2-2043-9049-BB6121789C31}"/>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Results!$A$2:$A$152</c:f>
              <c:numCache>
                <c:formatCode>General</c:formatCode>
                <c:ptCount val="151"/>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pt idx="30">
                  <c:v>1980</c:v>
                </c:pt>
                <c:pt idx="31">
                  <c:v>1981</c:v>
                </c:pt>
                <c:pt idx="32">
                  <c:v>1982</c:v>
                </c:pt>
                <c:pt idx="33">
                  <c:v>1983</c:v>
                </c:pt>
                <c:pt idx="34">
                  <c:v>1984</c:v>
                </c:pt>
                <c:pt idx="35">
                  <c:v>1985</c:v>
                </c:pt>
                <c:pt idx="36">
                  <c:v>1986</c:v>
                </c:pt>
                <c:pt idx="37">
                  <c:v>1987</c:v>
                </c:pt>
                <c:pt idx="38">
                  <c:v>1988</c:v>
                </c:pt>
                <c:pt idx="39">
                  <c:v>1989</c:v>
                </c:pt>
                <c:pt idx="40">
                  <c:v>1990</c:v>
                </c:pt>
                <c:pt idx="41">
                  <c:v>1991</c:v>
                </c:pt>
                <c:pt idx="42">
                  <c:v>1992</c:v>
                </c:pt>
                <c:pt idx="43">
                  <c:v>1993</c:v>
                </c:pt>
                <c:pt idx="44">
                  <c:v>1994</c:v>
                </c:pt>
                <c:pt idx="45">
                  <c:v>1995</c:v>
                </c:pt>
                <c:pt idx="46">
                  <c:v>1996</c:v>
                </c:pt>
                <c:pt idx="47">
                  <c:v>1997</c:v>
                </c:pt>
                <c:pt idx="48">
                  <c:v>1998</c:v>
                </c:pt>
                <c:pt idx="49">
                  <c:v>1999</c:v>
                </c:pt>
                <c:pt idx="50">
                  <c:v>2000</c:v>
                </c:pt>
                <c:pt idx="51">
                  <c:v>2001</c:v>
                </c:pt>
                <c:pt idx="52">
                  <c:v>2002</c:v>
                </c:pt>
                <c:pt idx="53">
                  <c:v>2003</c:v>
                </c:pt>
                <c:pt idx="54">
                  <c:v>2004</c:v>
                </c:pt>
                <c:pt idx="55">
                  <c:v>2005</c:v>
                </c:pt>
                <c:pt idx="56">
                  <c:v>2006</c:v>
                </c:pt>
                <c:pt idx="57">
                  <c:v>2007</c:v>
                </c:pt>
                <c:pt idx="58">
                  <c:v>2008</c:v>
                </c:pt>
                <c:pt idx="59">
                  <c:v>2009</c:v>
                </c:pt>
                <c:pt idx="60">
                  <c:v>2010</c:v>
                </c:pt>
                <c:pt idx="61">
                  <c:v>2011</c:v>
                </c:pt>
                <c:pt idx="62">
                  <c:v>2012</c:v>
                </c:pt>
                <c:pt idx="63">
                  <c:v>2013</c:v>
                </c:pt>
                <c:pt idx="64">
                  <c:v>2014</c:v>
                </c:pt>
                <c:pt idx="65">
                  <c:v>2015</c:v>
                </c:pt>
                <c:pt idx="66">
                  <c:v>2016</c:v>
                </c:pt>
                <c:pt idx="67">
                  <c:v>2017</c:v>
                </c:pt>
                <c:pt idx="68">
                  <c:v>2018</c:v>
                </c:pt>
                <c:pt idx="69">
                  <c:v>2019</c:v>
                </c:pt>
                <c:pt idx="70">
                  <c:v>2020</c:v>
                </c:pt>
                <c:pt idx="71">
                  <c:v>2021</c:v>
                </c:pt>
                <c:pt idx="72">
                  <c:v>2022</c:v>
                </c:pt>
                <c:pt idx="73">
                  <c:v>2023</c:v>
                </c:pt>
                <c:pt idx="74">
                  <c:v>2024</c:v>
                </c:pt>
                <c:pt idx="75">
                  <c:v>2025</c:v>
                </c:pt>
                <c:pt idx="76">
                  <c:v>2026</c:v>
                </c:pt>
                <c:pt idx="77">
                  <c:v>2027</c:v>
                </c:pt>
                <c:pt idx="78">
                  <c:v>2028</c:v>
                </c:pt>
                <c:pt idx="79">
                  <c:v>2029</c:v>
                </c:pt>
                <c:pt idx="80">
                  <c:v>2030</c:v>
                </c:pt>
                <c:pt idx="81">
                  <c:v>2031</c:v>
                </c:pt>
                <c:pt idx="82">
                  <c:v>2032</c:v>
                </c:pt>
                <c:pt idx="83">
                  <c:v>2033</c:v>
                </c:pt>
                <c:pt idx="84">
                  <c:v>2034</c:v>
                </c:pt>
                <c:pt idx="85">
                  <c:v>2035</c:v>
                </c:pt>
                <c:pt idx="86">
                  <c:v>2036</c:v>
                </c:pt>
                <c:pt idx="87">
                  <c:v>2037</c:v>
                </c:pt>
                <c:pt idx="88">
                  <c:v>2038</c:v>
                </c:pt>
                <c:pt idx="89">
                  <c:v>2039</c:v>
                </c:pt>
                <c:pt idx="90">
                  <c:v>2040</c:v>
                </c:pt>
                <c:pt idx="91">
                  <c:v>2041</c:v>
                </c:pt>
                <c:pt idx="92">
                  <c:v>2042</c:v>
                </c:pt>
                <c:pt idx="93">
                  <c:v>2043</c:v>
                </c:pt>
                <c:pt idx="94">
                  <c:v>2044</c:v>
                </c:pt>
                <c:pt idx="95">
                  <c:v>2045</c:v>
                </c:pt>
                <c:pt idx="96">
                  <c:v>2046</c:v>
                </c:pt>
                <c:pt idx="97">
                  <c:v>2047</c:v>
                </c:pt>
                <c:pt idx="98">
                  <c:v>2048</c:v>
                </c:pt>
                <c:pt idx="99">
                  <c:v>2049</c:v>
                </c:pt>
                <c:pt idx="100">
                  <c:v>2050</c:v>
                </c:pt>
                <c:pt idx="101">
                  <c:v>2051</c:v>
                </c:pt>
                <c:pt idx="102">
                  <c:v>2052</c:v>
                </c:pt>
                <c:pt idx="103">
                  <c:v>2053</c:v>
                </c:pt>
                <c:pt idx="104">
                  <c:v>2054</c:v>
                </c:pt>
                <c:pt idx="105">
                  <c:v>2055</c:v>
                </c:pt>
                <c:pt idx="106">
                  <c:v>2056</c:v>
                </c:pt>
                <c:pt idx="107">
                  <c:v>2057</c:v>
                </c:pt>
                <c:pt idx="108">
                  <c:v>2058</c:v>
                </c:pt>
                <c:pt idx="109">
                  <c:v>2059</c:v>
                </c:pt>
                <c:pt idx="110">
                  <c:v>2060</c:v>
                </c:pt>
                <c:pt idx="111">
                  <c:v>2061</c:v>
                </c:pt>
                <c:pt idx="112">
                  <c:v>2062</c:v>
                </c:pt>
                <c:pt idx="113">
                  <c:v>2063</c:v>
                </c:pt>
                <c:pt idx="114">
                  <c:v>2064</c:v>
                </c:pt>
                <c:pt idx="115">
                  <c:v>2065</c:v>
                </c:pt>
                <c:pt idx="116">
                  <c:v>2066</c:v>
                </c:pt>
                <c:pt idx="117">
                  <c:v>2067</c:v>
                </c:pt>
                <c:pt idx="118">
                  <c:v>2068</c:v>
                </c:pt>
                <c:pt idx="119">
                  <c:v>2069</c:v>
                </c:pt>
                <c:pt idx="120">
                  <c:v>2070</c:v>
                </c:pt>
                <c:pt idx="121">
                  <c:v>2071</c:v>
                </c:pt>
                <c:pt idx="122">
                  <c:v>2072</c:v>
                </c:pt>
                <c:pt idx="123">
                  <c:v>2073</c:v>
                </c:pt>
                <c:pt idx="124">
                  <c:v>2074</c:v>
                </c:pt>
                <c:pt idx="125">
                  <c:v>2075</c:v>
                </c:pt>
                <c:pt idx="126">
                  <c:v>2076</c:v>
                </c:pt>
                <c:pt idx="127">
                  <c:v>2077</c:v>
                </c:pt>
                <c:pt idx="128">
                  <c:v>2078</c:v>
                </c:pt>
                <c:pt idx="129">
                  <c:v>2079</c:v>
                </c:pt>
                <c:pt idx="130">
                  <c:v>2080</c:v>
                </c:pt>
                <c:pt idx="131">
                  <c:v>2081</c:v>
                </c:pt>
                <c:pt idx="132">
                  <c:v>2082</c:v>
                </c:pt>
                <c:pt idx="133">
                  <c:v>2083</c:v>
                </c:pt>
                <c:pt idx="134">
                  <c:v>2084</c:v>
                </c:pt>
                <c:pt idx="135">
                  <c:v>2085</c:v>
                </c:pt>
                <c:pt idx="136">
                  <c:v>2086</c:v>
                </c:pt>
                <c:pt idx="137">
                  <c:v>2087</c:v>
                </c:pt>
                <c:pt idx="138">
                  <c:v>2088</c:v>
                </c:pt>
                <c:pt idx="139">
                  <c:v>2089</c:v>
                </c:pt>
                <c:pt idx="140">
                  <c:v>2090</c:v>
                </c:pt>
                <c:pt idx="141">
                  <c:v>2091</c:v>
                </c:pt>
                <c:pt idx="142">
                  <c:v>2092</c:v>
                </c:pt>
                <c:pt idx="143">
                  <c:v>2093</c:v>
                </c:pt>
                <c:pt idx="144">
                  <c:v>2094</c:v>
                </c:pt>
                <c:pt idx="145">
                  <c:v>2095</c:v>
                </c:pt>
                <c:pt idx="146">
                  <c:v>2096</c:v>
                </c:pt>
                <c:pt idx="147">
                  <c:v>2097</c:v>
                </c:pt>
                <c:pt idx="148">
                  <c:v>2098</c:v>
                </c:pt>
                <c:pt idx="149">
                  <c:v>2099</c:v>
                </c:pt>
                <c:pt idx="150">
                  <c:v>2100</c:v>
                </c:pt>
              </c:numCache>
            </c:numRef>
          </c:cat>
          <c:val>
            <c:numRef>
              <c:f>Results!$H$2:$H$152</c:f>
              <c:numCache>
                <c:formatCode>0.00</c:formatCode>
                <c:ptCount val="151"/>
                <c:pt idx="1">
                  <c:v>1.8856573663052589</c:v>
                </c:pt>
                <c:pt idx="2">
                  <c:v>1.8507574079510938</c:v>
                </c:pt>
                <c:pt idx="3">
                  <c:v>1.8171258737072218</c:v>
                </c:pt>
                <c:pt idx="4">
                  <c:v>1.7846948454650611</c:v>
                </c:pt>
                <c:pt idx="5">
                  <c:v>1.7903004097195474</c:v>
                </c:pt>
                <c:pt idx="6">
                  <c:v>1.8011278263118637</c:v>
                </c:pt>
                <c:pt idx="7">
                  <c:v>1.8235238858698484</c:v>
                </c:pt>
                <c:pt idx="8">
                  <c:v>1.8506673326898266</c:v>
                </c:pt>
                <c:pt idx="9">
                  <c:v>1.8824305017763534</c:v>
                </c:pt>
                <c:pt idx="10">
                  <c:v>1.9160206643302924</c:v>
                </c:pt>
                <c:pt idx="11">
                  <c:v>1.940828875704721</c:v>
                </c:pt>
                <c:pt idx="12">
                  <c:v>1.970242341026722</c:v>
                </c:pt>
                <c:pt idx="13">
                  <c:v>1.9964708327645495</c:v>
                </c:pt>
                <c:pt idx="14">
                  <c:v>2.0179966064849069</c:v>
                </c:pt>
                <c:pt idx="15">
                  <c:v>2.0353328836110594</c:v>
                </c:pt>
                <c:pt idx="16">
                  <c:v>2.0468668171870665</c:v>
                </c:pt>
                <c:pt idx="17">
                  <c:v>2.0649702802105168</c:v>
                </c:pt>
                <c:pt idx="18">
                  <c:v>2.085943121297043</c:v>
                </c:pt>
                <c:pt idx="19">
                  <c:v>2.1126555196731069</c:v>
                </c:pt>
                <c:pt idx="20">
                  <c:v>2.1467149014753462</c:v>
                </c:pt>
                <c:pt idx="21">
                  <c:v>2.1829905569100081</c:v>
                </c:pt>
                <c:pt idx="22">
                  <c:v>2.2294576949933664</c:v>
                </c:pt>
                <c:pt idx="23">
                  <c:v>2.2767703102001229</c:v>
                </c:pt>
                <c:pt idx="24">
                  <c:v>2.3226244460911278</c:v>
                </c:pt>
                <c:pt idx="25">
                  <c:v>2.36335069743832</c:v>
                </c:pt>
                <c:pt idx="26">
                  <c:v>2.3923358364447043</c:v>
                </c:pt>
                <c:pt idx="27">
                  <c:v>2.4158904933970207</c:v>
                </c:pt>
                <c:pt idx="28">
                  <c:v>2.4270475101209574</c:v>
                </c:pt>
                <c:pt idx="29">
                  <c:v>2.425779597770453</c:v>
                </c:pt>
                <c:pt idx="30">
                  <c:v>2.4144458601331396</c:v>
                </c:pt>
                <c:pt idx="31">
                  <c:v>2.3932633103531495</c:v>
                </c:pt>
                <c:pt idx="32">
                  <c:v>2.3755767970620281</c:v>
                </c:pt>
                <c:pt idx="33">
                  <c:v>2.361811783802807</c:v>
                </c:pt>
                <c:pt idx="34">
                  <c:v>2.3548234862430149</c:v>
                </c:pt>
                <c:pt idx="35">
                  <c:v>2.355910751023345</c:v>
                </c:pt>
                <c:pt idx="36">
                  <c:v>2.3624447074313331</c:v>
                </c:pt>
                <c:pt idx="37">
                  <c:v>2.3802140317752385</c:v>
                </c:pt>
                <c:pt idx="38">
                  <c:v>2.4026484541747597</c:v>
                </c:pt>
                <c:pt idx="39">
                  <c:v>2.4290197284561001</c:v>
                </c:pt>
                <c:pt idx="40">
                  <c:v>2.4582816233958558</c:v>
                </c:pt>
                <c:pt idx="41">
                  <c:v>2.6281319787716377</c:v>
                </c:pt>
                <c:pt idx="42">
                  <c:v>2.4940786626537617</c:v>
                </c:pt>
                <c:pt idx="43">
                  <c:v>2.5434159089910544</c:v>
                </c:pt>
                <c:pt idx="44">
                  <c:v>2.5613055301416736</c:v>
                </c:pt>
                <c:pt idx="45">
                  <c:v>2.576125130047985</c:v>
                </c:pt>
                <c:pt idx="46">
                  <c:v>2.5834724803213107</c:v>
                </c:pt>
                <c:pt idx="47">
                  <c:v>2.5931655384302372</c:v>
                </c:pt>
                <c:pt idx="48">
                  <c:v>2.6009817736663861</c:v>
                </c:pt>
                <c:pt idx="49">
                  <c:v>2.6079083982821269</c:v>
                </c:pt>
                <c:pt idx="50">
                  <c:v>2.6130725279175593</c:v>
                </c:pt>
                <c:pt idx="51">
                  <c:v>2.6143748237743103</c:v>
                </c:pt>
                <c:pt idx="52">
                  <c:v>2.621255745622157</c:v>
                </c:pt>
                <c:pt idx="53">
                  <c:v>2.6300358858083688</c:v>
                </c:pt>
                <c:pt idx="54">
                  <c:v>2.6403392702790067</c:v>
                </c:pt>
                <c:pt idx="55">
                  <c:v>2.6517459441254889</c:v>
                </c:pt>
                <c:pt idx="56">
                  <c:v>2.6606358828769352</c:v>
                </c:pt>
                <c:pt idx="57">
                  <c:v>2.6738483715886856</c:v>
                </c:pt>
                <c:pt idx="58">
                  <c:v>2.6869849996957811</c:v>
                </c:pt>
                <c:pt idx="59">
                  <c:v>2.7000763751813537</c:v>
                </c:pt>
                <c:pt idx="60">
                  <c:v>2.7133850442468823</c:v>
                </c:pt>
                <c:pt idx="61">
                  <c:v>2.723814634173428</c:v>
                </c:pt>
                <c:pt idx="62">
                  <c:v>2.7357703674617446</c:v>
                </c:pt>
                <c:pt idx="63">
                  <c:v>2.7477376570122556</c:v>
                </c:pt>
                <c:pt idx="64">
                  <c:v>2.7598324067886617</c:v>
                </c:pt>
                <c:pt idx="65">
                  <c:v>2.7720043663450609</c:v>
                </c:pt>
                <c:pt idx="66">
                  <c:v>2.7818120521337248</c:v>
                </c:pt>
                <c:pt idx="67">
                  <c:v>2.7946303514753614</c:v>
                </c:pt>
                <c:pt idx="68">
                  <c:v>2.8075213690362935</c:v>
                </c:pt>
                <c:pt idx="69">
                  <c:v>2.8202127817061449</c:v>
                </c:pt>
                <c:pt idx="70">
                  <c:v>2.8327004157323348</c:v>
                </c:pt>
                <c:pt idx="71">
                  <c:v>2.8436565224023562</c:v>
                </c:pt>
                <c:pt idx="72">
                  <c:v>2.8554889705546809</c:v>
                </c:pt>
                <c:pt idx="73">
                  <c:v>2.8662782387870496</c:v>
                </c:pt>
                <c:pt idx="74">
                  <c:v>2.8762320419483993</c:v>
                </c:pt>
                <c:pt idx="75">
                  <c:v>2.8851695209269104</c:v>
                </c:pt>
                <c:pt idx="76">
                  <c:v>2.8910245097576364</c:v>
                </c:pt>
                <c:pt idx="77">
                  <c:v>2.8972400034047006</c:v>
                </c:pt>
                <c:pt idx="78">
                  <c:v>2.9016409898572246</c:v>
                </c:pt>
                <c:pt idx="79">
                  <c:v>2.904021623263549</c:v>
                </c:pt>
                <c:pt idx="80">
                  <c:v>2.9042304913164374</c:v>
                </c:pt>
                <c:pt idx="81">
                  <c:v>2.9014129514033633</c:v>
                </c:pt>
                <c:pt idx="82">
                  <c:v>2.8983403623242761</c:v>
                </c:pt>
                <c:pt idx="83">
                  <c:v>2.893006433577856</c:v>
                </c:pt>
                <c:pt idx="84">
                  <c:v>2.8855422333032821</c:v>
                </c:pt>
                <c:pt idx="85">
                  <c:v>2.8762196567629834</c:v>
                </c:pt>
                <c:pt idx="86">
                  <c:v>2.8640636893258264</c:v>
                </c:pt>
                <c:pt idx="87">
                  <c:v>2.8520130183360739</c:v>
                </c:pt>
                <c:pt idx="88">
                  <c:v>2.8385726016925616</c:v>
                </c:pt>
                <c:pt idx="89">
                  <c:v>2.8238790725884657</c:v>
                </c:pt>
                <c:pt idx="90">
                  <c:v>2.8080449279537358</c:v>
                </c:pt>
                <c:pt idx="91">
                  <c:v>2.7901986263937464</c:v>
                </c:pt>
                <c:pt idx="92">
                  <c:v>2.7729155421687306</c:v>
                </c:pt>
                <c:pt idx="93">
                  <c:v>2.7517328521066404</c:v>
                </c:pt>
                <c:pt idx="94">
                  <c:v>2.7305333270983541</c:v>
                </c:pt>
                <c:pt idx="95">
                  <c:v>2.709814193204088</c:v>
                </c:pt>
                <c:pt idx="96">
                  <c:v>2.6889906710252496</c:v>
                </c:pt>
                <c:pt idx="97">
                  <c:v>2.641437301959197</c:v>
                </c:pt>
                <c:pt idx="98">
                  <c:v>2.6268467926198804</c:v>
                </c:pt>
                <c:pt idx="99">
                  <c:v>2.6183187490576296</c:v>
                </c:pt>
                <c:pt idx="100">
                  <c:v>2.6095333249743722</c:v>
                </c:pt>
                <c:pt idx="101">
                  <c:v>2.5873141938589361</c:v>
                </c:pt>
                <c:pt idx="102">
                  <c:v>2.5573937575800794</c:v>
                </c:pt>
                <c:pt idx="103">
                  <c:v>2.519193953361742</c:v>
                </c:pt>
                <c:pt idx="104">
                  <c:v>2.4773987763897569</c:v>
                </c:pt>
                <c:pt idx="105">
                  <c:v>2.420347936724061</c:v>
                </c:pt>
                <c:pt idx="106">
                  <c:v>2.4024104878022001</c:v>
                </c:pt>
                <c:pt idx="107">
                  <c:v>2.3655693549089385</c:v>
                </c:pt>
                <c:pt idx="108">
                  <c:v>2.3285387041689645</c:v>
                </c:pt>
                <c:pt idx="109">
                  <c:v>2.2915834397742443</c:v>
                </c:pt>
                <c:pt idx="110">
                  <c:v>2.2571375831849876</c:v>
                </c:pt>
                <c:pt idx="111">
                  <c:v>2.218628847013175</c:v>
                </c:pt>
                <c:pt idx="112">
                  <c:v>2.1809449687195737</c:v>
                </c:pt>
                <c:pt idx="113">
                  <c:v>2.1429842765947544</c:v>
                </c:pt>
                <c:pt idx="114">
                  <c:v>2.104905449528208</c:v>
                </c:pt>
                <c:pt idx="115">
                  <c:v>2.0668268712274216</c:v>
                </c:pt>
                <c:pt idx="116">
                  <c:v>2.0279642278249472</c:v>
                </c:pt>
                <c:pt idx="117">
                  <c:v>1.9904536858635</c:v>
                </c:pt>
                <c:pt idx="118">
                  <c:v>1.9531091180667375</c:v>
                </c:pt>
                <c:pt idx="119">
                  <c:v>1.9159279820116313</c:v>
                </c:pt>
                <c:pt idx="120">
                  <c:v>1.8789425211736555</c:v>
                </c:pt>
                <c:pt idx="121">
                  <c:v>1.8414939758779347</c:v>
                </c:pt>
                <c:pt idx="122">
                  <c:v>1.8055724345679103</c:v>
                </c:pt>
                <c:pt idx="123">
                  <c:v>1.7699882451792184</c:v>
                </c:pt>
                <c:pt idx="124">
                  <c:v>1.7347461164875573</c:v>
                </c:pt>
                <c:pt idx="125">
                  <c:v>1.6998874936590553</c:v>
                </c:pt>
                <c:pt idx="126">
                  <c:v>1.6645933376077389</c:v>
                </c:pt>
                <c:pt idx="127">
                  <c:v>1.6306877851171993</c:v>
                </c:pt>
                <c:pt idx="128">
                  <c:v>1.5971405722529068</c:v>
                </c:pt>
                <c:pt idx="129">
                  <c:v>1.5638394432704192</c:v>
                </c:pt>
                <c:pt idx="130">
                  <c:v>1.5307180284760769</c:v>
                </c:pt>
                <c:pt idx="131">
                  <c:v>1.4969160457806359</c:v>
                </c:pt>
                <c:pt idx="132">
                  <c:v>1.4642669432602347</c:v>
                </c:pt>
                <c:pt idx="133">
                  <c:v>1.4316808792697322</c:v>
                </c:pt>
                <c:pt idx="134">
                  <c:v>1.399167859945694</c:v>
                </c:pt>
                <c:pt idx="135">
                  <c:v>1.3667542776873705</c:v>
                </c:pt>
                <c:pt idx="136">
                  <c:v>1.3337032006391909</c:v>
                </c:pt>
                <c:pt idx="137">
                  <c:v>1.3016736994162568</c:v>
                </c:pt>
                <c:pt idx="138">
                  <c:v>1.2697866980725598</c:v>
                </c:pt>
                <c:pt idx="139">
                  <c:v>1.2380665021219575</c:v>
                </c:pt>
                <c:pt idx="140">
                  <c:v>1.206527467880522</c:v>
                </c:pt>
                <c:pt idx="141">
                  <c:v>1.1744080699674861</c:v>
                </c:pt>
                <c:pt idx="142">
                  <c:v>1.143497134973392</c:v>
                </c:pt>
                <c:pt idx="143">
                  <c:v>1.1139993140901365</c:v>
                </c:pt>
                <c:pt idx="144">
                  <c:v>1.087111720972229</c:v>
                </c:pt>
                <c:pt idx="145">
                  <c:v>1.0627809194558662</c:v>
                </c:pt>
                <c:pt idx="146">
                  <c:v>1.0402571137297294</c:v>
                </c:pt>
                <c:pt idx="147">
                  <c:v>1.0191887837811535</c:v>
                </c:pt>
                <c:pt idx="148">
                  <c:v>1.0089060384867492</c:v>
                </c:pt>
                <c:pt idx="149">
                  <c:v>0.99882871068447532</c:v>
                </c:pt>
                <c:pt idx="150">
                  <c:v>0.98895070578931921</c:v>
                </c:pt>
              </c:numCache>
            </c:numRef>
          </c:val>
          <c:smooth val="0"/>
          <c:extLst>
            <c:ext xmlns:c16="http://schemas.microsoft.com/office/drawing/2014/chart" uri="{C3380CC4-5D6E-409C-BE32-E72D297353CC}">
              <c16:uniqueId val="{00000001-E9B2-2043-9049-BB6121789C31}"/>
            </c:ext>
          </c:extLst>
        </c:ser>
        <c:ser>
          <c:idx val="1"/>
          <c:order val="1"/>
          <c:tx>
            <c:strRef>
              <c:f>Results!$I$1</c:f>
              <c:strCache>
                <c:ptCount val="1"/>
                <c:pt idx="0">
                  <c:v>Growth rate of effective number of consumers</c:v>
                </c:pt>
              </c:strCache>
            </c:strRef>
          </c:tx>
          <c:spPr>
            <a:ln w="38100">
              <a:solidFill>
                <a:srgbClr val="993366"/>
              </a:solidFill>
              <a:prstDash val="solid"/>
            </a:ln>
          </c:spPr>
          <c:marker>
            <c:symbol val="none"/>
          </c:marker>
          <c:dLbls>
            <c:dLbl>
              <c:idx val="100"/>
              <c:layout>
                <c:manualLayout>
                  <c:x val="-8.7606837606837684E-2"/>
                  <c:y val="0.16676101253070957"/>
                </c:manualLayout>
              </c:layout>
              <c:spPr>
                <a:noFill/>
                <a:ln w="25400">
                  <a:noFill/>
                </a:ln>
              </c:spPr>
              <c:txPr>
                <a:bodyPr/>
                <a:lstStyle/>
                <a:p>
                  <a:pPr>
                    <a:defRPr/>
                  </a:pPr>
                  <a:endParaRPr lang="en-NG"/>
                </a:p>
              </c:txPr>
              <c:dLblPos val="r"/>
              <c:showLegendKey val="0"/>
              <c:showVal val="1"/>
              <c:showCatName val="0"/>
              <c:showSerName val="1"/>
              <c:showPercent val="0"/>
              <c:showBubbleSize val="0"/>
              <c:extLst>
                <c:ext xmlns:c15="http://schemas.microsoft.com/office/drawing/2012/chart" uri="{CE6537A1-D6FC-4f65-9D91-7224C49458BB}">
                  <c15:layout>
                    <c:manualLayout>
                      <c:w val="0.31611666330170268"/>
                      <c:h val="0.14657911459436559"/>
                    </c:manualLayout>
                  </c15:layout>
                </c:ext>
                <c:ext xmlns:c16="http://schemas.microsoft.com/office/drawing/2014/chart" uri="{C3380CC4-5D6E-409C-BE32-E72D297353CC}">
                  <c16:uniqueId val="{00000002-E9B2-2043-9049-BB6121789C31}"/>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Results!$A$2:$A$152</c:f>
              <c:numCache>
                <c:formatCode>General</c:formatCode>
                <c:ptCount val="151"/>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pt idx="30">
                  <c:v>1980</c:v>
                </c:pt>
                <c:pt idx="31">
                  <c:v>1981</c:v>
                </c:pt>
                <c:pt idx="32">
                  <c:v>1982</c:v>
                </c:pt>
                <c:pt idx="33">
                  <c:v>1983</c:v>
                </c:pt>
                <c:pt idx="34">
                  <c:v>1984</c:v>
                </c:pt>
                <c:pt idx="35">
                  <c:v>1985</c:v>
                </c:pt>
                <c:pt idx="36">
                  <c:v>1986</c:v>
                </c:pt>
                <c:pt idx="37">
                  <c:v>1987</c:v>
                </c:pt>
                <c:pt idx="38">
                  <c:v>1988</c:v>
                </c:pt>
                <c:pt idx="39">
                  <c:v>1989</c:v>
                </c:pt>
                <c:pt idx="40">
                  <c:v>1990</c:v>
                </c:pt>
                <c:pt idx="41">
                  <c:v>1991</c:v>
                </c:pt>
                <c:pt idx="42">
                  <c:v>1992</c:v>
                </c:pt>
                <c:pt idx="43">
                  <c:v>1993</c:v>
                </c:pt>
                <c:pt idx="44">
                  <c:v>1994</c:v>
                </c:pt>
                <c:pt idx="45">
                  <c:v>1995</c:v>
                </c:pt>
                <c:pt idx="46">
                  <c:v>1996</c:v>
                </c:pt>
                <c:pt idx="47">
                  <c:v>1997</c:v>
                </c:pt>
                <c:pt idx="48">
                  <c:v>1998</c:v>
                </c:pt>
                <c:pt idx="49">
                  <c:v>1999</c:v>
                </c:pt>
                <c:pt idx="50">
                  <c:v>2000</c:v>
                </c:pt>
                <c:pt idx="51">
                  <c:v>2001</c:v>
                </c:pt>
                <c:pt idx="52">
                  <c:v>2002</c:v>
                </c:pt>
                <c:pt idx="53">
                  <c:v>2003</c:v>
                </c:pt>
                <c:pt idx="54">
                  <c:v>2004</c:v>
                </c:pt>
                <c:pt idx="55">
                  <c:v>2005</c:v>
                </c:pt>
                <c:pt idx="56">
                  <c:v>2006</c:v>
                </c:pt>
                <c:pt idx="57">
                  <c:v>2007</c:v>
                </c:pt>
                <c:pt idx="58">
                  <c:v>2008</c:v>
                </c:pt>
                <c:pt idx="59">
                  <c:v>2009</c:v>
                </c:pt>
                <c:pt idx="60">
                  <c:v>2010</c:v>
                </c:pt>
                <c:pt idx="61">
                  <c:v>2011</c:v>
                </c:pt>
                <c:pt idx="62">
                  <c:v>2012</c:v>
                </c:pt>
                <c:pt idx="63">
                  <c:v>2013</c:v>
                </c:pt>
                <c:pt idx="64">
                  <c:v>2014</c:v>
                </c:pt>
                <c:pt idx="65">
                  <c:v>2015</c:v>
                </c:pt>
                <c:pt idx="66">
                  <c:v>2016</c:v>
                </c:pt>
                <c:pt idx="67">
                  <c:v>2017</c:v>
                </c:pt>
                <c:pt idx="68">
                  <c:v>2018</c:v>
                </c:pt>
                <c:pt idx="69">
                  <c:v>2019</c:v>
                </c:pt>
                <c:pt idx="70">
                  <c:v>2020</c:v>
                </c:pt>
                <c:pt idx="71">
                  <c:v>2021</c:v>
                </c:pt>
                <c:pt idx="72">
                  <c:v>2022</c:v>
                </c:pt>
                <c:pt idx="73">
                  <c:v>2023</c:v>
                </c:pt>
                <c:pt idx="74">
                  <c:v>2024</c:v>
                </c:pt>
                <c:pt idx="75">
                  <c:v>2025</c:v>
                </c:pt>
                <c:pt idx="76">
                  <c:v>2026</c:v>
                </c:pt>
                <c:pt idx="77">
                  <c:v>2027</c:v>
                </c:pt>
                <c:pt idx="78">
                  <c:v>2028</c:v>
                </c:pt>
                <c:pt idx="79">
                  <c:v>2029</c:v>
                </c:pt>
                <c:pt idx="80">
                  <c:v>2030</c:v>
                </c:pt>
                <c:pt idx="81">
                  <c:v>2031</c:v>
                </c:pt>
                <c:pt idx="82">
                  <c:v>2032</c:v>
                </c:pt>
                <c:pt idx="83">
                  <c:v>2033</c:v>
                </c:pt>
                <c:pt idx="84">
                  <c:v>2034</c:v>
                </c:pt>
                <c:pt idx="85">
                  <c:v>2035</c:v>
                </c:pt>
                <c:pt idx="86">
                  <c:v>2036</c:v>
                </c:pt>
                <c:pt idx="87">
                  <c:v>2037</c:v>
                </c:pt>
                <c:pt idx="88">
                  <c:v>2038</c:v>
                </c:pt>
                <c:pt idx="89">
                  <c:v>2039</c:v>
                </c:pt>
                <c:pt idx="90">
                  <c:v>2040</c:v>
                </c:pt>
                <c:pt idx="91">
                  <c:v>2041</c:v>
                </c:pt>
                <c:pt idx="92">
                  <c:v>2042</c:v>
                </c:pt>
                <c:pt idx="93">
                  <c:v>2043</c:v>
                </c:pt>
                <c:pt idx="94">
                  <c:v>2044</c:v>
                </c:pt>
                <c:pt idx="95">
                  <c:v>2045</c:v>
                </c:pt>
                <c:pt idx="96">
                  <c:v>2046</c:v>
                </c:pt>
                <c:pt idx="97">
                  <c:v>2047</c:v>
                </c:pt>
                <c:pt idx="98">
                  <c:v>2048</c:v>
                </c:pt>
                <c:pt idx="99">
                  <c:v>2049</c:v>
                </c:pt>
                <c:pt idx="100">
                  <c:v>2050</c:v>
                </c:pt>
                <c:pt idx="101">
                  <c:v>2051</c:v>
                </c:pt>
                <c:pt idx="102">
                  <c:v>2052</c:v>
                </c:pt>
                <c:pt idx="103">
                  <c:v>2053</c:v>
                </c:pt>
                <c:pt idx="104">
                  <c:v>2054</c:v>
                </c:pt>
                <c:pt idx="105">
                  <c:v>2055</c:v>
                </c:pt>
                <c:pt idx="106">
                  <c:v>2056</c:v>
                </c:pt>
                <c:pt idx="107">
                  <c:v>2057</c:v>
                </c:pt>
                <c:pt idx="108">
                  <c:v>2058</c:v>
                </c:pt>
                <c:pt idx="109">
                  <c:v>2059</c:v>
                </c:pt>
                <c:pt idx="110">
                  <c:v>2060</c:v>
                </c:pt>
                <c:pt idx="111">
                  <c:v>2061</c:v>
                </c:pt>
                <c:pt idx="112">
                  <c:v>2062</c:v>
                </c:pt>
                <c:pt idx="113">
                  <c:v>2063</c:v>
                </c:pt>
                <c:pt idx="114">
                  <c:v>2064</c:v>
                </c:pt>
                <c:pt idx="115">
                  <c:v>2065</c:v>
                </c:pt>
                <c:pt idx="116">
                  <c:v>2066</c:v>
                </c:pt>
                <c:pt idx="117">
                  <c:v>2067</c:v>
                </c:pt>
                <c:pt idx="118">
                  <c:v>2068</c:v>
                </c:pt>
                <c:pt idx="119">
                  <c:v>2069</c:v>
                </c:pt>
                <c:pt idx="120">
                  <c:v>2070</c:v>
                </c:pt>
                <c:pt idx="121">
                  <c:v>2071</c:v>
                </c:pt>
                <c:pt idx="122">
                  <c:v>2072</c:v>
                </c:pt>
                <c:pt idx="123">
                  <c:v>2073</c:v>
                </c:pt>
                <c:pt idx="124">
                  <c:v>2074</c:v>
                </c:pt>
                <c:pt idx="125">
                  <c:v>2075</c:v>
                </c:pt>
                <c:pt idx="126">
                  <c:v>2076</c:v>
                </c:pt>
                <c:pt idx="127">
                  <c:v>2077</c:v>
                </c:pt>
                <c:pt idx="128">
                  <c:v>2078</c:v>
                </c:pt>
                <c:pt idx="129">
                  <c:v>2079</c:v>
                </c:pt>
                <c:pt idx="130">
                  <c:v>2080</c:v>
                </c:pt>
                <c:pt idx="131">
                  <c:v>2081</c:v>
                </c:pt>
                <c:pt idx="132">
                  <c:v>2082</c:v>
                </c:pt>
                <c:pt idx="133">
                  <c:v>2083</c:v>
                </c:pt>
                <c:pt idx="134">
                  <c:v>2084</c:v>
                </c:pt>
                <c:pt idx="135">
                  <c:v>2085</c:v>
                </c:pt>
                <c:pt idx="136">
                  <c:v>2086</c:v>
                </c:pt>
                <c:pt idx="137">
                  <c:v>2087</c:v>
                </c:pt>
                <c:pt idx="138">
                  <c:v>2088</c:v>
                </c:pt>
                <c:pt idx="139">
                  <c:v>2089</c:v>
                </c:pt>
                <c:pt idx="140">
                  <c:v>2090</c:v>
                </c:pt>
                <c:pt idx="141">
                  <c:v>2091</c:v>
                </c:pt>
                <c:pt idx="142">
                  <c:v>2092</c:v>
                </c:pt>
                <c:pt idx="143">
                  <c:v>2093</c:v>
                </c:pt>
                <c:pt idx="144">
                  <c:v>2094</c:v>
                </c:pt>
                <c:pt idx="145">
                  <c:v>2095</c:v>
                </c:pt>
                <c:pt idx="146">
                  <c:v>2096</c:v>
                </c:pt>
                <c:pt idx="147">
                  <c:v>2097</c:v>
                </c:pt>
                <c:pt idx="148">
                  <c:v>2098</c:v>
                </c:pt>
                <c:pt idx="149">
                  <c:v>2099</c:v>
                </c:pt>
                <c:pt idx="150">
                  <c:v>2100</c:v>
                </c:pt>
              </c:numCache>
            </c:numRef>
          </c:cat>
          <c:val>
            <c:numRef>
              <c:f>Results!$I$2:$I$152</c:f>
              <c:numCache>
                <c:formatCode>0.00</c:formatCode>
                <c:ptCount val="151"/>
                <c:pt idx="1">
                  <c:v>1.927022349720807</c:v>
                </c:pt>
                <c:pt idx="2">
                  <c:v>1.8905891678218469</c:v>
                </c:pt>
                <c:pt idx="3">
                  <c:v>1.8555081070230732</c:v>
                </c:pt>
                <c:pt idx="4">
                  <c:v>1.8217052659763593</c:v>
                </c:pt>
                <c:pt idx="5">
                  <c:v>1.8275048449950777</c:v>
                </c:pt>
                <c:pt idx="6">
                  <c:v>1.8386390803030421</c:v>
                </c:pt>
                <c:pt idx="7">
                  <c:v>1.8582933673441802</c:v>
                </c:pt>
                <c:pt idx="8">
                  <c:v>1.8843086497469623</c:v>
                </c:pt>
                <c:pt idx="9">
                  <c:v>1.9164214725731403</c:v>
                </c:pt>
                <c:pt idx="10">
                  <c:v>1.9515961730059102</c:v>
                </c:pt>
                <c:pt idx="11">
                  <c:v>1.9831988274525536</c:v>
                </c:pt>
                <c:pt idx="12">
                  <c:v>2.0154744938143248</c:v>
                </c:pt>
                <c:pt idx="13">
                  <c:v>2.0462608794700432</c:v>
                </c:pt>
                <c:pt idx="14">
                  <c:v>2.075196747616193</c:v>
                </c:pt>
                <c:pt idx="15">
                  <c:v>2.1031457745220963</c:v>
                </c:pt>
                <c:pt idx="16">
                  <c:v>2.1312223131997245</c:v>
                </c:pt>
                <c:pt idx="17">
                  <c:v>2.1642352144899917</c:v>
                </c:pt>
                <c:pt idx="18">
                  <c:v>2.2028234937492255</c:v>
                </c:pt>
                <c:pt idx="19">
                  <c:v>2.2486674603544397</c:v>
                </c:pt>
                <c:pt idx="20">
                  <c:v>2.3020602500044243</c:v>
                </c:pt>
                <c:pt idx="21">
                  <c:v>2.3601113893163985</c:v>
                </c:pt>
                <c:pt idx="22">
                  <c:v>2.4227852529293483</c:v>
                </c:pt>
                <c:pt idx="23">
                  <c:v>2.4852634488567298</c:v>
                </c:pt>
                <c:pt idx="24">
                  <c:v>2.5445631064646017</c:v>
                </c:pt>
                <c:pt idx="25">
                  <c:v>2.5969289003691323</c:v>
                </c:pt>
                <c:pt idx="26">
                  <c:v>2.6385064489090784</c:v>
                </c:pt>
                <c:pt idx="27">
                  <c:v>2.6688168959173511</c:v>
                </c:pt>
                <c:pt idx="28">
                  <c:v>2.6853209439485477</c:v>
                </c:pt>
                <c:pt idx="29">
                  <c:v>2.6885469686083052</c:v>
                </c:pt>
                <c:pt idx="30">
                  <c:v>2.6812377569857393</c:v>
                </c:pt>
                <c:pt idx="31">
                  <c:v>2.666243395572669</c:v>
                </c:pt>
                <c:pt idx="32">
                  <c:v>2.6478497406705443</c:v>
                </c:pt>
                <c:pt idx="33">
                  <c:v>2.6298706323037888</c:v>
                </c:pt>
                <c:pt idx="34">
                  <c:v>2.6146081081074457</c:v>
                </c:pt>
                <c:pt idx="35">
                  <c:v>2.6029970967336666</c:v>
                </c:pt>
                <c:pt idx="36">
                  <c:v>2.5946081815246815</c:v>
                </c:pt>
                <c:pt idx="37">
                  <c:v>2.5899846738422032</c:v>
                </c:pt>
                <c:pt idx="38">
                  <c:v>2.5870282979490642</c:v>
                </c:pt>
                <c:pt idx="39">
                  <c:v>2.5853281534187982</c:v>
                </c:pt>
                <c:pt idx="40">
                  <c:v>2.5843422663177336</c:v>
                </c:pt>
                <c:pt idx="41">
                  <c:v>2.74952928512747</c:v>
                </c:pt>
                <c:pt idx="42">
                  <c:v>2.5567931715617442</c:v>
                </c:pt>
                <c:pt idx="43">
                  <c:v>2.5840363220314981</c:v>
                </c:pt>
                <c:pt idx="44">
                  <c:v>2.5761475860702632</c:v>
                </c:pt>
                <c:pt idx="45">
                  <c:v>2.5696454921850327</c:v>
                </c:pt>
                <c:pt idx="46">
                  <c:v>2.5621169943193989</c:v>
                </c:pt>
                <c:pt idx="47">
                  <c:v>2.5569530647781962</c:v>
                </c:pt>
                <c:pt idx="48">
                  <c:v>2.553191911245146</c:v>
                </c:pt>
                <c:pt idx="49">
                  <c:v>2.5517040282139893</c:v>
                </c:pt>
                <c:pt idx="50">
                  <c:v>2.5515699904810689</c:v>
                </c:pt>
                <c:pt idx="51">
                  <c:v>2.5524880037722171</c:v>
                </c:pt>
                <c:pt idx="52">
                  <c:v>2.557583931606926</c:v>
                </c:pt>
                <c:pt idx="53">
                  <c:v>2.5652955856051198</c:v>
                </c:pt>
                <c:pt idx="54">
                  <c:v>2.5751179276166432</c:v>
                </c:pt>
                <c:pt idx="55">
                  <c:v>2.5864744696569053</c:v>
                </c:pt>
                <c:pt idx="56">
                  <c:v>2.5977690146972514</c:v>
                </c:pt>
                <c:pt idx="57">
                  <c:v>2.6105028628173312</c:v>
                </c:pt>
                <c:pt idx="58">
                  <c:v>2.6226075932925497</c:v>
                </c:pt>
                <c:pt idx="59">
                  <c:v>2.6335539255263032</c:v>
                </c:pt>
                <c:pt idx="60">
                  <c:v>2.6430405085789701</c:v>
                </c:pt>
                <c:pt idx="61">
                  <c:v>2.6498779415054656</c:v>
                </c:pt>
                <c:pt idx="62">
                  <c:v>2.6551173794275122</c:v>
                </c:pt>
                <c:pt idx="63">
                  <c:v>2.6582254835375596</c:v>
                </c:pt>
                <c:pt idx="64">
                  <c:v>2.6592106393125836</c:v>
                </c:pt>
                <c:pt idx="65">
                  <c:v>2.6581937911274856</c:v>
                </c:pt>
                <c:pt idx="66">
                  <c:v>2.6546966268338563</c:v>
                </c:pt>
                <c:pt idx="67">
                  <c:v>2.650670476097639</c:v>
                </c:pt>
                <c:pt idx="68">
                  <c:v>2.6455217634727126</c:v>
                </c:pt>
                <c:pt idx="69">
                  <c:v>2.6393166741388718</c:v>
                </c:pt>
                <c:pt idx="70">
                  <c:v>2.632199483811188</c:v>
                </c:pt>
                <c:pt idx="71">
                  <c:v>2.623949018577183</c:v>
                </c:pt>
                <c:pt idx="72">
                  <c:v>2.6153073326586833</c:v>
                </c:pt>
                <c:pt idx="73">
                  <c:v>2.6059296245161105</c:v>
                </c:pt>
                <c:pt idx="74">
                  <c:v>2.5959372154252924</c:v>
                </c:pt>
                <c:pt idx="75">
                  <c:v>2.5852506273381675</c:v>
                </c:pt>
                <c:pt idx="76">
                  <c:v>2.5732163480799359</c:v>
                </c:pt>
                <c:pt idx="77">
                  <c:v>2.560774156242668</c:v>
                </c:pt>
                <c:pt idx="78">
                  <c:v>2.5474173195502816</c:v>
                </c:pt>
                <c:pt idx="79">
                  <c:v>2.5330837934872754</c:v>
                </c:pt>
                <c:pt idx="80">
                  <c:v>2.5177281382833963</c:v>
                </c:pt>
                <c:pt idx="81">
                  <c:v>2.5011571411301143</c:v>
                </c:pt>
                <c:pt idx="82">
                  <c:v>2.484072273418886</c:v>
                </c:pt>
                <c:pt idx="83">
                  <c:v>2.4660095772540891</c:v>
                </c:pt>
                <c:pt idx="84">
                  <c:v>2.447004579154973</c:v>
                </c:pt>
                <c:pt idx="85">
                  <c:v>2.4271609813432882</c:v>
                </c:pt>
                <c:pt idx="86">
                  <c:v>2.4062012322819926</c:v>
                </c:pt>
                <c:pt idx="87">
                  <c:v>2.3848353506773616</c:v>
                </c:pt>
                <c:pt idx="88">
                  <c:v>2.3627541656992919</c:v>
                </c:pt>
                <c:pt idx="89">
                  <c:v>2.3399816540894967</c:v>
                </c:pt>
                <c:pt idx="90">
                  <c:v>2.3165440002759978</c:v>
                </c:pt>
                <c:pt idx="91">
                  <c:v>2.2922381219788392</c:v>
                </c:pt>
                <c:pt idx="92">
                  <c:v>2.2677039987261498</c:v>
                </c:pt>
                <c:pt idx="93">
                  <c:v>2.2413165838279849</c:v>
                </c:pt>
                <c:pt idx="94">
                  <c:v>2.2148993831312058</c:v>
                </c:pt>
                <c:pt idx="95">
                  <c:v>2.1888089436968912</c:v>
                </c:pt>
                <c:pt idx="96">
                  <c:v>2.1630585812946963</c:v>
                </c:pt>
                <c:pt idx="97">
                  <c:v>2.1243171619486203</c:v>
                </c:pt>
                <c:pt idx="98">
                  <c:v>2.1012872724725238</c:v>
                </c:pt>
                <c:pt idx="99">
                  <c:v>2.0821615576960735</c:v>
                </c:pt>
                <c:pt idx="100">
                  <c:v>2.0641343128859293</c:v>
                </c:pt>
                <c:pt idx="101">
                  <c:v>2.0403178861883369</c:v>
                </c:pt>
                <c:pt idx="102">
                  <c:v>2.0124153276582497</c:v>
                </c:pt>
                <c:pt idx="103">
                  <c:v>1.9806441203295007</c:v>
                </c:pt>
                <c:pt idx="104">
                  <c:v>1.947452356041909</c:v>
                </c:pt>
                <c:pt idx="105">
                  <c:v>1.9053621439618824</c:v>
                </c:pt>
                <c:pt idx="106">
                  <c:v>1.8858384775436103</c:v>
                </c:pt>
                <c:pt idx="107">
                  <c:v>1.8559937414406746</c:v>
                </c:pt>
                <c:pt idx="108">
                  <c:v>1.8264744495065888</c:v>
                </c:pt>
                <c:pt idx="109">
                  <c:v>1.797439337028649</c:v>
                </c:pt>
                <c:pt idx="110">
                  <c:v>1.7702014314601067</c:v>
                </c:pt>
                <c:pt idx="111">
                  <c:v>1.741408145836179</c:v>
                </c:pt>
                <c:pt idx="112">
                  <c:v>1.7129488313491057</c:v>
                </c:pt>
                <c:pt idx="113">
                  <c:v>1.684628673206843</c:v>
                </c:pt>
                <c:pt idx="114">
                  <c:v>1.6564550453274978</c:v>
                </c:pt>
                <c:pt idx="115">
                  <c:v>1.6284231959498563</c:v>
                </c:pt>
                <c:pt idx="116">
                  <c:v>1.6002931511588703</c:v>
                </c:pt>
                <c:pt idx="117">
                  <c:v>1.572501475044024</c:v>
                </c:pt>
                <c:pt idx="118">
                  <c:v>1.5447957981215141</c:v>
                </c:pt>
                <c:pt idx="119">
                  <c:v>1.5171361865905963</c:v>
                </c:pt>
                <c:pt idx="120">
                  <c:v>1.4895160631745517</c:v>
                </c:pt>
                <c:pt idx="121">
                  <c:v>1.4617928971276268</c:v>
                </c:pt>
                <c:pt idx="122">
                  <c:v>1.4344253340412083</c:v>
                </c:pt>
                <c:pt idx="123">
                  <c:v>1.4071645017341825</c:v>
                </c:pt>
                <c:pt idx="124">
                  <c:v>1.380013312436889</c:v>
                </c:pt>
                <c:pt idx="125">
                  <c:v>1.3530161894957113</c:v>
                </c:pt>
                <c:pt idx="126">
                  <c:v>1.3259796719777923</c:v>
                </c:pt>
                <c:pt idx="127">
                  <c:v>1.2993679898609289</c:v>
                </c:pt>
                <c:pt idx="128">
                  <c:v>1.2730391722749501</c:v>
                </c:pt>
                <c:pt idx="129">
                  <c:v>1.2469095848960146</c:v>
                </c:pt>
                <c:pt idx="130">
                  <c:v>1.2209675403916473</c:v>
                </c:pt>
                <c:pt idx="131">
                  <c:v>1.1949490513745065</c:v>
                </c:pt>
                <c:pt idx="132">
                  <c:v>1.1693314522863258</c:v>
                </c:pt>
                <c:pt idx="133">
                  <c:v>1.1438623637269467</c:v>
                </c:pt>
                <c:pt idx="134">
                  <c:v>1.1185306149163381</c:v>
                </c:pt>
                <c:pt idx="135">
                  <c:v>1.0933444058060531</c:v>
                </c:pt>
                <c:pt idx="136">
                  <c:v>1.0680662184927903</c:v>
                </c:pt>
                <c:pt idx="137">
                  <c:v>1.0430902994394455</c:v>
                </c:pt>
                <c:pt idx="138">
                  <c:v>1.0182472269554572</c:v>
                </c:pt>
                <c:pt idx="139">
                  <c:v>0.9935230552205484</c:v>
                </c:pt>
                <c:pt idx="140">
                  <c:v>0.96892577988077067</c:v>
                </c:pt>
                <c:pt idx="141">
                  <c:v>0.94417857803998673</c:v>
                </c:pt>
                <c:pt idx="142">
                  <c:v>0.91980522637394346</c:v>
                </c:pt>
                <c:pt idx="143">
                  <c:v>0.89653416214066672</c:v>
                </c:pt>
                <c:pt idx="144">
                  <c:v>0.87533796101726613</c:v>
                </c:pt>
                <c:pt idx="145">
                  <c:v>0.85620588902395267</c:v>
                </c:pt>
                <c:pt idx="146">
                  <c:v>0.83888998408222504</c:v>
                </c:pt>
                <c:pt idx="147">
                  <c:v>0.82280285275007814</c:v>
                </c:pt>
                <c:pt idx="148">
                  <c:v>0.81608801966946753</c:v>
                </c:pt>
                <c:pt idx="149">
                  <c:v>0.80948189850720498</c:v>
                </c:pt>
                <c:pt idx="150">
                  <c:v>0.80298187040976943</c:v>
                </c:pt>
              </c:numCache>
            </c:numRef>
          </c:val>
          <c:smooth val="0"/>
          <c:extLst>
            <c:ext xmlns:c16="http://schemas.microsoft.com/office/drawing/2014/chart" uri="{C3380CC4-5D6E-409C-BE32-E72D297353CC}">
              <c16:uniqueId val="{00000003-E9B2-2043-9049-BB6121789C31}"/>
            </c:ext>
          </c:extLst>
        </c:ser>
        <c:dLbls>
          <c:showLegendKey val="0"/>
          <c:showVal val="0"/>
          <c:showCatName val="0"/>
          <c:showSerName val="0"/>
          <c:showPercent val="0"/>
          <c:showBubbleSize val="0"/>
        </c:dLbls>
        <c:smooth val="0"/>
        <c:axId val="897618872"/>
        <c:axId val="897619264"/>
      </c:lineChart>
      <c:catAx>
        <c:axId val="897618872"/>
        <c:scaling>
          <c:orientation val="minMax"/>
        </c:scaling>
        <c:delete val="0"/>
        <c:axPos val="b"/>
        <c:numFmt formatCode="General" sourceLinked="1"/>
        <c:majorTickMark val="none"/>
        <c:minorTickMark val="none"/>
        <c:tickLblPos val="nextTo"/>
        <c:spPr>
          <a:ln w="3175">
            <a:solidFill>
              <a:srgbClr val="808080"/>
            </a:solidFill>
            <a:prstDash val="solid"/>
          </a:ln>
        </c:spPr>
        <c:txPr>
          <a:bodyPr rot="-5400000" vert="horz"/>
          <a:lstStyle/>
          <a:p>
            <a:pPr>
              <a:defRPr/>
            </a:pPr>
            <a:endParaRPr lang="en-NG"/>
          </a:p>
        </c:txPr>
        <c:crossAx val="897619264"/>
        <c:crosses val="autoZero"/>
        <c:auto val="1"/>
        <c:lblAlgn val="ctr"/>
        <c:lblOffset val="100"/>
        <c:tickLblSkip val="10"/>
        <c:tickMarkSkip val="10"/>
        <c:noMultiLvlLbl val="0"/>
      </c:catAx>
      <c:valAx>
        <c:axId val="897619264"/>
        <c:scaling>
          <c:orientation val="minMax"/>
          <c:max val="5"/>
        </c:scaling>
        <c:delete val="0"/>
        <c:axPos val="l"/>
        <c:majorGridlines>
          <c:spPr>
            <a:ln w="3175">
              <a:solidFill>
                <a:srgbClr val="808080"/>
              </a:solidFill>
              <a:prstDash val="solid"/>
            </a:ln>
          </c:spPr>
        </c:majorGridlines>
        <c:title>
          <c:tx>
            <c:rich>
              <a:bodyPr/>
              <a:lstStyle/>
              <a:p>
                <a:pPr>
                  <a:defRPr/>
                </a:pPr>
                <a:r>
                  <a:rPr lang="en-GB"/>
                  <a:t>Growth rate</a:t>
                </a:r>
              </a:p>
            </c:rich>
          </c:tx>
          <c:overlay val="0"/>
          <c:spPr>
            <a:noFill/>
            <a:ln w="25400">
              <a:noFill/>
            </a:ln>
          </c:spPr>
        </c:title>
        <c:numFmt formatCode="0.00" sourceLinked="1"/>
        <c:majorTickMark val="none"/>
        <c:minorTickMark val="none"/>
        <c:tickLblPos val="nextTo"/>
        <c:spPr>
          <a:ln w="3175">
            <a:solidFill>
              <a:srgbClr val="808080"/>
            </a:solidFill>
            <a:prstDash val="solid"/>
          </a:ln>
        </c:spPr>
        <c:crossAx val="897618872"/>
        <c:crosses val="autoZero"/>
        <c:crossBetween val="between"/>
        <c:majorUnit val="1"/>
      </c:valAx>
      <c:spPr>
        <a:solidFill>
          <a:schemeClr val="accent1">
            <a:lumMod val="20000"/>
            <a:lumOff val="80000"/>
          </a:schemeClr>
        </a:solidFill>
        <a:ln w="25400">
          <a:noFill/>
        </a:ln>
      </c:spPr>
    </c:plotArea>
    <c:plotVisOnly val="1"/>
    <c:dispBlanksAs val="gap"/>
    <c:showDLblsOverMax val="0"/>
  </c:chart>
  <c:spPr>
    <a:solidFill>
      <a:schemeClr val="accent1">
        <a:lumMod val="20000"/>
        <a:lumOff val="80000"/>
      </a:schemeClr>
    </a:solidFill>
    <a:ln w="25400">
      <a:noFill/>
    </a:ln>
  </c:spPr>
  <c:txPr>
    <a:bodyPr/>
    <a:lstStyle/>
    <a:p>
      <a:pPr>
        <a:defRPr sz="1000">
          <a:solidFill>
            <a:srgbClr val="002060"/>
          </a:solidFill>
        </a:defRPr>
      </a:pPr>
      <a:endParaRPr lang="en-NG"/>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'Sup Ratio'!$B$1</c:f>
              <c:strCache>
                <c:ptCount val="1"/>
                <c:pt idx="0">
                  <c:v>Growth rate of effective number of Producer</c:v>
                </c:pt>
              </c:strCache>
            </c:strRef>
          </c:tx>
          <c:spPr>
            <a:ln w="28575" cap="rnd">
              <a:solidFill>
                <a:srgbClr val="00B050"/>
              </a:solidFill>
              <a:round/>
            </a:ln>
            <a:effectLst/>
          </c:spPr>
          <c:marker>
            <c:symbol val="none"/>
          </c:marker>
          <c:cat>
            <c:numRef>
              <c:f>'Sup Ratio'!$A$2:$A$148</c:f>
              <c:numCache>
                <c:formatCode>General</c:formatCode>
                <c:ptCount val="147"/>
                <c:pt idx="0">
                  <c:v>1950</c:v>
                </c:pt>
                <c:pt idx="1">
                  <c:v>1955</c:v>
                </c:pt>
                <c:pt idx="2">
                  <c:v>1956</c:v>
                </c:pt>
                <c:pt idx="3">
                  <c:v>1957</c:v>
                </c:pt>
                <c:pt idx="4">
                  <c:v>1958</c:v>
                </c:pt>
                <c:pt idx="5">
                  <c:v>1959</c:v>
                </c:pt>
                <c:pt idx="6">
                  <c:v>1960</c:v>
                </c:pt>
                <c:pt idx="7">
                  <c:v>1961</c:v>
                </c:pt>
                <c:pt idx="8">
                  <c:v>1962</c:v>
                </c:pt>
                <c:pt idx="9">
                  <c:v>1963</c:v>
                </c:pt>
                <c:pt idx="10">
                  <c:v>1964</c:v>
                </c:pt>
                <c:pt idx="11">
                  <c:v>1965</c:v>
                </c:pt>
                <c:pt idx="12">
                  <c:v>1966</c:v>
                </c:pt>
                <c:pt idx="13">
                  <c:v>1967</c:v>
                </c:pt>
                <c:pt idx="14">
                  <c:v>1968</c:v>
                </c:pt>
                <c:pt idx="15">
                  <c:v>1969</c:v>
                </c:pt>
                <c:pt idx="16">
                  <c:v>1970</c:v>
                </c:pt>
                <c:pt idx="17">
                  <c:v>1971</c:v>
                </c:pt>
                <c:pt idx="18">
                  <c:v>1972</c:v>
                </c:pt>
                <c:pt idx="19">
                  <c:v>1973</c:v>
                </c:pt>
                <c:pt idx="20">
                  <c:v>1974</c:v>
                </c:pt>
                <c:pt idx="21">
                  <c:v>1975</c:v>
                </c:pt>
                <c:pt idx="22">
                  <c:v>1976</c:v>
                </c:pt>
                <c:pt idx="23">
                  <c:v>1977</c:v>
                </c:pt>
                <c:pt idx="24">
                  <c:v>1978</c:v>
                </c:pt>
                <c:pt idx="25">
                  <c:v>1979</c:v>
                </c:pt>
                <c:pt idx="26">
                  <c:v>1980</c:v>
                </c:pt>
                <c:pt idx="27">
                  <c:v>1981</c:v>
                </c:pt>
                <c:pt idx="28">
                  <c:v>1982</c:v>
                </c:pt>
                <c:pt idx="29">
                  <c:v>1983</c:v>
                </c:pt>
                <c:pt idx="30">
                  <c:v>1984</c:v>
                </c:pt>
                <c:pt idx="31">
                  <c:v>1985</c:v>
                </c:pt>
                <c:pt idx="32">
                  <c:v>1986</c:v>
                </c:pt>
                <c:pt idx="33">
                  <c:v>1987</c:v>
                </c:pt>
                <c:pt idx="34">
                  <c:v>1988</c:v>
                </c:pt>
                <c:pt idx="35">
                  <c:v>1989</c:v>
                </c:pt>
                <c:pt idx="36">
                  <c:v>1990</c:v>
                </c:pt>
                <c:pt idx="37">
                  <c:v>1991</c:v>
                </c:pt>
                <c:pt idx="38">
                  <c:v>1992</c:v>
                </c:pt>
                <c:pt idx="39">
                  <c:v>1993</c:v>
                </c:pt>
                <c:pt idx="40">
                  <c:v>1994</c:v>
                </c:pt>
                <c:pt idx="41">
                  <c:v>1995</c:v>
                </c:pt>
                <c:pt idx="42">
                  <c:v>1996</c:v>
                </c:pt>
                <c:pt idx="43">
                  <c:v>1997</c:v>
                </c:pt>
                <c:pt idx="44">
                  <c:v>1998</c:v>
                </c:pt>
                <c:pt idx="45">
                  <c:v>1999</c:v>
                </c:pt>
                <c:pt idx="46">
                  <c:v>2000</c:v>
                </c:pt>
                <c:pt idx="47">
                  <c:v>2001</c:v>
                </c:pt>
                <c:pt idx="48">
                  <c:v>2002</c:v>
                </c:pt>
                <c:pt idx="49">
                  <c:v>2003</c:v>
                </c:pt>
                <c:pt idx="50">
                  <c:v>2004</c:v>
                </c:pt>
                <c:pt idx="51">
                  <c:v>2005</c:v>
                </c:pt>
                <c:pt idx="52">
                  <c:v>2006</c:v>
                </c:pt>
                <c:pt idx="53">
                  <c:v>2007</c:v>
                </c:pt>
                <c:pt idx="54">
                  <c:v>2008</c:v>
                </c:pt>
                <c:pt idx="55">
                  <c:v>2009</c:v>
                </c:pt>
                <c:pt idx="56">
                  <c:v>2010</c:v>
                </c:pt>
                <c:pt idx="57">
                  <c:v>2011</c:v>
                </c:pt>
                <c:pt idx="58">
                  <c:v>2012</c:v>
                </c:pt>
                <c:pt idx="59">
                  <c:v>2013</c:v>
                </c:pt>
                <c:pt idx="60">
                  <c:v>2014</c:v>
                </c:pt>
                <c:pt idx="61">
                  <c:v>2015</c:v>
                </c:pt>
                <c:pt idx="62">
                  <c:v>2016</c:v>
                </c:pt>
                <c:pt idx="63">
                  <c:v>2017</c:v>
                </c:pt>
                <c:pt idx="64">
                  <c:v>2018</c:v>
                </c:pt>
                <c:pt idx="65">
                  <c:v>2019</c:v>
                </c:pt>
                <c:pt idx="66">
                  <c:v>2020</c:v>
                </c:pt>
                <c:pt idx="67">
                  <c:v>2021</c:v>
                </c:pt>
                <c:pt idx="68">
                  <c:v>2022</c:v>
                </c:pt>
                <c:pt idx="69">
                  <c:v>2023</c:v>
                </c:pt>
                <c:pt idx="70">
                  <c:v>2024</c:v>
                </c:pt>
                <c:pt idx="71">
                  <c:v>2025</c:v>
                </c:pt>
                <c:pt idx="72">
                  <c:v>2026</c:v>
                </c:pt>
                <c:pt idx="73">
                  <c:v>2027</c:v>
                </c:pt>
                <c:pt idx="74">
                  <c:v>2028</c:v>
                </c:pt>
                <c:pt idx="75">
                  <c:v>2029</c:v>
                </c:pt>
                <c:pt idx="76">
                  <c:v>2030</c:v>
                </c:pt>
                <c:pt idx="77">
                  <c:v>2031</c:v>
                </c:pt>
                <c:pt idx="78">
                  <c:v>2032</c:v>
                </c:pt>
                <c:pt idx="79">
                  <c:v>2033</c:v>
                </c:pt>
                <c:pt idx="80">
                  <c:v>2034</c:v>
                </c:pt>
                <c:pt idx="81">
                  <c:v>2035</c:v>
                </c:pt>
                <c:pt idx="82">
                  <c:v>2036</c:v>
                </c:pt>
                <c:pt idx="83">
                  <c:v>2037</c:v>
                </c:pt>
                <c:pt idx="84">
                  <c:v>2038</c:v>
                </c:pt>
                <c:pt idx="85">
                  <c:v>2039</c:v>
                </c:pt>
                <c:pt idx="86">
                  <c:v>2040</c:v>
                </c:pt>
                <c:pt idx="87">
                  <c:v>2041</c:v>
                </c:pt>
                <c:pt idx="88">
                  <c:v>2042</c:v>
                </c:pt>
                <c:pt idx="89">
                  <c:v>2043</c:v>
                </c:pt>
                <c:pt idx="90">
                  <c:v>2044</c:v>
                </c:pt>
                <c:pt idx="91">
                  <c:v>2045</c:v>
                </c:pt>
                <c:pt idx="92">
                  <c:v>2046</c:v>
                </c:pt>
                <c:pt idx="93">
                  <c:v>2047</c:v>
                </c:pt>
                <c:pt idx="94">
                  <c:v>2048</c:v>
                </c:pt>
                <c:pt idx="95">
                  <c:v>2049</c:v>
                </c:pt>
                <c:pt idx="96">
                  <c:v>2050</c:v>
                </c:pt>
                <c:pt idx="97">
                  <c:v>2051</c:v>
                </c:pt>
                <c:pt idx="98">
                  <c:v>2052</c:v>
                </c:pt>
                <c:pt idx="99">
                  <c:v>2053</c:v>
                </c:pt>
                <c:pt idx="100">
                  <c:v>2054</c:v>
                </c:pt>
                <c:pt idx="101">
                  <c:v>2055</c:v>
                </c:pt>
                <c:pt idx="102">
                  <c:v>2056</c:v>
                </c:pt>
                <c:pt idx="103">
                  <c:v>2057</c:v>
                </c:pt>
                <c:pt idx="104">
                  <c:v>2058</c:v>
                </c:pt>
                <c:pt idx="105">
                  <c:v>2059</c:v>
                </c:pt>
                <c:pt idx="106">
                  <c:v>2060</c:v>
                </c:pt>
                <c:pt idx="107">
                  <c:v>2061</c:v>
                </c:pt>
                <c:pt idx="108">
                  <c:v>2062</c:v>
                </c:pt>
                <c:pt idx="109">
                  <c:v>2063</c:v>
                </c:pt>
                <c:pt idx="110">
                  <c:v>2064</c:v>
                </c:pt>
                <c:pt idx="111">
                  <c:v>2065</c:v>
                </c:pt>
                <c:pt idx="112">
                  <c:v>2066</c:v>
                </c:pt>
                <c:pt idx="113">
                  <c:v>2067</c:v>
                </c:pt>
                <c:pt idx="114">
                  <c:v>2068</c:v>
                </c:pt>
                <c:pt idx="115">
                  <c:v>2069</c:v>
                </c:pt>
                <c:pt idx="116">
                  <c:v>2070</c:v>
                </c:pt>
                <c:pt idx="117">
                  <c:v>2071</c:v>
                </c:pt>
                <c:pt idx="118">
                  <c:v>2072</c:v>
                </c:pt>
                <c:pt idx="119">
                  <c:v>2073</c:v>
                </c:pt>
                <c:pt idx="120">
                  <c:v>2074</c:v>
                </c:pt>
                <c:pt idx="121">
                  <c:v>2075</c:v>
                </c:pt>
                <c:pt idx="122">
                  <c:v>2076</c:v>
                </c:pt>
                <c:pt idx="123">
                  <c:v>2077</c:v>
                </c:pt>
                <c:pt idx="124">
                  <c:v>2078</c:v>
                </c:pt>
                <c:pt idx="125">
                  <c:v>2079</c:v>
                </c:pt>
                <c:pt idx="126">
                  <c:v>2080</c:v>
                </c:pt>
                <c:pt idx="127">
                  <c:v>2081</c:v>
                </c:pt>
                <c:pt idx="128">
                  <c:v>2082</c:v>
                </c:pt>
                <c:pt idx="129">
                  <c:v>2083</c:v>
                </c:pt>
                <c:pt idx="130">
                  <c:v>2084</c:v>
                </c:pt>
                <c:pt idx="131">
                  <c:v>2085</c:v>
                </c:pt>
                <c:pt idx="132">
                  <c:v>2086</c:v>
                </c:pt>
                <c:pt idx="133">
                  <c:v>2087</c:v>
                </c:pt>
                <c:pt idx="134">
                  <c:v>2088</c:v>
                </c:pt>
                <c:pt idx="135">
                  <c:v>2089</c:v>
                </c:pt>
                <c:pt idx="136">
                  <c:v>2090</c:v>
                </c:pt>
                <c:pt idx="137">
                  <c:v>2091</c:v>
                </c:pt>
                <c:pt idx="138">
                  <c:v>2092</c:v>
                </c:pt>
                <c:pt idx="139">
                  <c:v>2093</c:v>
                </c:pt>
                <c:pt idx="140">
                  <c:v>2094</c:v>
                </c:pt>
                <c:pt idx="141">
                  <c:v>2095</c:v>
                </c:pt>
                <c:pt idx="142">
                  <c:v>2096</c:v>
                </c:pt>
                <c:pt idx="143">
                  <c:v>2097</c:v>
                </c:pt>
                <c:pt idx="144">
                  <c:v>2098</c:v>
                </c:pt>
                <c:pt idx="145">
                  <c:v>2099</c:v>
                </c:pt>
                <c:pt idx="146">
                  <c:v>2100</c:v>
                </c:pt>
              </c:numCache>
            </c:numRef>
          </c:cat>
          <c:val>
            <c:numRef>
              <c:f>'Sup Ratio'!$B$2:$B$148</c:f>
              <c:numCache>
                <c:formatCode>General</c:formatCode>
                <c:ptCount val="147"/>
                <c:pt idx="1">
                  <c:v>0.99417585347668835</c:v>
                </c:pt>
                <c:pt idx="2">
                  <c:v>0.97072620783028063</c:v>
                </c:pt>
                <c:pt idx="3">
                  <c:v>0.92116688649271083</c:v>
                </c:pt>
                <c:pt idx="4">
                  <c:v>0.87824113654593994</c:v>
                </c:pt>
                <c:pt idx="5">
                  <c:v>0.84133036741504308</c:v>
                </c:pt>
                <c:pt idx="6">
                  <c:v>0.80714235107168486</c:v>
                </c:pt>
                <c:pt idx="7">
                  <c:v>0.82492313526871042</c:v>
                </c:pt>
                <c:pt idx="8">
                  <c:v>0.80342155223790557</c:v>
                </c:pt>
                <c:pt idx="9">
                  <c:v>0.7704119726906683</c:v>
                </c:pt>
                <c:pt idx="10">
                  <c:v>0.75913562323756112</c:v>
                </c:pt>
                <c:pt idx="11">
                  <c:v>0.78746264018378831</c:v>
                </c:pt>
                <c:pt idx="12">
                  <c:v>0.79454816778188797</c:v>
                </c:pt>
                <c:pt idx="13">
                  <c:v>0.87676468541201946</c:v>
                </c:pt>
                <c:pt idx="14">
                  <c:v>1.0122457110151279</c:v>
                </c:pt>
                <c:pt idx="15">
                  <c:v>1.1592321404277728</c:v>
                </c:pt>
                <c:pt idx="16">
                  <c:v>1.2938689435879345</c:v>
                </c:pt>
                <c:pt idx="17">
                  <c:v>1.4748426144599895</c:v>
                </c:pt>
                <c:pt idx="18">
                  <c:v>1.6134012254843573</c:v>
                </c:pt>
                <c:pt idx="19">
                  <c:v>1.7408773327380005</c:v>
                </c:pt>
                <c:pt idx="20">
                  <c:v>1.9085542249434337</c:v>
                </c:pt>
                <c:pt idx="21">
                  <c:v>2.1414793366800353</c:v>
                </c:pt>
                <c:pt idx="22">
                  <c:v>2.3792050055770559</c:v>
                </c:pt>
                <c:pt idx="23">
                  <c:v>2.65931585044512</c:v>
                </c:pt>
                <c:pt idx="24">
                  <c:v>2.9421582682824154</c:v>
                </c:pt>
                <c:pt idx="25">
                  <c:v>3.1728292778893343</c:v>
                </c:pt>
                <c:pt idx="26">
                  <c:v>3.3209974816679728</c:v>
                </c:pt>
                <c:pt idx="27">
                  <c:v>3.3773339177942252</c:v>
                </c:pt>
                <c:pt idx="28">
                  <c:v>3.382354428301376</c:v>
                </c:pt>
                <c:pt idx="29">
                  <c:v>3.3498413838816785</c:v>
                </c:pt>
                <c:pt idx="30">
                  <c:v>3.2985823495543452</c:v>
                </c:pt>
                <c:pt idx="31">
                  <c:v>3.2425352250397581</c:v>
                </c:pt>
                <c:pt idx="32">
                  <c:v>3.2460026208356334</c:v>
                </c:pt>
                <c:pt idx="33">
                  <c:v>3.2201429262401402</c:v>
                </c:pt>
                <c:pt idx="34">
                  <c:v>3.1809722162014471</c:v>
                </c:pt>
                <c:pt idx="35">
                  <c:v>3.149790747704035</c:v>
                </c:pt>
                <c:pt idx="36">
                  <c:v>3.1333431252492057</c:v>
                </c:pt>
                <c:pt idx="37">
                  <c:v>3.0577164603285238</c:v>
                </c:pt>
                <c:pt idx="38">
                  <c:v>3.0488547454648529</c:v>
                </c:pt>
                <c:pt idx="39">
                  <c:v>3.082221873794901</c:v>
                </c:pt>
                <c:pt idx="40">
                  <c:v>3.1361302751307183</c:v>
                </c:pt>
                <c:pt idx="41">
                  <c:v>3.2126384859669304</c:v>
                </c:pt>
                <c:pt idx="42">
                  <c:v>3.3399532888831933</c:v>
                </c:pt>
                <c:pt idx="43">
                  <c:v>3.4742206762465209</c:v>
                </c:pt>
                <c:pt idx="44">
                  <c:v>3.6126505092968579</c:v>
                </c:pt>
                <c:pt idx="45">
                  <c:v>3.7346347177927628</c:v>
                </c:pt>
                <c:pt idx="46">
                  <c:v>3.8163666621478227</c:v>
                </c:pt>
                <c:pt idx="47">
                  <c:v>3.9044136758564281</c:v>
                </c:pt>
                <c:pt idx="48">
                  <c:v>3.8869223156831501</c:v>
                </c:pt>
                <c:pt idx="49">
                  <c:v>3.8156898569056299</c:v>
                </c:pt>
                <c:pt idx="50">
                  <c:v>3.7631231955513966</c:v>
                </c:pt>
                <c:pt idx="51">
                  <c:v>3.7636425808650147</c:v>
                </c:pt>
                <c:pt idx="52">
                  <c:v>3.7119050899652026</c:v>
                </c:pt>
                <c:pt idx="53">
                  <c:v>3.8297823808951623</c:v>
                </c:pt>
                <c:pt idx="54">
                  <c:v>3.991464483170077</c:v>
                </c:pt>
                <c:pt idx="55">
                  <c:v>4.1022562648823486</c:v>
                </c:pt>
                <c:pt idx="56">
                  <c:v>4.1134685865232603</c:v>
                </c:pt>
                <c:pt idx="57">
                  <c:v>4.1539335664324124</c:v>
                </c:pt>
                <c:pt idx="58">
                  <c:v>4.0062100604052873</c:v>
                </c:pt>
                <c:pt idx="59">
                  <c:v>3.7792199340554959</c:v>
                </c:pt>
                <c:pt idx="60">
                  <c:v>3.5392511585799564</c:v>
                </c:pt>
                <c:pt idx="61">
                  <c:v>3.3420634358092323</c:v>
                </c:pt>
                <c:pt idx="62">
                  <c:v>3.02252028246857</c:v>
                </c:pt>
                <c:pt idx="63">
                  <c:v>2.8202771769397117</c:v>
                </c:pt>
                <c:pt idx="64">
                  <c:v>2.6765019859793906</c:v>
                </c:pt>
                <c:pt idx="65">
                  <c:v>2.5399612234091822</c:v>
                </c:pt>
                <c:pt idx="66">
                  <c:v>2.3686540754716146</c:v>
                </c:pt>
                <c:pt idx="67">
                  <c:v>2.402539281339676</c:v>
                </c:pt>
                <c:pt idx="68">
                  <c:v>2.4917598550201809</c:v>
                </c:pt>
                <c:pt idx="69">
                  <c:v>2.5222749448672008</c:v>
                </c:pt>
                <c:pt idx="70">
                  <c:v>2.5509615451357184</c:v>
                </c:pt>
                <c:pt idx="71">
                  <c:v>2.6314567361658252</c:v>
                </c:pt>
                <c:pt idx="72">
                  <c:v>2.6593602608057476</c:v>
                </c:pt>
                <c:pt idx="73">
                  <c:v>2.5814967253595755</c:v>
                </c:pt>
                <c:pt idx="74">
                  <c:v>2.5771030319078911</c:v>
                </c:pt>
                <c:pt idx="75">
                  <c:v>2.6155500707452317</c:v>
                </c:pt>
                <c:pt idx="76">
                  <c:v>2.6485394520132139</c:v>
                </c:pt>
                <c:pt idx="77">
                  <c:v>2.6581015319536263</c:v>
                </c:pt>
                <c:pt idx="78">
                  <c:v>2.6786118347547472</c:v>
                </c:pt>
                <c:pt idx="79">
                  <c:v>2.6822988318700802</c:v>
                </c:pt>
                <c:pt idx="80">
                  <c:v>2.6733696900054511</c:v>
                </c:pt>
                <c:pt idx="81">
                  <c:v>2.6662020969202489</c:v>
                </c:pt>
                <c:pt idx="82">
                  <c:v>2.6645755834543254</c:v>
                </c:pt>
                <c:pt idx="83">
                  <c:v>2.6509616270408252</c:v>
                </c:pt>
                <c:pt idx="84">
                  <c:v>2.6375956236993572</c:v>
                </c:pt>
                <c:pt idx="85">
                  <c:v>2.6196185649617463</c:v>
                </c:pt>
                <c:pt idx="86">
                  <c:v>2.5911875704279401</c:v>
                </c:pt>
                <c:pt idx="87">
                  <c:v>2.5517188564402145</c:v>
                </c:pt>
                <c:pt idx="88">
                  <c:v>2.5030857013848746</c:v>
                </c:pt>
                <c:pt idx="89">
                  <c:v>2.4481101509105643</c:v>
                </c:pt>
                <c:pt idx="90">
                  <c:v>2.3889115128967031</c:v>
                </c:pt>
                <c:pt idx="91">
                  <c:v>2.3279047460559164</c:v>
                </c:pt>
                <c:pt idx="92">
                  <c:v>2.2663760410718918</c:v>
                </c:pt>
                <c:pt idx="93">
                  <c:v>2.2041990736560813</c:v>
                </c:pt>
                <c:pt idx="94">
                  <c:v>2.142534558293288</c:v>
                </c:pt>
                <c:pt idx="95">
                  <c:v>2.0836450410626859</c:v>
                </c:pt>
                <c:pt idx="96">
                  <c:v>2.0289083492622715</c:v>
                </c:pt>
                <c:pt idx="97">
                  <c:v>1.9791779640082718</c:v>
                </c:pt>
                <c:pt idx="98">
                  <c:v>1.9339490691538346</c:v>
                </c:pt>
                <c:pt idx="99">
                  <c:v>1.8931097745151333</c:v>
                </c:pt>
                <c:pt idx="100">
                  <c:v>1.857169351915221</c:v>
                </c:pt>
                <c:pt idx="101">
                  <c:v>1.8262711777385117</c:v>
                </c:pt>
                <c:pt idx="102">
                  <c:v>1.8001282180860261</c:v>
                </c:pt>
                <c:pt idx="103">
                  <c:v>1.7744114965264906</c:v>
                </c:pt>
                <c:pt idx="104">
                  <c:v>1.7546333196066164</c:v>
                </c:pt>
                <c:pt idx="105">
                  <c:v>1.7409427746488557</c:v>
                </c:pt>
                <c:pt idx="106">
                  <c:v>1.7330271696897013</c:v>
                </c:pt>
                <c:pt idx="107">
                  <c:v>1.7298010398802015</c:v>
                </c:pt>
                <c:pt idx="108">
                  <c:v>1.7264939091107352</c:v>
                </c:pt>
                <c:pt idx="109">
                  <c:v>1.7255423851218685</c:v>
                </c:pt>
                <c:pt idx="110">
                  <c:v>1.7241256578770898</c:v>
                </c:pt>
                <c:pt idx="111">
                  <c:v>1.7200151521315159</c:v>
                </c:pt>
                <c:pt idx="112">
                  <c:v>1.7118451944142938</c:v>
                </c:pt>
                <c:pt idx="113">
                  <c:v>1.694750150598499</c:v>
                </c:pt>
                <c:pt idx="114">
                  <c:v>1.6738331675614555</c:v>
                </c:pt>
                <c:pt idx="115">
                  <c:v>1.648062908304522</c:v>
                </c:pt>
                <c:pt idx="116">
                  <c:v>1.616833026491856</c:v>
                </c:pt>
                <c:pt idx="117">
                  <c:v>1.5801956909811579</c:v>
                </c:pt>
                <c:pt idx="118">
                  <c:v>1.5372661669265002</c:v>
                </c:pt>
                <c:pt idx="119">
                  <c:v>1.489226570408005</c:v>
                </c:pt>
                <c:pt idx="120">
                  <c:v>1.437387719819788</c:v>
                </c:pt>
                <c:pt idx="121">
                  <c:v>1.383381635954412</c:v>
                </c:pt>
                <c:pt idx="122">
                  <c:v>1.3285067998915605</c:v>
                </c:pt>
                <c:pt idx="123">
                  <c:v>1.2704962070980259</c:v>
                </c:pt>
                <c:pt idx="124">
                  <c:v>1.2148484463383835</c:v>
                </c:pt>
                <c:pt idx="125">
                  <c:v>1.1616653943945094</c:v>
                </c:pt>
                <c:pt idx="126">
                  <c:v>1.1105620944261094</c:v>
                </c:pt>
                <c:pt idx="127">
                  <c:v>1.0615447720979516</c:v>
                </c:pt>
                <c:pt idx="128">
                  <c:v>1.0143432221553559</c:v>
                </c:pt>
                <c:pt idx="129">
                  <c:v>0.96950193644321248</c:v>
                </c:pt>
                <c:pt idx="130">
                  <c:v>0.9284983361018273</c:v>
                </c:pt>
                <c:pt idx="131">
                  <c:v>0.89259065844735608</c:v>
                </c:pt>
                <c:pt idx="132">
                  <c:v>0.86173307688088252</c:v>
                </c:pt>
                <c:pt idx="133">
                  <c:v>0.83537054246031328</c:v>
                </c:pt>
                <c:pt idx="134">
                  <c:v>0.81379517560981518</c:v>
                </c:pt>
                <c:pt idx="135">
                  <c:v>0.79538183265400486</c:v>
                </c:pt>
                <c:pt idx="136">
                  <c:v>0.77836828499597743</c:v>
                </c:pt>
                <c:pt idx="137">
                  <c:v>0.76153265146437255</c:v>
                </c:pt>
                <c:pt idx="138">
                  <c:v>0.7488926930415265</c:v>
                </c:pt>
                <c:pt idx="139">
                  <c:v>0.73554259439667458</c:v>
                </c:pt>
                <c:pt idx="140">
                  <c:v>0.72108227716173134</c:v>
                </c:pt>
                <c:pt idx="141">
                  <c:v>0.7056938389844345</c:v>
                </c:pt>
                <c:pt idx="142">
                  <c:v>0.6900767751707978</c:v>
                </c:pt>
                <c:pt idx="143">
                  <c:v>0.67542233553612785</c:v>
                </c:pt>
                <c:pt idx="144">
                  <c:v>0.6604368999100414</c:v>
                </c:pt>
                <c:pt idx="145">
                  <c:v>0.64512526157311312</c:v>
                </c:pt>
                <c:pt idx="146">
                  <c:v>0.6291092010543855</c:v>
                </c:pt>
              </c:numCache>
            </c:numRef>
          </c:val>
          <c:smooth val="0"/>
          <c:extLst>
            <c:ext xmlns:c16="http://schemas.microsoft.com/office/drawing/2014/chart" uri="{C3380CC4-5D6E-409C-BE32-E72D297353CC}">
              <c16:uniqueId val="{00000000-B046-314E-8507-F0B436CFAB3B}"/>
            </c:ext>
          </c:extLst>
        </c:ser>
        <c:ser>
          <c:idx val="1"/>
          <c:order val="1"/>
          <c:tx>
            <c:strRef>
              <c:f>'Sup Ratio'!$C$1</c:f>
              <c:strCache>
                <c:ptCount val="1"/>
                <c:pt idx="0">
                  <c:v>Growth rate of effective number of Consumer</c:v>
                </c:pt>
              </c:strCache>
            </c:strRef>
          </c:tx>
          <c:spPr>
            <a:ln w="28575" cap="rnd">
              <a:solidFill>
                <a:srgbClr val="FFC000"/>
              </a:solidFill>
              <a:round/>
            </a:ln>
            <a:effectLst/>
          </c:spPr>
          <c:marker>
            <c:symbol val="none"/>
          </c:marker>
          <c:cat>
            <c:numRef>
              <c:f>'Sup Ratio'!$A$2:$A$148</c:f>
              <c:numCache>
                <c:formatCode>General</c:formatCode>
                <c:ptCount val="147"/>
                <c:pt idx="0">
                  <c:v>1950</c:v>
                </c:pt>
                <c:pt idx="1">
                  <c:v>1955</c:v>
                </c:pt>
                <c:pt idx="2">
                  <c:v>1956</c:v>
                </c:pt>
                <c:pt idx="3">
                  <c:v>1957</c:v>
                </c:pt>
                <c:pt idx="4">
                  <c:v>1958</c:v>
                </c:pt>
                <c:pt idx="5">
                  <c:v>1959</c:v>
                </c:pt>
                <c:pt idx="6">
                  <c:v>1960</c:v>
                </c:pt>
                <c:pt idx="7">
                  <c:v>1961</c:v>
                </c:pt>
                <c:pt idx="8">
                  <c:v>1962</c:v>
                </c:pt>
                <c:pt idx="9">
                  <c:v>1963</c:v>
                </c:pt>
                <c:pt idx="10">
                  <c:v>1964</c:v>
                </c:pt>
                <c:pt idx="11">
                  <c:v>1965</c:v>
                </c:pt>
                <c:pt idx="12">
                  <c:v>1966</c:v>
                </c:pt>
                <c:pt idx="13">
                  <c:v>1967</c:v>
                </c:pt>
                <c:pt idx="14">
                  <c:v>1968</c:v>
                </c:pt>
                <c:pt idx="15">
                  <c:v>1969</c:v>
                </c:pt>
                <c:pt idx="16">
                  <c:v>1970</c:v>
                </c:pt>
                <c:pt idx="17">
                  <c:v>1971</c:v>
                </c:pt>
                <c:pt idx="18">
                  <c:v>1972</c:v>
                </c:pt>
                <c:pt idx="19">
                  <c:v>1973</c:v>
                </c:pt>
                <c:pt idx="20">
                  <c:v>1974</c:v>
                </c:pt>
                <c:pt idx="21">
                  <c:v>1975</c:v>
                </c:pt>
                <c:pt idx="22">
                  <c:v>1976</c:v>
                </c:pt>
                <c:pt idx="23">
                  <c:v>1977</c:v>
                </c:pt>
                <c:pt idx="24">
                  <c:v>1978</c:v>
                </c:pt>
                <c:pt idx="25">
                  <c:v>1979</c:v>
                </c:pt>
                <c:pt idx="26">
                  <c:v>1980</c:v>
                </c:pt>
                <c:pt idx="27">
                  <c:v>1981</c:v>
                </c:pt>
                <c:pt idx="28">
                  <c:v>1982</c:v>
                </c:pt>
                <c:pt idx="29">
                  <c:v>1983</c:v>
                </c:pt>
                <c:pt idx="30">
                  <c:v>1984</c:v>
                </c:pt>
                <c:pt idx="31">
                  <c:v>1985</c:v>
                </c:pt>
                <c:pt idx="32">
                  <c:v>1986</c:v>
                </c:pt>
                <c:pt idx="33">
                  <c:v>1987</c:v>
                </c:pt>
                <c:pt idx="34">
                  <c:v>1988</c:v>
                </c:pt>
                <c:pt idx="35">
                  <c:v>1989</c:v>
                </c:pt>
                <c:pt idx="36">
                  <c:v>1990</c:v>
                </c:pt>
                <c:pt idx="37">
                  <c:v>1991</c:v>
                </c:pt>
                <c:pt idx="38">
                  <c:v>1992</c:v>
                </c:pt>
                <c:pt idx="39">
                  <c:v>1993</c:v>
                </c:pt>
                <c:pt idx="40">
                  <c:v>1994</c:v>
                </c:pt>
                <c:pt idx="41">
                  <c:v>1995</c:v>
                </c:pt>
                <c:pt idx="42">
                  <c:v>1996</c:v>
                </c:pt>
                <c:pt idx="43">
                  <c:v>1997</c:v>
                </c:pt>
                <c:pt idx="44">
                  <c:v>1998</c:v>
                </c:pt>
                <c:pt idx="45">
                  <c:v>1999</c:v>
                </c:pt>
                <c:pt idx="46">
                  <c:v>2000</c:v>
                </c:pt>
                <c:pt idx="47">
                  <c:v>2001</c:v>
                </c:pt>
                <c:pt idx="48">
                  <c:v>2002</c:v>
                </c:pt>
                <c:pt idx="49">
                  <c:v>2003</c:v>
                </c:pt>
                <c:pt idx="50">
                  <c:v>2004</c:v>
                </c:pt>
                <c:pt idx="51">
                  <c:v>2005</c:v>
                </c:pt>
                <c:pt idx="52">
                  <c:v>2006</c:v>
                </c:pt>
                <c:pt idx="53">
                  <c:v>2007</c:v>
                </c:pt>
                <c:pt idx="54">
                  <c:v>2008</c:v>
                </c:pt>
                <c:pt idx="55">
                  <c:v>2009</c:v>
                </c:pt>
                <c:pt idx="56">
                  <c:v>2010</c:v>
                </c:pt>
                <c:pt idx="57">
                  <c:v>2011</c:v>
                </c:pt>
                <c:pt idx="58">
                  <c:v>2012</c:v>
                </c:pt>
                <c:pt idx="59">
                  <c:v>2013</c:v>
                </c:pt>
                <c:pt idx="60">
                  <c:v>2014</c:v>
                </c:pt>
                <c:pt idx="61">
                  <c:v>2015</c:v>
                </c:pt>
                <c:pt idx="62">
                  <c:v>2016</c:v>
                </c:pt>
                <c:pt idx="63">
                  <c:v>2017</c:v>
                </c:pt>
                <c:pt idx="64">
                  <c:v>2018</c:v>
                </c:pt>
                <c:pt idx="65">
                  <c:v>2019</c:v>
                </c:pt>
                <c:pt idx="66">
                  <c:v>2020</c:v>
                </c:pt>
                <c:pt idx="67">
                  <c:v>2021</c:v>
                </c:pt>
                <c:pt idx="68">
                  <c:v>2022</c:v>
                </c:pt>
                <c:pt idx="69">
                  <c:v>2023</c:v>
                </c:pt>
                <c:pt idx="70">
                  <c:v>2024</c:v>
                </c:pt>
                <c:pt idx="71">
                  <c:v>2025</c:v>
                </c:pt>
                <c:pt idx="72">
                  <c:v>2026</c:v>
                </c:pt>
                <c:pt idx="73">
                  <c:v>2027</c:v>
                </c:pt>
                <c:pt idx="74">
                  <c:v>2028</c:v>
                </c:pt>
                <c:pt idx="75">
                  <c:v>2029</c:v>
                </c:pt>
                <c:pt idx="76">
                  <c:v>2030</c:v>
                </c:pt>
                <c:pt idx="77">
                  <c:v>2031</c:v>
                </c:pt>
                <c:pt idx="78">
                  <c:v>2032</c:v>
                </c:pt>
                <c:pt idx="79">
                  <c:v>2033</c:v>
                </c:pt>
                <c:pt idx="80">
                  <c:v>2034</c:v>
                </c:pt>
                <c:pt idx="81">
                  <c:v>2035</c:v>
                </c:pt>
                <c:pt idx="82">
                  <c:v>2036</c:v>
                </c:pt>
                <c:pt idx="83">
                  <c:v>2037</c:v>
                </c:pt>
                <c:pt idx="84">
                  <c:v>2038</c:v>
                </c:pt>
                <c:pt idx="85">
                  <c:v>2039</c:v>
                </c:pt>
                <c:pt idx="86">
                  <c:v>2040</c:v>
                </c:pt>
                <c:pt idx="87">
                  <c:v>2041</c:v>
                </c:pt>
                <c:pt idx="88">
                  <c:v>2042</c:v>
                </c:pt>
                <c:pt idx="89">
                  <c:v>2043</c:v>
                </c:pt>
                <c:pt idx="90">
                  <c:v>2044</c:v>
                </c:pt>
                <c:pt idx="91">
                  <c:v>2045</c:v>
                </c:pt>
                <c:pt idx="92">
                  <c:v>2046</c:v>
                </c:pt>
                <c:pt idx="93">
                  <c:v>2047</c:v>
                </c:pt>
                <c:pt idx="94">
                  <c:v>2048</c:v>
                </c:pt>
                <c:pt idx="95">
                  <c:v>2049</c:v>
                </c:pt>
                <c:pt idx="96">
                  <c:v>2050</c:v>
                </c:pt>
                <c:pt idx="97">
                  <c:v>2051</c:v>
                </c:pt>
                <c:pt idx="98">
                  <c:v>2052</c:v>
                </c:pt>
                <c:pt idx="99">
                  <c:v>2053</c:v>
                </c:pt>
                <c:pt idx="100">
                  <c:v>2054</c:v>
                </c:pt>
                <c:pt idx="101">
                  <c:v>2055</c:v>
                </c:pt>
                <c:pt idx="102">
                  <c:v>2056</c:v>
                </c:pt>
                <c:pt idx="103">
                  <c:v>2057</c:v>
                </c:pt>
                <c:pt idx="104">
                  <c:v>2058</c:v>
                </c:pt>
                <c:pt idx="105">
                  <c:v>2059</c:v>
                </c:pt>
                <c:pt idx="106">
                  <c:v>2060</c:v>
                </c:pt>
                <c:pt idx="107">
                  <c:v>2061</c:v>
                </c:pt>
                <c:pt idx="108">
                  <c:v>2062</c:v>
                </c:pt>
                <c:pt idx="109">
                  <c:v>2063</c:v>
                </c:pt>
                <c:pt idx="110">
                  <c:v>2064</c:v>
                </c:pt>
                <c:pt idx="111">
                  <c:v>2065</c:v>
                </c:pt>
                <c:pt idx="112">
                  <c:v>2066</c:v>
                </c:pt>
                <c:pt idx="113">
                  <c:v>2067</c:v>
                </c:pt>
                <c:pt idx="114">
                  <c:v>2068</c:v>
                </c:pt>
                <c:pt idx="115">
                  <c:v>2069</c:v>
                </c:pt>
                <c:pt idx="116">
                  <c:v>2070</c:v>
                </c:pt>
                <c:pt idx="117">
                  <c:v>2071</c:v>
                </c:pt>
                <c:pt idx="118">
                  <c:v>2072</c:v>
                </c:pt>
                <c:pt idx="119">
                  <c:v>2073</c:v>
                </c:pt>
                <c:pt idx="120">
                  <c:v>2074</c:v>
                </c:pt>
                <c:pt idx="121">
                  <c:v>2075</c:v>
                </c:pt>
                <c:pt idx="122">
                  <c:v>2076</c:v>
                </c:pt>
                <c:pt idx="123">
                  <c:v>2077</c:v>
                </c:pt>
                <c:pt idx="124">
                  <c:v>2078</c:v>
                </c:pt>
                <c:pt idx="125">
                  <c:v>2079</c:v>
                </c:pt>
                <c:pt idx="126">
                  <c:v>2080</c:v>
                </c:pt>
                <c:pt idx="127">
                  <c:v>2081</c:v>
                </c:pt>
                <c:pt idx="128">
                  <c:v>2082</c:v>
                </c:pt>
                <c:pt idx="129">
                  <c:v>2083</c:v>
                </c:pt>
                <c:pt idx="130">
                  <c:v>2084</c:v>
                </c:pt>
                <c:pt idx="131">
                  <c:v>2085</c:v>
                </c:pt>
                <c:pt idx="132">
                  <c:v>2086</c:v>
                </c:pt>
                <c:pt idx="133">
                  <c:v>2087</c:v>
                </c:pt>
                <c:pt idx="134">
                  <c:v>2088</c:v>
                </c:pt>
                <c:pt idx="135">
                  <c:v>2089</c:v>
                </c:pt>
                <c:pt idx="136">
                  <c:v>2090</c:v>
                </c:pt>
                <c:pt idx="137">
                  <c:v>2091</c:v>
                </c:pt>
                <c:pt idx="138">
                  <c:v>2092</c:v>
                </c:pt>
                <c:pt idx="139">
                  <c:v>2093</c:v>
                </c:pt>
                <c:pt idx="140">
                  <c:v>2094</c:v>
                </c:pt>
                <c:pt idx="141">
                  <c:v>2095</c:v>
                </c:pt>
                <c:pt idx="142">
                  <c:v>2096</c:v>
                </c:pt>
                <c:pt idx="143">
                  <c:v>2097</c:v>
                </c:pt>
                <c:pt idx="144">
                  <c:v>2098</c:v>
                </c:pt>
                <c:pt idx="145">
                  <c:v>2099</c:v>
                </c:pt>
                <c:pt idx="146">
                  <c:v>2100</c:v>
                </c:pt>
              </c:numCache>
            </c:numRef>
          </c:cat>
          <c:val>
            <c:numRef>
              <c:f>'Sup Ratio'!$C$2:$C$148</c:f>
              <c:numCache>
                <c:formatCode>General</c:formatCode>
                <c:ptCount val="147"/>
                <c:pt idx="1">
                  <c:v>1.2238410745090997</c:v>
                </c:pt>
                <c:pt idx="2">
                  <c:v>1.3028181602452049</c:v>
                </c:pt>
                <c:pt idx="3">
                  <c:v>1.3544485874964576</c:v>
                </c:pt>
                <c:pt idx="4">
                  <c:v>1.3902429414775919</c:v>
                </c:pt>
                <c:pt idx="5">
                  <c:v>1.4115378730734789</c:v>
                </c:pt>
                <c:pt idx="6">
                  <c:v>1.4363179065869551</c:v>
                </c:pt>
                <c:pt idx="7">
                  <c:v>1.512463194789802</c:v>
                </c:pt>
                <c:pt idx="8">
                  <c:v>1.5885300938487643</c:v>
                </c:pt>
                <c:pt idx="9">
                  <c:v>1.683366862350643</c:v>
                </c:pt>
                <c:pt idx="10">
                  <c:v>1.8241697209983829</c:v>
                </c:pt>
                <c:pt idx="11">
                  <c:v>1.9878822265558735</c:v>
                </c:pt>
                <c:pt idx="12">
                  <c:v>2.119363657086053</c:v>
                </c:pt>
                <c:pt idx="13">
                  <c:v>2.2565502274358962</c:v>
                </c:pt>
                <c:pt idx="14">
                  <c:v>2.386381885375644</c:v>
                </c:pt>
                <c:pt idx="15">
                  <c:v>2.478047927127073</c:v>
                </c:pt>
                <c:pt idx="16">
                  <c:v>2.5350139652408203</c:v>
                </c:pt>
                <c:pt idx="17">
                  <c:v>2.5995978773521324</c:v>
                </c:pt>
                <c:pt idx="18">
                  <c:v>2.6162504927469321</c:v>
                </c:pt>
                <c:pt idx="19">
                  <c:v>2.6089812950201847</c:v>
                </c:pt>
                <c:pt idx="20">
                  <c:v>2.6215077447596307</c:v>
                </c:pt>
                <c:pt idx="21">
                  <c:v>2.6657897284840191</c:v>
                </c:pt>
                <c:pt idx="22">
                  <c:v>2.7322314795137848</c:v>
                </c:pt>
                <c:pt idx="23">
                  <c:v>2.8438842523338272</c:v>
                </c:pt>
                <c:pt idx="24">
                  <c:v>2.9679693022482359</c:v>
                </c:pt>
                <c:pt idx="25">
                  <c:v>3.0555838252131235</c:v>
                </c:pt>
                <c:pt idx="26">
                  <c:v>3.086193613261714</c:v>
                </c:pt>
                <c:pt idx="27">
                  <c:v>3.0457400364979943</c:v>
                </c:pt>
                <c:pt idx="28">
                  <c:v>2.9691706428759805</c:v>
                </c:pt>
                <c:pt idx="29">
                  <c:v>2.8739660968516429</c:v>
                </c:pt>
                <c:pt idx="30">
                  <c:v>2.7821178208280806</c:v>
                </c:pt>
                <c:pt idx="31">
                  <c:v>2.7125914162766747</c:v>
                </c:pt>
                <c:pt idx="32">
                  <c:v>2.6875041349718956</c:v>
                </c:pt>
                <c:pt idx="33">
                  <c:v>2.6634304058816847</c:v>
                </c:pt>
                <c:pt idx="34">
                  <c:v>2.6457201497440899</c:v>
                </c:pt>
                <c:pt idx="35">
                  <c:v>2.6443332182483097</c:v>
                </c:pt>
                <c:pt idx="36">
                  <c:v>2.6519573609448761</c:v>
                </c:pt>
                <c:pt idx="37">
                  <c:v>2.6351929863480481</c:v>
                </c:pt>
                <c:pt idx="38">
                  <c:v>2.6546066875918637</c:v>
                </c:pt>
                <c:pt idx="39">
                  <c:v>2.6946676934676734</c:v>
                </c:pt>
                <c:pt idx="40">
                  <c:v>2.7355265423793944</c:v>
                </c:pt>
                <c:pt idx="41">
                  <c:v>2.7832182799995455</c:v>
                </c:pt>
                <c:pt idx="42">
                  <c:v>2.8501652886433524</c:v>
                </c:pt>
                <c:pt idx="43">
                  <c:v>2.9091345032914493</c:v>
                </c:pt>
                <c:pt idx="44">
                  <c:v>2.9580607950979481</c:v>
                </c:pt>
                <c:pt idx="45">
                  <c:v>2.9899126845278547</c:v>
                </c:pt>
                <c:pt idx="46">
                  <c:v>2.9934329453170361</c:v>
                </c:pt>
                <c:pt idx="47">
                  <c:v>3.0004593249510729</c:v>
                </c:pt>
                <c:pt idx="48">
                  <c:v>2.9418474217571591</c:v>
                </c:pt>
                <c:pt idx="49">
                  <c:v>2.8545535972628699</c:v>
                </c:pt>
                <c:pt idx="50">
                  <c:v>2.7958414109890386</c:v>
                </c:pt>
                <c:pt idx="51">
                  <c:v>2.7724506567948319</c:v>
                </c:pt>
                <c:pt idx="52">
                  <c:v>2.7146789515813534</c:v>
                </c:pt>
                <c:pt idx="53">
                  <c:v>2.7857754042514817</c:v>
                </c:pt>
                <c:pt idx="54">
                  <c:v>2.8870582375587053</c:v>
                </c:pt>
                <c:pt idx="55">
                  <c:v>2.9438732481313918</c:v>
                </c:pt>
                <c:pt idx="56">
                  <c:v>2.94817734303495</c:v>
                </c:pt>
                <c:pt idx="57">
                  <c:v>2.9724006320554861</c:v>
                </c:pt>
                <c:pt idx="58">
                  <c:v>2.8728539685478234</c:v>
                </c:pt>
                <c:pt idx="59">
                  <c:v>2.7331777715457628</c:v>
                </c:pt>
                <c:pt idx="60">
                  <c:v>2.5931706100527929</c:v>
                </c:pt>
                <c:pt idx="61">
                  <c:v>2.4757330393278276</c:v>
                </c:pt>
                <c:pt idx="62">
                  <c:v>2.3121208913126026</c:v>
                </c:pt>
                <c:pt idx="63">
                  <c:v>2.2273666988671224</c:v>
                </c:pt>
                <c:pt idx="64">
                  <c:v>2.1861975322440577</c:v>
                </c:pt>
                <c:pt idx="65">
                  <c:v>2.1600218540664997</c:v>
                </c:pt>
                <c:pt idx="66">
                  <c:v>2.1273419151984196</c:v>
                </c:pt>
                <c:pt idx="67">
                  <c:v>2.2323185342085621</c:v>
                </c:pt>
                <c:pt idx="68">
                  <c:v>2.3734135044351263</c:v>
                </c:pt>
                <c:pt idx="69">
                  <c:v>2.459934722911056</c:v>
                </c:pt>
                <c:pt idx="70">
                  <c:v>2.52769454469904</c:v>
                </c:pt>
                <c:pt idx="71">
                  <c:v>2.6132485312697278</c:v>
                </c:pt>
                <c:pt idx="72">
                  <c:v>2.6262523563467388</c:v>
                </c:pt>
                <c:pt idx="73">
                  <c:v>2.5696562552828013</c:v>
                </c:pt>
                <c:pt idx="74">
                  <c:v>2.5577161115077698</c:v>
                </c:pt>
                <c:pt idx="75">
                  <c:v>2.5744844825867452</c:v>
                </c:pt>
                <c:pt idx="76">
                  <c:v>2.5837143882246774</c:v>
                </c:pt>
                <c:pt idx="77">
                  <c:v>2.5766393017800127</c:v>
                </c:pt>
                <c:pt idx="78">
                  <c:v>2.5603234146966853</c:v>
                </c:pt>
                <c:pt idx="79">
                  <c:v>2.5231953212286706</c:v>
                </c:pt>
                <c:pt idx="80">
                  <c:v>2.4654894869825785</c:v>
                </c:pt>
                <c:pt idx="81">
                  <c:v>2.3961869273310796</c:v>
                </c:pt>
                <c:pt idx="82">
                  <c:v>2.3266752229159802</c:v>
                </c:pt>
                <c:pt idx="83">
                  <c:v>2.2633331336017846</c:v>
                </c:pt>
                <c:pt idx="84">
                  <c:v>2.215854350681997</c:v>
                </c:pt>
                <c:pt idx="85">
                  <c:v>2.1829177024513227</c:v>
                </c:pt>
                <c:pt idx="86">
                  <c:v>2.1617150465740451</c:v>
                </c:pt>
                <c:pt idx="87">
                  <c:v>2.1472285396155804</c:v>
                </c:pt>
                <c:pt idx="88">
                  <c:v>2.1321434861042334</c:v>
                </c:pt>
                <c:pt idx="89">
                  <c:v>2.1119186349590593</c:v>
                </c:pt>
                <c:pt idx="90">
                  <c:v>2.0882430919301291</c:v>
                </c:pt>
                <c:pt idx="91">
                  <c:v>2.0628696147831285</c:v>
                </c:pt>
                <c:pt idx="92">
                  <c:v>2.0376123936656132</c:v>
                </c:pt>
                <c:pt idx="93">
                  <c:v>2.0131797310727642</c:v>
                </c:pt>
                <c:pt idx="94">
                  <c:v>1.9896147540484121</c:v>
                </c:pt>
                <c:pt idx="95">
                  <c:v>1.9679226477641114</c:v>
                </c:pt>
                <c:pt idx="96">
                  <c:v>1.9486659904608215</c:v>
                </c:pt>
                <c:pt idx="97">
                  <c:v>1.9307191821147831</c:v>
                </c:pt>
                <c:pt idx="98">
                  <c:v>1.9113296034897351</c:v>
                </c:pt>
                <c:pt idx="99">
                  <c:v>1.8897496092818749</c:v>
                </c:pt>
                <c:pt idx="100">
                  <c:v>1.8665824981273036</c:v>
                </c:pt>
                <c:pt idx="101">
                  <c:v>1.84273259438184</c:v>
                </c:pt>
                <c:pt idx="102">
                  <c:v>1.8182007518626431</c:v>
                </c:pt>
                <c:pt idx="103">
                  <c:v>1.7897561404266324</c:v>
                </c:pt>
                <c:pt idx="104">
                  <c:v>1.7611391711521696</c:v>
                </c:pt>
                <c:pt idx="105">
                  <c:v>1.7319810592695248</c:v>
                </c:pt>
                <c:pt idx="106">
                  <c:v>1.7016062028237373</c:v>
                </c:pt>
                <c:pt idx="107">
                  <c:v>1.670322536102185</c:v>
                </c:pt>
                <c:pt idx="108">
                  <c:v>1.6359982599809655</c:v>
                </c:pt>
                <c:pt idx="109">
                  <c:v>1.6024968896420071</c:v>
                </c:pt>
                <c:pt idx="110">
                  <c:v>1.5692486857592052</c:v>
                </c:pt>
                <c:pt idx="111">
                  <c:v>1.5357688851900169</c:v>
                </c:pt>
                <c:pt idx="112">
                  <c:v>1.5030113698157259</c:v>
                </c:pt>
                <c:pt idx="113">
                  <c:v>1.4686506986925183</c:v>
                </c:pt>
                <c:pt idx="114">
                  <c:v>1.4359223209095968</c:v>
                </c:pt>
                <c:pt idx="115">
                  <c:v>1.4049064997436058</c:v>
                </c:pt>
                <c:pt idx="116">
                  <c:v>1.3758834041341907</c:v>
                </c:pt>
                <c:pt idx="117">
                  <c:v>1.3494623166724438</c:v>
                </c:pt>
                <c:pt idx="118">
                  <c:v>1.3242039861515928</c:v>
                </c:pt>
                <c:pt idx="119">
                  <c:v>1.3004056051355695</c:v>
                </c:pt>
                <c:pt idx="120">
                  <c:v>1.2782309163706491</c:v>
                </c:pt>
                <c:pt idx="121">
                  <c:v>1.2576229869708684</c:v>
                </c:pt>
                <c:pt idx="122">
                  <c:v>1.2381969288470374</c:v>
                </c:pt>
                <c:pt idx="123">
                  <c:v>1.2153674155569014</c:v>
                </c:pt>
                <c:pt idx="124">
                  <c:v>1.1918683000906316</c:v>
                </c:pt>
                <c:pt idx="125">
                  <c:v>1.1682707378562811</c:v>
                </c:pt>
                <c:pt idx="126">
                  <c:v>1.1448222798440792</c:v>
                </c:pt>
                <c:pt idx="127">
                  <c:v>1.1221852419133354</c:v>
                </c:pt>
                <c:pt idx="128">
                  <c:v>1.0971369197761378</c:v>
                </c:pt>
                <c:pt idx="129">
                  <c:v>1.0717146985459516</c:v>
                </c:pt>
                <c:pt idx="130">
                  <c:v>1.0463523882564025</c:v>
                </c:pt>
                <c:pt idx="131">
                  <c:v>1.0224714383961557</c:v>
                </c:pt>
                <c:pt idx="132">
                  <c:v>0.99931919629978383</c:v>
                </c:pt>
                <c:pt idx="133">
                  <c:v>0.97450300397855949</c:v>
                </c:pt>
                <c:pt idx="134">
                  <c:v>0.9513870672746233</c:v>
                </c:pt>
                <c:pt idx="135">
                  <c:v>0.92887528986593615</c:v>
                </c:pt>
                <c:pt idx="136">
                  <c:v>0.90523273301436635</c:v>
                </c:pt>
                <c:pt idx="137">
                  <c:v>0.880094431557917</c:v>
                </c:pt>
                <c:pt idx="138">
                  <c:v>0.85428821928915044</c:v>
                </c:pt>
                <c:pt idx="139">
                  <c:v>0.82775316924294096</c:v>
                </c:pt>
                <c:pt idx="140">
                  <c:v>0.80031685959300758</c:v>
                </c:pt>
                <c:pt idx="141">
                  <c:v>0.77282886308093235</c:v>
                </c:pt>
                <c:pt idx="142">
                  <c:v>0.74647094022138782</c:v>
                </c:pt>
                <c:pt idx="143">
                  <c:v>0.72175297873904387</c:v>
                </c:pt>
                <c:pt idx="144">
                  <c:v>0.698213202348684</c:v>
                </c:pt>
                <c:pt idx="145">
                  <c:v>0.67626913237218467</c:v>
                </c:pt>
                <c:pt idx="146">
                  <c:v>0.65474732464611807</c:v>
                </c:pt>
              </c:numCache>
            </c:numRef>
          </c:val>
          <c:smooth val="0"/>
          <c:extLst>
            <c:ext xmlns:c16="http://schemas.microsoft.com/office/drawing/2014/chart" uri="{C3380CC4-5D6E-409C-BE32-E72D297353CC}">
              <c16:uniqueId val="{00000001-B046-314E-8507-F0B436CFAB3B}"/>
            </c:ext>
          </c:extLst>
        </c:ser>
        <c:dLbls>
          <c:showLegendKey val="0"/>
          <c:showVal val="0"/>
          <c:showCatName val="0"/>
          <c:showSerName val="0"/>
          <c:showPercent val="0"/>
          <c:showBubbleSize val="0"/>
        </c:dLbls>
        <c:smooth val="0"/>
        <c:axId val="681988464"/>
        <c:axId val="681995912"/>
      </c:lineChart>
      <c:dateAx>
        <c:axId val="68198846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solidFill>
                <a:latin typeface="+mn-lt"/>
                <a:ea typeface="+mn-ea"/>
                <a:cs typeface="+mn-cs"/>
              </a:defRPr>
            </a:pPr>
            <a:endParaRPr lang="en-NG"/>
          </a:p>
        </c:txPr>
        <c:crossAx val="681995912"/>
        <c:crosses val="autoZero"/>
        <c:auto val="0"/>
        <c:lblOffset val="100"/>
        <c:baseTimeUnit val="days"/>
        <c:majorUnit val="10"/>
        <c:majorTimeUnit val="days"/>
      </c:dateAx>
      <c:valAx>
        <c:axId val="6819959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Growth Rate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1988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solidFill>
        <a:schemeClr val="tx1">
          <a:lumMod val="15000"/>
          <a:lumOff val="85000"/>
        </a:schemeClr>
      </a:solidFill>
      <a:round/>
    </a:ln>
    <a:effectLst/>
  </c:spPr>
  <c:txPr>
    <a:bodyPr/>
    <a:lstStyle/>
    <a:p>
      <a:pPr>
        <a:defRPr>
          <a:solidFill>
            <a:schemeClr val="tx1"/>
          </a:solidFill>
        </a:defRPr>
      </a:pPr>
      <a:endParaRPr lang="en-NG"/>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'[Population by Age by States.xlsx]Pyramid'!$J$2</c:f>
              <c:strCache>
                <c:ptCount val="1"/>
                <c:pt idx="0">
                  <c:v>MALE</c:v>
                </c:pt>
              </c:strCache>
            </c:strRef>
          </c:tx>
          <c:spPr>
            <a:solidFill>
              <a:schemeClr val="accent1"/>
            </a:solidFill>
            <a:ln>
              <a:solidFill>
                <a:schemeClr val="tx1"/>
              </a:solidFill>
            </a:ln>
            <a:effectLst/>
            <a:sp3d>
              <a:contourClr>
                <a:schemeClr val="tx1"/>
              </a:contourClr>
            </a:sp3d>
          </c:spPr>
          <c:invertIfNegative val="0"/>
          <c:dPt>
            <c:idx val="3"/>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1-1ABA-2741-8AF3-76174D5DD23D}"/>
              </c:ext>
            </c:extLst>
          </c:dPt>
          <c:dPt>
            <c:idx val="4"/>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3-1ABA-2741-8AF3-76174D5DD23D}"/>
              </c:ext>
            </c:extLst>
          </c:dPt>
          <c:dPt>
            <c:idx val="5"/>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5-1ABA-2741-8AF3-76174D5DD23D}"/>
              </c:ext>
            </c:extLst>
          </c:dPt>
          <c:dPt>
            <c:idx val="6"/>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7-1ABA-2741-8AF3-76174D5DD23D}"/>
              </c:ext>
            </c:extLst>
          </c:dPt>
          <c:dPt>
            <c:idx val="7"/>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9-1ABA-2741-8AF3-76174D5DD23D}"/>
              </c:ext>
            </c:extLst>
          </c:dPt>
          <c:dPt>
            <c:idx val="8"/>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B-1ABA-2741-8AF3-76174D5DD23D}"/>
              </c:ext>
            </c:extLst>
          </c:dPt>
          <c:dPt>
            <c:idx val="9"/>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D-1ABA-2741-8AF3-76174D5DD23D}"/>
              </c:ext>
            </c:extLst>
          </c:dPt>
          <c:dPt>
            <c:idx val="10"/>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F-1ABA-2741-8AF3-76174D5DD23D}"/>
              </c:ext>
            </c:extLst>
          </c:dPt>
          <c:dPt>
            <c:idx val="11"/>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11-1ABA-2741-8AF3-76174D5DD23D}"/>
              </c:ext>
            </c:extLst>
          </c:dPt>
          <c:cat>
            <c:strRef>
              <c:f>'[Population by Age by States.xlsx]Pyramid'!$I$3:$I$20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States.xlsx]Pyramid'!$J$3:$J$20</c:f>
              <c:numCache>
                <c:formatCode>0.00</c:formatCode>
                <c:ptCount val="18"/>
                <c:pt idx="0">
                  <c:v>-3.684015</c:v>
                </c:pt>
                <c:pt idx="1">
                  <c:v>-3.035444</c:v>
                </c:pt>
                <c:pt idx="2">
                  <c:v>-2.2025679999999999</c:v>
                </c:pt>
                <c:pt idx="3">
                  <c:v>-1.810432</c:v>
                </c:pt>
                <c:pt idx="4">
                  <c:v>-1.319644</c:v>
                </c:pt>
                <c:pt idx="5">
                  <c:v>-1.23072</c:v>
                </c:pt>
                <c:pt idx="6">
                  <c:v>-1.0905020000000001</c:v>
                </c:pt>
                <c:pt idx="7">
                  <c:v>-0.85092999999999996</c:v>
                </c:pt>
                <c:pt idx="8">
                  <c:v>-0.81432800000000005</c:v>
                </c:pt>
                <c:pt idx="9">
                  <c:v>-0.52830699999999997</c:v>
                </c:pt>
                <c:pt idx="10">
                  <c:v>-0.57023299999999999</c:v>
                </c:pt>
                <c:pt idx="11">
                  <c:v>-0.239762</c:v>
                </c:pt>
                <c:pt idx="12">
                  <c:v>-0.334399</c:v>
                </c:pt>
                <c:pt idx="13">
                  <c:v>-0.114063</c:v>
                </c:pt>
                <c:pt idx="14">
                  <c:v>-0.202349</c:v>
                </c:pt>
                <c:pt idx="15">
                  <c:v>-6.6596000000000002E-2</c:v>
                </c:pt>
                <c:pt idx="16">
                  <c:v>-0.124511</c:v>
                </c:pt>
                <c:pt idx="17">
                  <c:v>-0.102907</c:v>
                </c:pt>
              </c:numCache>
            </c:numRef>
          </c:val>
          <c:extLst>
            <c:ext xmlns:c16="http://schemas.microsoft.com/office/drawing/2014/chart" uri="{C3380CC4-5D6E-409C-BE32-E72D297353CC}">
              <c16:uniqueId val="{00000012-1ABA-2741-8AF3-76174D5DD23D}"/>
            </c:ext>
          </c:extLst>
        </c:ser>
        <c:ser>
          <c:idx val="1"/>
          <c:order val="1"/>
          <c:tx>
            <c:strRef>
              <c:f>'[Population by Age by States.xlsx]Pyramid'!$K$2</c:f>
              <c:strCache>
                <c:ptCount val="1"/>
                <c:pt idx="0">
                  <c:v>FEMALE</c:v>
                </c:pt>
              </c:strCache>
            </c:strRef>
          </c:tx>
          <c:spPr>
            <a:solidFill>
              <a:schemeClr val="accent2"/>
            </a:solidFill>
            <a:ln>
              <a:solidFill>
                <a:schemeClr val="tx1"/>
              </a:solidFill>
            </a:ln>
            <a:effectLst/>
            <a:sp3d>
              <a:contourClr>
                <a:schemeClr val="tx1"/>
              </a:contourClr>
            </a:sp3d>
          </c:spPr>
          <c:invertIfNegative val="0"/>
          <c:dPt>
            <c:idx val="0"/>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4-1ABA-2741-8AF3-76174D5DD23D}"/>
              </c:ext>
            </c:extLst>
          </c:dPt>
          <c:dPt>
            <c:idx val="1"/>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6-1ABA-2741-8AF3-76174D5DD23D}"/>
              </c:ext>
            </c:extLst>
          </c:dPt>
          <c:dPt>
            <c:idx val="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8-1ABA-2741-8AF3-76174D5DD23D}"/>
              </c:ext>
            </c:extLst>
          </c:dPt>
          <c:dPt>
            <c:idx val="1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A-1ABA-2741-8AF3-76174D5DD23D}"/>
              </c:ext>
            </c:extLst>
          </c:dPt>
          <c:dPt>
            <c:idx val="13"/>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C-1ABA-2741-8AF3-76174D5DD23D}"/>
              </c:ext>
            </c:extLst>
          </c:dPt>
          <c:dPt>
            <c:idx val="14"/>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E-1ABA-2741-8AF3-76174D5DD23D}"/>
              </c:ext>
            </c:extLst>
          </c:dPt>
          <c:dPt>
            <c:idx val="15"/>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0-1ABA-2741-8AF3-76174D5DD23D}"/>
              </c:ext>
            </c:extLst>
          </c:dPt>
          <c:dPt>
            <c:idx val="16"/>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2-1ABA-2741-8AF3-76174D5DD23D}"/>
              </c:ext>
            </c:extLst>
          </c:dPt>
          <c:dPt>
            <c:idx val="17"/>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4-1ABA-2741-8AF3-76174D5DD23D}"/>
              </c:ext>
            </c:extLst>
          </c:dPt>
          <c:cat>
            <c:strRef>
              <c:f>'[Population by Age by States.xlsx]Pyramid'!$I$3:$I$20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States.xlsx]Pyramid'!$K$3:$K$20</c:f>
              <c:numCache>
                <c:formatCode>0.00</c:formatCode>
                <c:ptCount val="18"/>
                <c:pt idx="0">
                  <c:v>3.4619710000000001</c:v>
                </c:pt>
                <c:pt idx="1">
                  <c:v>2.7882560000000001</c:v>
                </c:pt>
                <c:pt idx="2">
                  <c:v>1.8579490000000001</c:v>
                </c:pt>
                <c:pt idx="3">
                  <c:v>1.754553</c:v>
                </c:pt>
                <c:pt idx="4">
                  <c:v>1.762947</c:v>
                </c:pt>
                <c:pt idx="5">
                  <c:v>1.6350789999999999</c:v>
                </c:pt>
                <c:pt idx="6">
                  <c:v>1.2135480000000001</c:v>
                </c:pt>
                <c:pt idx="7">
                  <c:v>0.78215000000000001</c:v>
                </c:pt>
                <c:pt idx="8">
                  <c:v>0.71331800000000001</c:v>
                </c:pt>
                <c:pt idx="9">
                  <c:v>0.37212400000000001</c:v>
                </c:pt>
                <c:pt idx="10">
                  <c:v>0.43331900000000001</c:v>
                </c:pt>
                <c:pt idx="11">
                  <c:v>0.14522399999999999</c:v>
                </c:pt>
                <c:pt idx="12">
                  <c:v>0.24035500000000001</c:v>
                </c:pt>
                <c:pt idx="13">
                  <c:v>8.0674999999999997E-2</c:v>
                </c:pt>
                <c:pt idx="14">
                  <c:v>0.13969699999999999</c:v>
                </c:pt>
                <c:pt idx="15">
                  <c:v>4.4666999999999998E-2</c:v>
                </c:pt>
                <c:pt idx="16">
                  <c:v>9.3674999999999994E-2</c:v>
                </c:pt>
                <c:pt idx="17">
                  <c:v>7.4249999999999997E-2</c:v>
                </c:pt>
              </c:numCache>
            </c:numRef>
          </c:val>
          <c:extLst>
            <c:ext xmlns:c16="http://schemas.microsoft.com/office/drawing/2014/chart" uri="{C3380CC4-5D6E-409C-BE32-E72D297353CC}">
              <c16:uniqueId val="{00000025-1ABA-2741-8AF3-76174D5DD23D}"/>
            </c:ext>
          </c:extLst>
        </c:ser>
        <c:dLbls>
          <c:showLegendKey val="0"/>
          <c:showVal val="0"/>
          <c:showCatName val="0"/>
          <c:showSerName val="0"/>
          <c:showPercent val="0"/>
          <c:showBubbleSize val="0"/>
        </c:dLbls>
        <c:gapWidth val="0"/>
        <c:shape val="box"/>
        <c:axId val="522930184"/>
        <c:axId val="522927832"/>
        <c:axId val="0"/>
      </c:bar3DChart>
      <c:catAx>
        <c:axId val="522930184"/>
        <c:scaling>
          <c:orientation val="minMax"/>
        </c:scaling>
        <c:delete val="0"/>
        <c:axPos val="l"/>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522927832"/>
        <c:crosses val="autoZero"/>
        <c:auto val="1"/>
        <c:lblAlgn val="ctr"/>
        <c:lblOffset val="100"/>
        <c:noMultiLvlLbl val="0"/>
      </c:catAx>
      <c:valAx>
        <c:axId val="522927832"/>
        <c:scaling>
          <c:orientation val="minMax"/>
          <c:max val="4"/>
          <c:min val="-4"/>
        </c:scaling>
        <c:delete val="0"/>
        <c:axPos val="b"/>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522930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NG"/>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3.9975487830684081E-2"/>
          <c:y val="1.7811073283665851E-2"/>
          <c:w val="0.94456329646842374"/>
          <c:h val="0.90009739532989619"/>
        </c:manualLayout>
      </c:layout>
      <c:lineChart>
        <c:grouping val="standard"/>
        <c:varyColors val="0"/>
        <c:ser>
          <c:idx val="0"/>
          <c:order val="0"/>
          <c:tx>
            <c:strRef>
              <c:f>Sheet1!$C$1</c:f>
              <c:strCache>
                <c:ptCount val="1"/>
                <c:pt idx="0">
                  <c:v>Support ratio</c:v>
                </c:pt>
              </c:strCache>
            </c:strRef>
          </c:tx>
          <c:spPr>
            <a:ln w="19050" cmpd="sng"/>
          </c:spPr>
          <c:marker>
            <c:symbol val="none"/>
          </c:marker>
          <c:cat>
            <c:numRef>
              <c:f>Sheet1!$B$2:$B$102</c:f>
              <c:numCache>
                <c:formatCode>General</c:formatCode>
                <c:ptCount val="101"/>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pt idx="30">
                  <c:v>1980</c:v>
                </c:pt>
                <c:pt idx="31">
                  <c:v>1981</c:v>
                </c:pt>
                <c:pt idx="32">
                  <c:v>1982</c:v>
                </c:pt>
                <c:pt idx="33">
                  <c:v>1983</c:v>
                </c:pt>
                <c:pt idx="34">
                  <c:v>1984</c:v>
                </c:pt>
                <c:pt idx="35">
                  <c:v>1985</c:v>
                </c:pt>
                <c:pt idx="36">
                  <c:v>1986</c:v>
                </c:pt>
                <c:pt idx="37">
                  <c:v>1987</c:v>
                </c:pt>
                <c:pt idx="38">
                  <c:v>1988</c:v>
                </c:pt>
                <c:pt idx="39">
                  <c:v>1989</c:v>
                </c:pt>
                <c:pt idx="40">
                  <c:v>1990</c:v>
                </c:pt>
                <c:pt idx="41">
                  <c:v>1991</c:v>
                </c:pt>
                <c:pt idx="42">
                  <c:v>1992</c:v>
                </c:pt>
                <c:pt idx="43">
                  <c:v>1993</c:v>
                </c:pt>
                <c:pt idx="44">
                  <c:v>1994</c:v>
                </c:pt>
                <c:pt idx="45">
                  <c:v>1995</c:v>
                </c:pt>
                <c:pt idx="46">
                  <c:v>1996</c:v>
                </c:pt>
                <c:pt idx="47">
                  <c:v>1997</c:v>
                </c:pt>
                <c:pt idx="48">
                  <c:v>1998</c:v>
                </c:pt>
                <c:pt idx="49">
                  <c:v>1999</c:v>
                </c:pt>
                <c:pt idx="50">
                  <c:v>2000</c:v>
                </c:pt>
                <c:pt idx="51">
                  <c:v>2001</c:v>
                </c:pt>
                <c:pt idx="52">
                  <c:v>2002</c:v>
                </c:pt>
                <c:pt idx="53">
                  <c:v>2003</c:v>
                </c:pt>
                <c:pt idx="54">
                  <c:v>2004</c:v>
                </c:pt>
                <c:pt idx="55">
                  <c:v>2005</c:v>
                </c:pt>
                <c:pt idx="56">
                  <c:v>2006</c:v>
                </c:pt>
                <c:pt idx="57">
                  <c:v>2007</c:v>
                </c:pt>
                <c:pt idx="58">
                  <c:v>2008</c:v>
                </c:pt>
                <c:pt idx="59">
                  <c:v>2009</c:v>
                </c:pt>
                <c:pt idx="60">
                  <c:v>2010</c:v>
                </c:pt>
                <c:pt idx="61">
                  <c:v>2011</c:v>
                </c:pt>
                <c:pt idx="62">
                  <c:v>2012</c:v>
                </c:pt>
                <c:pt idx="63">
                  <c:v>2013</c:v>
                </c:pt>
                <c:pt idx="64">
                  <c:v>2014</c:v>
                </c:pt>
                <c:pt idx="65">
                  <c:v>2015</c:v>
                </c:pt>
                <c:pt idx="66">
                  <c:v>2016</c:v>
                </c:pt>
                <c:pt idx="67">
                  <c:v>2017</c:v>
                </c:pt>
                <c:pt idx="68">
                  <c:v>2018</c:v>
                </c:pt>
                <c:pt idx="69">
                  <c:v>2019</c:v>
                </c:pt>
                <c:pt idx="70">
                  <c:v>2020</c:v>
                </c:pt>
                <c:pt idx="71">
                  <c:v>2021</c:v>
                </c:pt>
                <c:pt idx="72">
                  <c:v>2022</c:v>
                </c:pt>
                <c:pt idx="73">
                  <c:v>2023</c:v>
                </c:pt>
                <c:pt idx="74">
                  <c:v>2024</c:v>
                </c:pt>
                <c:pt idx="75">
                  <c:v>2025</c:v>
                </c:pt>
                <c:pt idx="76">
                  <c:v>2026</c:v>
                </c:pt>
                <c:pt idx="77">
                  <c:v>2027</c:v>
                </c:pt>
                <c:pt idx="78">
                  <c:v>2028</c:v>
                </c:pt>
                <c:pt idx="79">
                  <c:v>2029</c:v>
                </c:pt>
                <c:pt idx="80">
                  <c:v>2030</c:v>
                </c:pt>
                <c:pt idx="81">
                  <c:v>2031</c:v>
                </c:pt>
                <c:pt idx="82">
                  <c:v>2032</c:v>
                </c:pt>
                <c:pt idx="83">
                  <c:v>2033</c:v>
                </c:pt>
                <c:pt idx="84">
                  <c:v>2034</c:v>
                </c:pt>
                <c:pt idx="85">
                  <c:v>2035</c:v>
                </c:pt>
                <c:pt idx="86">
                  <c:v>2036</c:v>
                </c:pt>
                <c:pt idx="87">
                  <c:v>2037</c:v>
                </c:pt>
                <c:pt idx="88">
                  <c:v>2038</c:v>
                </c:pt>
                <c:pt idx="89">
                  <c:v>2039</c:v>
                </c:pt>
                <c:pt idx="90">
                  <c:v>2040</c:v>
                </c:pt>
                <c:pt idx="91">
                  <c:v>2041</c:v>
                </c:pt>
                <c:pt idx="92">
                  <c:v>2042</c:v>
                </c:pt>
                <c:pt idx="93">
                  <c:v>2043</c:v>
                </c:pt>
                <c:pt idx="94">
                  <c:v>2044</c:v>
                </c:pt>
                <c:pt idx="95">
                  <c:v>2045</c:v>
                </c:pt>
                <c:pt idx="96">
                  <c:v>2046</c:v>
                </c:pt>
                <c:pt idx="97">
                  <c:v>2047</c:v>
                </c:pt>
                <c:pt idx="98">
                  <c:v>2048</c:v>
                </c:pt>
                <c:pt idx="99">
                  <c:v>2049</c:v>
                </c:pt>
                <c:pt idx="100">
                  <c:v>2050</c:v>
                </c:pt>
              </c:numCache>
            </c:numRef>
          </c:cat>
          <c:val>
            <c:numRef>
              <c:f>Sheet1!$C$2:$C$102</c:f>
              <c:numCache>
                <c:formatCode>General</c:formatCode>
                <c:ptCount val="101"/>
                <c:pt idx="0">
                  <c:v>0.68014528292130005</c:v>
                </c:pt>
                <c:pt idx="1">
                  <c:v>0.67865827502057696</c:v>
                </c:pt>
                <c:pt idx="2">
                  <c:v>0.67714207982201402</c:v>
                </c:pt>
                <c:pt idx="3">
                  <c:v>0.67556900175840795</c:v>
                </c:pt>
                <c:pt idx="4">
                  <c:v>0.67392697475325003</c:v>
                </c:pt>
                <c:pt idx="5">
                  <c:v>0.67221721397369305</c:v>
                </c:pt>
                <c:pt idx="6">
                  <c:v>0.67045436744683495</c:v>
                </c:pt>
                <c:pt idx="7">
                  <c:v>0.66866424970341798</c:v>
                </c:pt>
                <c:pt idx="8">
                  <c:v>0.66688002071013897</c:v>
                </c:pt>
                <c:pt idx="9">
                  <c:v>0.66513814081812095</c:v>
                </c:pt>
                <c:pt idx="10">
                  <c:v>0.66346721554311405</c:v>
                </c:pt>
                <c:pt idx="11">
                  <c:v>0.66187831789261597</c:v>
                </c:pt>
                <c:pt idx="12">
                  <c:v>0.66035741400422499</c:v>
                </c:pt>
                <c:pt idx="13">
                  <c:v>0.65886460367647204</c:v>
                </c:pt>
                <c:pt idx="14">
                  <c:v>0.65734766028755898</c:v>
                </c:pt>
                <c:pt idx="15">
                  <c:v>0.65577407589591996</c:v>
                </c:pt>
                <c:pt idx="16">
                  <c:v>0.65414714105840099</c:v>
                </c:pt>
                <c:pt idx="17">
                  <c:v>0.65248756875204905</c:v>
                </c:pt>
                <c:pt idx="18">
                  <c:v>0.650804916650083</c:v>
                </c:pt>
                <c:pt idx="19">
                  <c:v>0.64911201498107396</c:v>
                </c:pt>
                <c:pt idx="20">
                  <c:v>0.64742322039210998</c:v>
                </c:pt>
                <c:pt idx="21">
                  <c:v>0.64571804700464897</c:v>
                </c:pt>
                <c:pt idx="22">
                  <c:v>0.644008384587483</c:v>
                </c:pt>
                <c:pt idx="23">
                  <c:v>0.64237326175067899</c:v>
                </c:pt>
                <c:pt idx="24">
                  <c:v>0.64091214214728198</c:v>
                </c:pt>
                <c:pt idx="25">
                  <c:v>0.63967910925291604</c:v>
                </c:pt>
                <c:pt idx="26">
                  <c:v>0.63870102010585295</c:v>
                </c:pt>
                <c:pt idx="27">
                  <c:v>0.637916983275719</c:v>
                </c:pt>
                <c:pt idx="28">
                  <c:v>0.63719087001018704</c:v>
                </c:pt>
                <c:pt idx="29">
                  <c:v>0.63635222159762805</c:v>
                </c:pt>
                <c:pt idx="30">
                  <c:v>0.63529343575731001</c:v>
                </c:pt>
                <c:pt idx="31">
                  <c:v>0.63399201511161696</c:v>
                </c:pt>
                <c:pt idx="32">
                  <c:v>0.63249877288202205</c:v>
                </c:pt>
                <c:pt idx="33">
                  <c:v>0.63087583911710199</c:v>
                </c:pt>
                <c:pt idx="34">
                  <c:v>0.62921379535655797</c:v>
                </c:pt>
                <c:pt idx="35">
                  <c:v>0.62758156996428105</c:v>
                </c:pt>
                <c:pt idx="36">
                  <c:v>0.62600463147665397</c:v>
                </c:pt>
                <c:pt idx="37">
                  <c:v>0.62447785744053597</c:v>
                </c:pt>
                <c:pt idx="38">
                  <c:v>0.62300274032900305</c:v>
                </c:pt>
                <c:pt idx="39">
                  <c:v>0.62157206923385899</c:v>
                </c:pt>
                <c:pt idx="40">
                  <c:v>0.62018594638987701</c:v>
                </c:pt>
                <c:pt idx="41">
                  <c:v>0.61885343224586897</c:v>
                </c:pt>
                <c:pt idx="42">
                  <c:v>0.61759757143266703</c:v>
                </c:pt>
                <c:pt idx="43">
                  <c:v>0.61644745861617201</c:v>
                </c:pt>
                <c:pt idx="44">
                  <c:v>0.61543625153631099</c:v>
                </c:pt>
                <c:pt idx="45">
                  <c:v>0.61448034939579999</c:v>
                </c:pt>
                <c:pt idx="46">
                  <c:v>0.61380693311246204</c:v>
                </c:pt>
                <c:pt idx="47">
                  <c:v>0.61330965971995199</c:v>
                </c:pt>
                <c:pt idx="48">
                  <c:v>0.61297359300780097</c:v>
                </c:pt>
                <c:pt idx="49">
                  <c:v>0.61277712152700603</c:v>
                </c:pt>
                <c:pt idx="50">
                  <c:v>0.61271097389901197</c:v>
                </c:pt>
                <c:pt idx="51">
                  <c:v>0.61278282768880998</c:v>
                </c:pt>
                <c:pt idx="52">
                  <c:v>0.61301420607708301</c:v>
                </c:pt>
                <c:pt idx="53">
                  <c:v>0.613427765932958</c:v>
                </c:pt>
                <c:pt idx="54">
                  <c:v>0.61405037268586504</c:v>
                </c:pt>
                <c:pt idx="55">
                  <c:v>0.61490440712691397</c:v>
                </c:pt>
                <c:pt idx="56">
                  <c:v>0.61599672277366102</c:v>
                </c:pt>
                <c:pt idx="57">
                  <c:v>0.617335999507302</c:v>
                </c:pt>
                <c:pt idx="58">
                  <c:v>0.61894584594560298</c:v>
                </c:pt>
                <c:pt idx="59">
                  <c:v>0.62085187585993395</c:v>
                </c:pt>
                <c:pt idx="60">
                  <c:v>0.62307058535821003</c:v>
                </c:pt>
                <c:pt idx="61">
                  <c:v>0.62560607657440503</c:v>
                </c:pt>
                <c:pt idx="62">
                  <c:v>0.62845362252023496</c:v>
                </c:pt>
                <c:pt idx="63">
                  <c:v>0.63160797878414798</c:v>
                </c:pt>
                <c:pt idx="64">
                  <c:v>0.63506090310988805</c:v>
                </c:pt>
                <c:pt idx="65">
                  <c:v>0.63880500747482205</c:v>
                </c:pt>
                <c:pt idx="66">
                  <c:v>0.642832450633118</c:v>
                </c:pt>
                <c:pt idx="67">
                  <c:v>0.64713909015809501</c:v>
                </c:pt>
                <c:pt idx="68">
                  <c:v>0.65172476433907101</c:v>
                </c:pt>
                <c:pt idx="69">
                  <c:v>0.65659103468581304</c:v>
                </c:pt>
                <c:pt idx="70">
                  <c:v>0.66173495954386796</c:v>
                </c:pt>
                <c:pt idx="71">
                  <c:v>0.66714472032248395</c:v>
                </c:pt>
                <c:pt idx="72">
                  <c:v>0.67280514605695996</c:v>
                </c:pt>
                <c:pt idx="73">
                  <c:v>0.67870438725467797</c:v>
                </c:pt>
                <c:pt idx="74">
                  <c:v>0.68482958360413704</c:v>
                </c:pt>
                <c:pt idx="75">
                  <c:v>0.69116543636576999</c:v>
                </c:pt>
                <c:pt idx="76">
                  <c:v>0.69769431947292704</c:v>
                </c:pt>
                <c:pt idx="77">
                  <c:v>0.70439627405901095</c:v>
                </c:pt>
                <c:pt idx="78">
                  <c:v>0.71125010807762601</c:v>
                </c:pt>
                <c:pt idx="79">
                  <c:v>0.71823321879456103</c:v>
                </c:pt>
                <c:pt idx="80">
                  <c:v>0.72532270446480795</c:v>
                </c:pt>
                <c:pt idx="81">
                  <c:v>0.73249614406610097</c:v>
                </c:pt>
                <c:pt idx="82">
                  <c:v>0.73973047180527696</c:v>
                </c:pt>
                <c:pt idx="83">
                  <c:v>0.74700096158840801</c:v>
                </c:pt>
                <c:pt idx="84">
                  <c:v>0.75428197276636699</c:v>
                </c:pt>
                <c:pt idx="85">
                  <c:v>0.76154752730661401</c:v>
                </c:pt>
                <c:pt idx="86">
                  <c:v>0.76877990842768495</c:v>
                </c:pt>
                <c:pt idx="87">
                  <c:v>0.77595462982501295</c:v>
                </c:pt>
                <c:pt idx="88">
                  <c:v>0.78303241992702799</c:v>
                </c:pt>
                <c:pt idx="89">
                  <c:v>0.78996945829185505</c:v>
                </c:pt>
                <c:pt idx="90">
                  <c:v>0.79673185384465905</c:v>
                </c:pt>
                <c:pt idx="91">
                  <c:v>0.80329959496520298</c:v>
                </c:pt>
                <c:pt idx="92">
                  <c:v>0.80966393738778097</c:v>
                </c:pt>
                <c:pt idx="93">
                  <c:v>0.81582295696143003</c:v>
                </c:pt>
                <c:pt idx="94">
                  <c:v>0.82177681130195102</c:v>
                </c:pt>
                <c:pt idx="95">
                  <c:v>0.82752363653308203</c:v>
                </c:pt>
                <c:pt idx="96">
                  <c:v>0.83305841472507702</c:v>
                </c:pt>
                <c:pt idx="97">
                  <c:v>0.83837236804974102</c:v>
                </c:pt>
                <c:pt idx="98">
                  <c:v>0.84345286605691205</c:v>
                </c:pt>
                <c:pt idx="99">
                  <c:v>0.84828392785343498</c:v>
                </c:pt>
                <c:pt idx="100">
                  <c:v>0.85284640545315804</c:v>
                </c:pt>
              </c:numCache>
            </c:numRef>
          </c:val>
          <c:smooth val="0"/>
          <c:extLst>
            <c:ext xmlns:c16="http://schemas.microsoft.com/office/drawing/2014/chart" uri="{C3380CC4-5D6E-409C-BE32-E72D297353CC}">
              <c16:uniqueId val="{00000000-8DF1-AD42-8814-93B943542F1D}"/>
            </c:ext>
          </c:extLst>
        </c:ser>
        <c:dLbls>
          <c:showLegendKey val="0"/>
          <c:showVal val="0"/>
          <c:showCatName val="0"/>
          <c:showSerName val="0"/>
          <c:showPercent val="0"/>
          <c:showBubbleSize val="0"/>
        </c:dLbls>
        <c:smooth val="0"/>
        <c:axId val="371256592"/>
        <c:axId val="371247344"/>
      </c:lineChart>
      <c:catAx>
        <c:axId val="371256592"/>
        <c:scaling>
          <c:orientation val="minMax"/>
        </c:scaling>
        <c:delete val="0"/>
        <c:axPos val="b"/>
        <c:numFmt formatCode="General" sourceLinked="1"/>
        <c:majorTickMark val="out"/>
        <c:minorTickMark val="none"/>
        <c:tickLblPos val="nextTo"/>
        <c:crossAx val="371247344"/>
        <c:crosses val="autoZero"/>
        <c:auto val="1"/>
        <c:lblAlgn val="ctr"/>
        <c:lblOffset val="100"/>
        <c:noMultiLvlLbl val="0"/>
      </c:catAx>
      <c:valAx>
        <c:axId val="371247344"/>
        <c:scaling>
          <c:orientation val="minMax"/>
        </c:scaling>
        <c:delete val="0"/>
        <c:axPos val="l"/>
        <c:majorGridlines/>
        <c:numFmt formatCode="General" sourceLinked="1"/>
        <c:majorTickMark val="out"/>
        <c:minorTickMark val="none"/>
        <c:tickLblPos val="nextTo"/>
        <c:crossAx val="371256592"/>
        <c:crosses val="autoZero"/>
        <c:crossBetween val="between"/>
      </c:valAx>
    </c:plotArea>
    <c:plotVisOnly val="1"/>
    <c:dispBlanksAs val="gap"/>
    <c:showDLblsOverMax val="0"/>
  </c:chart>
  <c:spPr>
    <a:solidFill>
      <a:schemeClr val="accent3">
        <a:lumMod val="20000"/>
        <a:lumOff val="80000"/>
      </a:schemeClr>
    </a:solidFill>
    <a:ln>
      <a:noFill/>
    </a:ln>
  </c:spPr>
  <c:txPr>
    <a:bodyPr/>
    <a:lstStyle/>
    <a:p>
      <a:pPr>
        <a:defRPr sz="2000"/>
      </a:pPr>
      <a:endParaRPr lang="en-NG"/>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SR</c:v>
                </c:pt>
              </c:strCache>
            </c:strRef>
          </c:tx>
          <c:spPr>
            <a:ln w="28575" cap="rnd">
              <a:solidFill>
                <a:schemeClr val="accent1"/>
              </a:solidFill>
              <a:round/>
            </a:ln>
            <a:effectLst/>
          </c:spPr>
          <c:marker>
            <c:symbol val="none"/>
          </c:marker>
          <c:cat>
            <c:numRef>
              <c:f>Sheet1!$A$2:$A$152</c:f>
              <c:numCache>
                <c:formatCode>General</c:formatCode>
                <c:ptCount val="151"/>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pt idx="30">
                  <c:v>1980</c:v>
                </c:pt>
                <c:pt idx="31">
                  <c:v>1981</c:v>
                </c:pt>
                <c:pt idx="32">
                  <c:v>1982</c:v>
                </c:pt>
                <c:pt idx="33">
                  <c:v>1983</c:v>
                </c:pt>
                <c:pt idx="34">
                  <c:v>1984</c:v>
                </c:pt>
                <c:pt idx="35">
                  <c:v>1985</c:v>
                </c:pt>
                <c:pt idx="36">
                  <c:v>1986</c:v>
                </c:pt>
                <c:pt idx="37">
                  <c:v>1987</c:v>
                </c:pt>
                <c:pt idx="38">
                  <c:v>1988</c:v>
                </c:pt>
                <c:pt idx="39">
                  <c:v>1989</c:v>
                </c:pt>
                <c:pt idx="40">
                  <c:v>1990</c:v>
                </c:pt>
                <c:pt idx="41">
                  <c:v>1991</c:v>
                </c:pt>
                <c:pt idx="42">
                  <c:v>1992</c:v>
                </c:pt>
                <c:pt idx="43">
                  <c:v>1993</c:v>
                </c:pt>
                <c:pt idx="44">
                  <c:v>1994</c:v>
                </c:pt>
                <c:pt idx="45">
                  <c:v>1995</c:v>
                </c:pt>
                <c:pt idx="46">
                  <c:v>1996</c:v>
                </c:pt>
                <c:pt idx="47">
                  <c:v>1997</c:v>
                </c:pt>
                <c:pt idx="48">
                  <c:v>1998</c:v>
                </c:pt>
                <c:pt idx="49">
                  <c:v>1999</c:v>
                </c:pt>
                <c:pt idx="50">
                  <c:v>2000</c:v>
                </c:pt>
                <c:pt idx="51">
                  <c:v>2001</c:v>
                </c:pt>
                <c:pt idx="52">
                  <c:v>2002</c:v>
                </c:pt>
                <c:pt idx="53">
                  <c:v>2003</c:v>
                </c:pt>
                <c:pt idx="54">
                  <c:v>2004</c:v>
                </c:pt>
                <c:pt idx="55">
                  <c:v>2005</c:v>
                </c:pt>
                <c:pt idx="56">
                  <c:v>2006</c:v>
                </c:pt>
                <c:pt idx="57">
                  <c:v>2007</c:v>
                </c:pt>
                <c:pt idx="58">
                  <c:v>2008</c:v>
                </c:pt>
                <c:pt idx="59">
                  <c:v>2009</c:v>
                </c:pt>
                <c:pt idx="60">
                  <c:v>2010</c:v>
                </c:pt>
                <c:pt idx="61">
                  <c:v>2011</c:v>
                </c:pt>
                <c:pt idx="62">
                  <c:v>2012</c:v>
                </c:pt>
                <c:pt idx="63">
                  <c:v>2013</c:v>
                </c:pt>
                <c:pt idx="64">
                  <c:v>2014</c:v>
                </c:pt>
                <c:pt idx="65">
                  <c:v>2015</c:v>
                </c:pt>
                <c:pt idx="66">
                  <c:v>2016</c:v>
                </c:pt>
                <c:pt idx="67">
                  <c:v>2017</c:v>
                </c:pt>
                <c:pt idx="68">
                  <c:v>2018</c:v>
                </c:pt>
                <c:pt idx="69">
                  <c:v>2019</c:v>
                </c:pt>
                <c:pt idx="70">
                  <c:v>2020</c:v>
                </c:pt>
                <c:pt idx="71">
                  <c:v>2021</c:v>
                </c:pt>
                <c:pt idx="72">
                  <c:v>2022</c:v>
                </c:pt>
                <c:pt idx="73">
                  <c:v>2023</c:v>
                </c:pt>
                <c:pt idx="74">
                  <c:v>2024</c:v>
                </c:pt>
                <c:pt idx="75">
                  <c:v>2025</c:v>
                </c:pt>
                <c:pt idx="76">
                  <c:v>2026</c:v>
                </c:pt>
                <c:pt idx="77">
                  <c:v>2027</c:v>
                </c:pt>
                <c:pt idx="78">
                  <c:v>2028</c:v>
                </c:pt>
                <c:pt idx="79">
                  <c:v>2029</c:v>
                </c:pt>
                <c:pt idx="80">
                  <c:v>2030</c:v>
                </c:pt>
                <c:pt idx="81">
                  <c:v>2031</c:v>
                </c:pt>
                <c:pt idx="82">
                  <c:v>2032</c:v>
                </c:pt>
                <c:pt idx="83">
                  <c:v>2033</c:v>
                </c:pt>
                <c:pt idx="84">
                  <c:v>2034</c:v>
                </c:pt>
                <c:pt idx="85">
                  <c:v>2035</c:v>
                </c:pt>
                <c:pt idx="86">
                  <c:v>2036</c:v>
                </c:pt>
                <c:pt idx="87">
                  <c:v>2037</c:v>
                </c:pt>
                <c:pt idx="88">
                  <c:v>2038</c:v>
                </c:pt>
                <c:pt idx="89">
                  <c:v>2039</c:v>
                </c:pt>
                <c:pt idx="90">
                  <c:v>2040</c:v>
                </c:pt>
                <c:pt idx="91">
                  <c:v>2041</c:v>
                </c:pt>
                <c:pt idx="92">
                  <c:v>2042</c:v>
                </c:pt>
                <c:pt idx="93">
                  <c:v>2043</c:v>
                </c:pt>
                <c:pt idx="94">
                  <c:v>2044</c:v>
                </c:pt>
                <c:pt idx="95">
                  <c:v>2045</c:v>
                </c:pt>
                <c:pt idx="96">
                  <c:v>2046</c:v>
                </c:pt>
                <c:pt idx="97">
                  <c:v>2047</c:v>
                </c:pt>
                <c:pt idx="98">
                  <c:v>2048</c:v>
                </c:pt>
                <c:pt idx="99">
                  <c:v>2049</c:v>
                </c:pt>
                <c:pt idx="100">
                  <c:v>2050</c:v>
                </c:pt>
                <c:pt idx="101">
                  <c:v>2051</c:v>
                </c:pt>
                <c:pt idx="102">
                  <c:v>2052</c:v>
                </c:pt>
                <c:pt idx="103">
                  <c:v>2053</c:v>
                </c:pt>
                <c:pt idx="104">
                  <c:v>2054</c:v>
                </c:pt>
                <c:pt idx="105">
                  <c:v>2055</c:v>
                </c:pt>
                <c:pt idx="106">
                  <c:v>2056</c:v>
                </c:pt>
                <c:pt idx="107">
                  <c:v>2057</c:v>
                </c:pt>
                <c:pt idx="108">
                  <c:v>2058</c:v>
                </c:pt>
                <c:pt idx="109">
                  <c:v>2059</c:v>
                </c:pt>
                <c:pt idx="110">
                  <c:v>2060</c:v>
                </c:pt>
                <c:pt idx="111">
                  <c:v>2061</c:v>
                </c:pt>
                <c:pt idx="112">
                  <c:v>2062</c:v>
                </c:pt>
                <c:pt idx="113">
                  <c:v>2063</c:v>
                </c:pt>
                <c:pt idx="114">
                  <c:v>2064</c:v>
                </c:pt>
                <c:pt idx="115">
                  <c:v>2065</c:v>
                </c:pt>
                <c:pt idx="116">
                  <c:v>2066</c:v>
                </c:pt>
                <c:pt idx="117">
                  <c:v>2067</c:v>
                </c:pt>
                <c:pt idx="118">
                  <c:v>2068</c:v>
                </c:pt>
                <c:pt idx="119">
                  <c:v>2069</c:v>
                </c:pt>
                <c:pt idx="120">
                  <c:v>2070</c:v>
                </c:pt>
                <c:pt idx="121">
                  <c:v>2071</c:v>
                </c:pt>
                <c:pt idx="122">
                  <c:v>2072</c:v>
                </c:pt>
                <c:pt idx="123">
                  <c:v>2073</c:v>
                </c:pt>
                <c:pt idx="124">
                  <c:v>2074</c:v>
                </c:pt>
                <c:pt idx="125">
                  <c:v>2075</c:v>
                </c:pt>
                <c:pt idx="126">
                  <c:v>2076</c:v>
                </c:pt>
                <c:pt idx="127">
                  <c:v>2077</c:v>
                </c:pt>
                <c:pt idx="128">
                  <c:v>2078</c:v>
                </c:pt>
                <c:pt idx="129">
                  <c:v>2079</c:v>
                </c:pt>
                <c:pt idx="130">
                  <c:v>2080</c:v>
                </c:pt>
                <c:pt idx="131">
                  <c:v>2081</c:v>
                </c:pt>
                <c:pt idx="132">
                  <c:v>2082</c:v>
                </c:pt>
                <c:pt idx="133">
                  <c:v>2083</c:v>
                </c:pt>
                <c:pt idx="134">
                  <c:v>2084</c:v>
                </c:pt>
                <c:pt idx="135">
                  <c:v>2085</c:v>
                </c:pt>
                <c:pt idx="136">
                  <c:v>2086</c:v>
                </c:pt>
                <c:pt idx="137">
                  <c:v>2087</c:v>
                </c:pt>
                <c:pt idx="138">
                  <c:v>2088</c:v>
                </c:pt>
                <c:pt idx="139">
                  <c:v>2089</c:v>
                </c:pt>
                <c:pt idx="140">
                  <c:v>2090</c:v>
                </c:pt>
                <c:pt idx="141">
                  <c:v>2091</c:v>
                </c:pt>
                <c:pt idx="142">
                  <c:v>2092</c:v>
                </c:pt>
                <c:pt idx="143">
                  <c:v>2093</c:v>
                </c:pt>
                <c:pt idx="144">
                  <c:v>2094</c:v>
                </c:pt>
                <c:pt idx="145">
                  <c:v>2095</c:v>
                </c:pt>
                <c:pt idx="146">
                  <c:v>2096</c:v>
                </c:pt>
                <c:pt idx="147">
                  <c:v>2097</c:v>
                </c:pt>
                <c:pt idx="148">
                  <c:v>2098</c:v>
                </c:pt>
                <c:pt idx="149">
                  <c:v>2099</c:v>
                </c:pt>
                <c:pt idx="150">
                  <c:v>2100</c:v>
                </c:pt>
              </c:numCache>
            </c:numRef>
          </c:cat>
          <c:val>
            <c:numRef>
              <c:f>Sheet1!$B$2:$B$152</c:f>
              <c:numCache>
                <c:formatCode>0.0000</c:formatCode>
                <c:ptCount val="151"/>
                <c:pt idx="0">
                  <c:v>0.50485015598870986</c:v>
                </c:pt>
                <c:pt idx="1">
                  <c:v>0.50464136799094916</c:v>
                </c:pt>
                <c:pt idx="2">
                  <c:v>0.50444040048014782</c:v>
                </c:pt>
                <c:pt idx="3">
                  <c:v>0.50424682214091743</c:v>
                </c:pt>
                <c:pt idx="4">
                  <c:v>0.50406023280250745</c:v>
                </c:pt>
                <c:pt idx="5">
                  <c:v>0.50387273492037155</c:v>
                </c:pt>
                <c:pt idx="6">
                  <c:v>0.50368376138437065</c:v>
                </c:pt>
                <c:pt idx="7">
                  <c:v>0.50350866359432778</c:v>
                </c:pt>
                <c:pt idx="8">
                  <c:v>0.50333930513720282</c:v>
                </c:pt>
                <c:pt idx="9">
                  <c:v>0.50316824429525242</c:v>
                </c:pt>
                <c:pt idx="10">
                  <c:v>0.50298927146998418</c:v>
                </c:pt>
                <c:pt idx="11">
                  <c:v>0.50277620030062897</c:v>
                </c:pt>
                <c:pt idx="12">
                  <c:v>0.50254883522646465</c:v>
                </c:pt>
                <c:pt idx="13">
                  <c:v>0.50229867820850349</c:v>
                </c:pt>
                <c:pt idx="14">
                  <c:v>0.50201144481245308</c:v>
                </c:pt>
                <c:pt idx="15">
                  <c:v>0.50167113174012901</c:v>
                </c:pt>
                <c:pt idx="16">
                  <c:v>0.50124812300923771</c:v>
                </c:pt>
                <c:pt idx="17">
                  <c:v>0.5007508062607634</c:v>
                </c:pt>
                <c:pt idx="18">
                  <c:v>0.50016586875850455</c:v>
                </c:pt>
                <c:pt idx="19">
                  <c:v>0.49948604587872819</c:v>
                </c:pt>
                <c:pt idx="20">
                  <c:v>0.49871071991223542</c:v>
                </c:pt>
                <c:pt idx="21">
                  <c:v>0.49782818114455629</c:v>
                </c:pt>
                <c:pt idx="22">
                  <c:v>0.49686667180996474</c:v>
                </c:pt>
                <c:pt idx="23">
                  <c:v>0.4958318180653663</c:v>
                </c:pt>
                <c:pt idx="24">
                  <c:v>0.49473259582140916</c:v>
                </c:pt>
                <c:pt idx="25">
                  <c:v>0.49357835686486484</c:v>
                </c:pt>
                <c:pt idx="26">
                  <c:v>0.49236480631603097</c:v>
                </c:pt>
                <c:pt idx="27">
                  <c:v>0.49112105926950927</c:v>
                </c:pt>
                <c:pt idx="28">
                  <c:v>0.4898542606518117</c:v>
                </c:pt>
                <c:pt idx="29">
                  <c:v>0.48856877315066966</c:v>
                </c:pt>
                <c:pt idx="30">
                  <c:v>0.48726704847344759</c:v>
                </c:pt>
                <c:pt idx="31">
                  <c:v>0.48593872032979835</c:v>
                </c:pt>
                <c:pt idx="32">
                  <c:v>0.48461744023217912</c:v>
                </c:pt>
                <c:pt idx="33">
                  <c:v>0.48332011987010015</c:v>
                </c:pt>
                <c:pt idx="34">
                  <c:v>0.48206615802954245</c:v>
                </c:pt>
                <c:pt idx="35">
                  <c:v>0.48087650871152493</c:v>
                </c:pt>
                <c:pt idx="36">
                  <c:v>0.47976138405974311</c:v>
                </c:pt>
                <c:pt idx="37">
                  <c:v>0.47875604035064556</c:v>
                </c:pt>
                <c:pt idx="38">
                  <c:v>0.47787412399922891</c:v>
                </c:pt>
                <c:pt idx="39">
                  <c:v>0.47712774995741969</c:v>
                </c:pt>
                <c:pt idx="40">
                  <c:v>0.4765266585976819</c:v>
                </c:pt>
                <c:pt idx="41">
                  <c:v>0.47594851906398905</c:v>
                </c:pt>
                <c:pt idx="42">
                  <c:v>0.47565012386592498</c:v>
                </c:pt>
                <c:pt idx="43">
                  <c:v>0.47545695205723276</c:v>
                </c:pt>
                <c:pt idx="44">
                  <c:v>0.47538638970707336</c:v>
                </c:pt>
                <c:pt idx="45">
                  <c:v>0.47541719402156929</c:v>
                </c:pt>
                <c:pt idx="46">
                  <c:v>0.47551873251552279</c:v>
                </c:pt>
                <c:pt idx="47">
                  <c:v>0.47569096079342327</c:v>
                </c:pt>
                <c:pt idx="48">
                  <c:v>0.47591834717862941</c:v>
                </c:pt>
                <c:pt idx="49">
                  <c:v>0.47618590927145077</c:v>
                </c:pt>
                <c:pt idx="50">
                  <c:v>0.47647886576717263</c:v>
                </c:pt>
                <c:pt idx="51">
                  <c:v>0.47677383464919415</c:v>
                </c:pt>
                <c:pt idx="52">
                  <c:v>0.47707750186341802</c:v>
                </c:pt>
                <c:pt idx="53">
                  <c:v>0.47738646327080664</c:v>
                </c:pt>
                <c:pt idx="54">
                  <c:v>0.47769792268980688</c:v>
                </c:pt>
                <c:pt idx="55">
                  <c:v>0.47800982494798028</c:v>
                </c:pt>
                <c:pt idx="56">
                  <c:v>0.47831042923486616</c:v>
                </c:pt>
                <c:pt idx="57">
                  <c:v>0.47861351339473823</c:v>
                </c:pt>
                <c:pt idx="58">
                  <c:v>0.47892173156214335</c:v>
                </c:pt>
                <c:pt idx="59">
                  <c:v>0.47924042802050182</c:v>
                </c:pt>
                <c:pt idx="60">
                  <c:v>0.47957766607469104</c:v>
                </c:pt>
                <c:pt idx="61">
                  <c:v>0.47993238105586439</c:v>
                </c:pt>
                <c:pt idx="62">
                  <c:v>0.48031961699941833</c:v>
                </c:pt>
                <c:pt idx="63">
                  <c:v>0.48074975401199393</c:v>
                </c:pt>
                <c:pt idx="64">
                  <c:v>0.48123373636658251</c:v>
                </c:pt>
                <c:pt idx="65">
                  <c:v>0.48178174303570154</c:v>
                </c:pt>
                <c:pt idx="66">
                  <c:v>0.48239455135181075</c:v>
                </c:pt>
                <c:pt idx="67">
                  <c:v>0.48308950605470657</c:v>
                </c:pt>
                <c:pt idx="68">
                  <c:v>0.48387274339844477</c:v>
                </c:pt>
                <c:pt idx="69">
                  <c:v>0.48474884253253975</c:v>
                </c:pt>
                <c:pt idx="70">
                  <c:v>0.48572174349111186</c:v>
                </c:pt>
                <c:pt idx="71">
                  <c:v>0.48679008379142324</c:v>
                </c:pt>
                <c:pt idx="72">
                  <c:v>0.48796066939088983</c:v>
                </c:pt>
                <c:pt idx="73">
                  <c:v>0.4892327234008168</c:v>
                </c:pt>
                <c:pt idx="74">
                  <c:v>0.49060594104411381</c:v>
                </c:pt>
                <c:pt idx="75">
                  <c:v>0.49207956969512312</c:v>
                </c:pt>
                <c:pt idx="76">
                  <c:v>0.49364592641593608</c:v>
                </c:pt>
                <c:pt idx="77">
                  <c:v>0.49530967376544299</c:v>
                </c:pt>
                <c:pt idx="78">
                  <c:v>0.4970672889780009</c:v>
                </c:pt>
                <c:pt idx="79">
                  <c:v>0.49891452352004134</c:v>
                </c:pt>
                <c:pt idx="80">
                  <c:v>0.50084657119278608</c:v>
                </c:pt>
                <c:pt idx="81">
                  <c:v>0.50285525595159575</c:v>
                </c:pt>
                <c:pt idx="82">
                  <c:v>0.50494274572696252</c:v>
                </c:pt>
                <c:pt idx="83">
                  <c:v>0.50710344515382988</c:v>
                </c:pt>
                <c:pt idx="84">
                  <c:v>0.50933216802900894</c:v>
                </c:pt>
                <c:pt idx="85">
                  <c:v>0.51162451144758081</c:v>
                </c:pt>
                <c:pt idx="86">
                  <c:v>0.5139724189983792</c:v>
                </c:pt>
                <c:pt idx="87">
                  <c:v>0.51637920095433587</c:v>
                </c:pt>
                <c:pt idx="88">
                  <c:v>0.51884208316922753</c:v>
                </c:pt>
                <c:pt idx="89">
                  <c:v>0.52135883094358193</c:v>
                </c:pt>
                <c:pt idx="90">
                  <c:v>0.52392762207907373</c:v>
                </c:pt>
                <c:pt idx="91">
                  <c:v>0.52654308128115546</c:v>
                </c:pt>
                <c:pt idx="92">
                  <c:v>0.5292099687482148</c:v>
                </c:pt>
                <c:pt idx="93">
                  <c:v>0.53191804788093888</c:v>
                </c:pt>
                <c:pt idx="94">
                  <c:v>0.53466788133457099</c:v>
                </c:pt>
                <c:pt idx="95">
                  <c:v>0.53746079836820682</c:v>
                </c:pt>
                <c:pt idx="96">
                  <c:v>0.54029492343036667</c:v>
                </c:pt>
                <c:pt idx="97">
                  <c:v>0.54309613386420175</c:v>
                </c:pt>
                <c:pt idx="98">
                  <c:v>0.54595794096187389</c:v>
                </c:pt>
                <c:pt idx="99">
                  <c:v>0.54889299494462063</c:v>
                </c:pt>
                <c:pt idx="100">
                  <c:v>0.55189483046606203</c:v>
                </c:pt>
                <c:pt idx="101">
                  <c:v>0.5549219463693158</c:v>
                </c:pt>
                <c:pt idx="102">
                  <c:v>0.55795440690245801</c:v>
                </c:pt>
                <c:pt idx="103">
                  <c:v>0.56096737531516638</c:v>
                </c:pt>
                <c:pt idx="104">
                  <c:v>0.56394809296726811</c:v>
                </c:pt>
                <c:pt idx="105">
                  <c:v>0.56685983662247352</c:v>
                </c:pt>
                <c:pt idx="106">
                  <c:v>0.56979565214806716</c:v>
                </c:pt>
                <c:pt idx="107">
                  <c:v>0.57270660228503978</c:v>
                </c:pt>
                <c:pt idx="108">
                  <c:v>0.57558918757931832</c:v>
                </c:pt>
                <c:pt idx="109">
                  <c:v>0.57844046651730829</c:v>
                </c:pt>
                <c:pt idx="110">
                  <c:v>0.58126397101813465</c:v>
                </c:pt>
                <c:pt idx="111">
                  <c:v>0.58404451239886068</c:v>
                </c:pt>
                <c:pt idx="112">
                  <c:v>0.58678422402927699</c:v>
                </c:pt>
                <c:pt idx="113">
                  <c:v>0.58947995569894407</c:v>
                </c:pt>
                <c:pt idx="114">
                  <c:v>0.5921294172632795</c:v>
                </c:pt>
                <c:pt idx="115">
                  <c:v>0.59473103301362251</c:v>
                </c:pt>
                <c:pt idx="116">
                  <c:v>0.59727997227871721</c:v>
                </c:pt>
                <c:pt idx="117">
                  <c:v>0.59978154116734195</c:v>
                </c:pt>
                <c:pt idx="118">
                  <c:v>0.60223553567431165</c:v>
                </c:pt>
                <c:pt idx="119">
                  <c:v>0.60464199677514585</c:v>
                </c:pt>
                <c:pt idx="120">
                  <c:v>0.60700122343163443</c:v>
                </c:pt>
                <c:pt idx="121">
                  <c:v>0.60931039482504512</c:v>
                </c:pt>
                <c:pt idx="122">
                  <c:v>0.61157603451588838</c:v>
                </c:pt>
                <c:pt idx="123">
                  <c:v>0.61379900787729358</c:v>
                </c:pt>
                <c:pt idx="124">
                  <c:v>0.61598022076070325</c:v>
                </c:pt>
                <c:pt idx="125">
                  <c:v>0.61812058940208381</c:v>
                </c:pt>
                <c:pt idx="126">
                  <c:v>0.6202171778520974</c:v>
                </c:pt>
                <c:pt idx="127">
                  <c:v>0.62227548804757682</c:v>
                </c:pt>
                <c:pt idx="128">
                  <c:v>0.62429556339403003</c:v>
                </c:pt>
                <c:pt idx="129">
                  <c:v>0.62627728110773184</c:v>
                </c:pt>
                <c:pt idx="130">
                  <c:v>0.62822018556730941</c:v>
                </c:pt>
                <c:pt idx="131">
                  <c:v>0.63012007024859429</c:v>
                </c:pt>
                <c:pt idx="132">
                  <c:v>0.63198126127879772</c:v>
                </c:pt>
                <c:pt idx="133">
                  <c:v>0.63380284052720581</c:v>
                </c:pt>
                <c:pt idx="134">
                  <c:v>0.6355840255230194</c:v>
                </c:pt>
                <c:pt idx="135">
                  <c:v>0.63732415274871224</c:v>
                </c:pt>
                <c:pt idx="136">
                  <c:v>0.63901937196231262</c:v>
                </c:pt>
                <c:pt idx="137">
                  <c:v>0.64067390823699322</c:v>
                </c:pt>
                <c:pt idx="138">
                  <c:v>0.6422874845372174</c:v>
                </c:pt>
                <c:pt idx="139">
                  <c:v>0.6438600785450217</c:v>
                </c:pt>
                <c:pt idx="140">
                  <c:v>0.64539171984222155</c:v>
                </c:pt>
                <c:pt idx="141">
                  <c:v>0.64687931370255958</c:v>
                </c:pt>
                <c:pt idx="142">
                  <c:v>0.64832795002277455</c:v>
                </c:pt>
                <c:pt idx="143">
                  <c:v>0.64973937150312544</c:v>
                </c:pt>
                <c:pt idx="144">
                  <c:v>0.65111680700875096</c:v>
                </c:pt>
                <c:pt idx="145">
                  <c:v>0.65246324197138728</c:v>
                </c:pt>
                <c:pt idx="146">
                  <c:v>0.65377841218960542</c:v>
                </c:pt>
                <c:pt idx="147">
                  <c:v>0.65506360256475193</c:v>
                </c:pt>
                <c:pt idx="148">
                  <c:v>0.65632790173180411</c:v>
                </c:pt>
                <c:pt idx="149">
                  <c:v>0.65757181497455697</c:v>
                </c:pt>
                <c:pt idx="150">
                  <c:v>0.65879583141244091</c:v>
                </c:pt>
              </c:numCache>
            </c:numRef>
          </c:val>
          <c:smooth val="0"/>
          <c:extLst>
            <c:ext xmlns:c16="http://schemas.microsoft.com/office/drawing/2014/chart" uri="{C3380CC4-5D6E-409C-BE32-E72D297353CC}">
              <c16:uniqueId val="{00000000-D5DB-9A4F-BC25-6D3065AFC462}"/>
            </c:ext>
          </c:extLst>
        </c:ser>
        <c:dLbls>
          <c:showLegendKey val="0"/>
          <c:showVal val="0"/>
          <c:showCatName val="0"/>
          <c:showSerName val="0"/>
          <c:showPercent val="0"/>
          <c:showBubbleSize val="0"/>
        </c:dLbls>
        <c:smooth val="0"/>
        <c:axId val="897620048"/>
        <c:axId val="897620440"/>
      </c:lineChart>
      <c:catAx>
        <c:axId val="897620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897620440"/>
        <c:crosses val="autoZero"/>
        <c:auto val="1"/>
        <c:lblAlgn val="ctr"/>
        <c:lblOffset val="100"/>
        <c:noMultiLvlLbl val="0"/>
      </c:catAx>
      <c:valAx>
        <c:axId val="897620440"/>
        <c:scaling>
          <c:orientation val="minMax"/>
          <c:min val="0.45"/>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8976200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1">
        <a:lumMod val="20000"/>
        <a:lumOff val="80000"/>
      </a:schemeClr>
    </a:solidFill>
    <a:ln w="9525" cap="flat" cmpd="sng" algn="ctr">
      <a:noFill/>
      <a:round/>
    </a:ln>
    <a:effectLst/>
  </c:spPr>
  <c:txPr>
    <a:bodyPr/>
    <a:lstStyle/>
    <a:p>
      <a:pPr>
        <a:defRPr>
          <a:solidFill>
            <a:schemeClr val="tx1"/>
          </a:solidFill>
        </a:defRPr>
      </a:pPr>
      <a:endParaRPr lang="en-NG"/>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'Sup Ratio'!$D$1</c:f>
              <c:strCache>
                <c:ptCount val="1"/>
                <c:pt idx="0">
                  <c:v>Support Ratio</c:v>
                </c:pt>
              </c:strCache>
            </c:strRef>
          </c:tx>
          <c:spPr>
            <a:ln w="25400" cap="rnd">
              <a:solidFill>
                <a:srgbClr val="FFC000"/>
              </a:solidFill>
              <a:round/>
            </a:ln>
            <a:effectLst/>
          </c:spPr>
          <c:marker>
            <c:symbol val="none"/>
          </c:marker>
          <c:cat>
            <c:numRef>
              <c:f>'Sup Ratio'!$A$2:$A$148</c:f>
              <c:numCache>
                <c:formatCode>General</c:formatCode>
                <c:ptCount val="147"/>
                <c:pt idx="0">
                  <c:v>1950</c:v>
                </c:pt>
                <c:pt idx="1">
                  <c:v>1955</c:v>
                </c:pt>
                <c:pt idx="2">
                  <c:v>1956</c:v>
                </c:pt>
                <c:pt idx="3">
                  <c:v>1957</c:v>
                </c:pt>
                <c:pt idx="4">
                  <c:v>1958</c:v>
                </c:pt>
                <c:pt idx="5">
                  <c:v>1959</c:v>
                </c:pt>
                <c:pt idx="6">
                  <c:v>1960</c:v>
                </c:pt>
                <c:pt idx="7">
                  <c:v>1961</c:v>
                </c:pt>
                <c:pt idx="8">
                  <c:v>1962</c:v>
                </c:pt>
                <c:pt idx="9">
                  <c:v>1963</c:v>
                </c:pt>
                <c:pt idx="10">
                  <c:v>1964</c:v>
                </c:pt>
                <c:pt idx="11">
                  <c:v>1965</c:v>
                </c:pt>
                <c:pt idx="12">
                  <c:v>1966</c:v>
                </c:pt>
                <c:pt idx="13">
                  <c:v>1967</c:v>
                </c:pt>
                <c:pt idx="14">
                  <c:v>1968</c:v>
                </c:pt>
                <c:pt idx="15">
                  <c:v>1969</c:v>
                </c:pt>
                <c:pt idx="16">
                  <c:v>1970</c:v>
                </c:pt>
                <c:pt idx="17">
                  <c:v>1971</c:v>
                </c:pt>
                <c:pt idx="18">
                  <c:v>1972</c:v>
                </c:pt>
                <c:pt idx="19">
                  <c:v>1973</c:v>
                </c:pt>
                <c:pt idx="20">
                  <c:v>1974</c:v>
                </c:pt>
                <c:pt idx="21">
                  <c:v>1975</c:v>
                </c:pt>
                <c:pt idx="22">
                  <c:v>1976</c:v>
                </c:pt>
                <c:pt idx="23">
                  <c:v>1977</c:v>
                </c:pt>
                <c:pt idx="24">
                  <c:v>1978</c:v>
                </c:pt>
                <c:pt idx="25">
                  <c:v>1979</c:v>
                </c:pt>
                <c:pt idx="26">
                  <c:v>1980</c:v>
                </c:pt>
                <c:pt idx="27">
                  <c:v>1981</c:v>
                </c:pt>
                <c:pt idx="28">
                  <c:v>1982</c:v>
                </c:pt>
                <c:pt idx="29">
                  <c:v>1983</c:v>
                </c:pt>
                <c:pt idx="30">
                  <c:v>1984</c:v>
                </c:pt>
                <c:pt idx="31">
                  <c:v>1985</c:v>
                </c:pt>
                <c:pt idx="32">
                  <c:v>1986</c:v>
                </c:pt>
                <c:pt idx="33">
                  <c:v>1987</c:v>
                </c:pt>
                <c:pt idx="34">
                  <c:v>1988</c:v>
                </c:pt>
                <c:pt idx="35">
                  <c:v>1989</c:v>
                </c:pt>
                <c:pt idx="36">
                  <c:v>1990</c:v>
                </c:pt>
                <c:pt idx="37">
                  <c:v>1991</c:v>
                </c:pt>
                <c:pt idx="38">
                  <c:v>1992</c:v>
                </c:pt>
                <c:pt idx="39">
                  <c:v>1993</c:v>
                </c:pt>
                <c:pt idx="40">
                  <c:v>1994</c:v>
                </c:pt>
                <c:pt idx="41">
                  <c:v>1995</c:v>
                </c:pt>
                <c:pt idx="42">
                  <c:v>1996</c:v>
                </c:pt>
                <c:pt idx="43">
                  <c:v>1997</c:v>
                </c:pt>
                <c:pt idx="44">
                  <c:v>1998</c:v>
                </c:pt>
                <c:pt idx="45">
                  <c:v>1999</c:v>
                </c:pt>
                <c:pt idx="46">
                  <c:v>2000</c:v>
                </c:pt>
                <c:pt idx="47">
                  <c:v>2001</c:v>
                </c:pt>
                <c:pt idx="48">
                  <c:v>2002</c:v>
                </c:pt>
                <c:pt idx="49">
                  <c:v>2003</c:v>
                </c:pt>
                <c:pt idx="50">
                  <c:v>2004</c:v>
                </c:pt>
                <c:pt idx="51">
                  <c:v>2005</c:v>
                </c:pt>
                <c:pt idx="52">
                  <c:v>2006</c:v>
                </c:pt>
                <c:pt idx="53">
                  <c:v>2007</c:v>
                </c:pt>
                <c:pt idx="54">
                  <c:v>2008</c:v>
                </c:pt>
                <c:pt idx="55">
                  <c:v>2009</c:v>
                </c:pt>
                <c:pt idx="56">
                  <c:v>2010</c:v>
                </c:pt>
                <c:pt idx="57">
                  <c:v>2011</c:v>
                </c:pt>
                <c:pt idx="58">
                  <c:v>2012</c:v>
                </c:pt>
                <c:pt idx="59">
                  <c:v>2013</c:v>
                </c:pt>
                <c:pt idx="60">
                  <c:v>2014</c:v>
                </c:pt>
                <c:pt idx="61">
                  <c:v>2015</c:v>
                </c:pt>
                <c:pt idx="62">
                  <c:v>2016</c:v>
                </c:pt>
                <c:pt idx="63">
                  <c:v>2017</c:v>
                </c:pt>
                <c:pt idx="64">
                  <c:v>2018</c:v>
                </c:pt>
                <c:pt idx="65">
                  <c:v>2019</c:v>
                </c:pt>
                <c:pt idx="66">
                  <c:v>2020</c:v>
                </c:pt>
                <c:pt idx="67">
                  <c:v>2021</c:v>
                </c:pt>
                <c:pt idx="68">
                  <c:v>2022</c:v>
                </c:pt>
                <c:pt idx="69">
                  <c:v>2023</c:v>
                </c:pt>
                <c:pt idx="70">
                  <c:v>2024</c:v>
                </c:pt>
                <c:pt idx="71">
                  <c:v>2025</c:v>
                </c:pt>
                <c:pt idx="72">
                  <c:v>2026</c:v>
                </c:pt>
                <c:pt idx="73">
                  <c:v>2027</c:v>
                </c:pt>
                <c:pt idx="74">
                  <c:v>2028</c:v>
                </c:pt>
                <c:pt idx="75">
                  <c:v>2029</c:v>
                </c:pt>
                <c:pt idx="76">
                  <c:v>2030</c:v>
                </c:pt>
                <c:pt idx="77">
                  <c:v>2031</c:v>
                </c:pt>
                <c:pt idx="78">
                  <c:v>2032</c:v>
                </c:pt>
                <c:pt idx="79">
                  <c:v>2033</c:v>
                </c:pt>
                <c:pt idx="80">
                  <c:v>2034</c:v>
                </c:pt>
                <c:pt idx="81">
                  <c:v>2035</c:v>
                </c:pt>
                <c:pt idx="82">
                  <c:v>2036</c:v>
                </c:pt>
                <c:pt idx="83">
                  <c:v>2037</c:v>
                </c:pt>
                <c:pt idx="84">
                  <c:v>2038</c:v>
                </c:pt>
                <c:pt idx="85">
                  <c:v>2039</c:v>
                </c:pt>
                <c:pt idx="86">
                  <c:v>2040</c:v>
                </c:pt>
                <c:pt idx="87">
                  <c:v>2041</c:v>
                </c:pt>
                <c:pt idx="88">
                  <c:v>2042</c:v>
                </c:pt>
                <c:pt idx="89">
                  <c:v>2043</c:v>
                </c:pt>
                <c:pt idx="90">
                  <c:v>2044</c:v>
                </c:pt>
                <c:pt idx="91">
                  <c:v>2045</c:v>
                </c:pt>
                <c:pt idx="92">
                  <c:v>2046</c:v>
                </c:pt>
                <c:pt idx="93">
                  <c:v>2047</c:v>
                </c:pt>
                <c:pt idx="94">
                  <c:v>2048</c:v>
                </c:pt>
                <c:pt idx="95">
                  <c:v>2049</c:v>
                </c:pt>
                <c:pt idx="96">
                  <c:v>2050</c:v>
                </c:pt>
                <c:pt idx="97">
                  <c:v>2051</c:v>
                </c:pt>
                <c:pt idx="98">
                  <c:v>2052</c:v>
                </c:pt>
                <c:pt idx="99">
                  <c:v>2053</c:v>
                </c:pt>
                <c:pt idx="100">
                  <c:v>2054</c:v>
                </c:pt>
                <c:pt idx="101">
                  <c:v>2055</c:v>
                </c:pt>
                <c:pt idx="102">
                  <c:v>2056</c:v>
                </c:pt>
                <c:pt idx="103">
                  <c:v>2057</c:v>
                </c:pt>
                <c:pt idx="104">
                  <c:v>2058</c:v>
                </c:pt>
                <c:pt idx="105">
                  <c:v>2059</c:v>
                </c:pt>
                <c:pt idx="106">
                  <c:v>2060</c:v>
                </c:pt>
                <c:pt idx="107">
                  <c:v>2061</c:v>
                </c:pt>
                <c:pt idx="108">
                  <c:v>2062</c:v>
                </c:pt>
                <c:pt idx="109">
                  <c:v>2063</c:v>
                </c:pt>
                <c:pt idx="110">
                  <c:v>2064</c:v>
                </c:pt>
                <c:pt idx="111">
                  <c:v>2065</c:v>
                </c:pt>
                <c:pt idx="112">
                  <c:v>2066</c:v>
                </c:pt>
                <c:pt idx="113">
                  <c:v>2067</c:v>
                </c:pt>
                <c:pt idx="114">
                  <c:v>2068</c:v>
                </c:pt>
                <c:pt idx="115">
                  <c:v>2069</c:v>
                </c:pt>
                <c:pt idx="116">
                  <c:v>2070</c:v>
                </c:pt>
                <c:pt idx="117">
                  <c:v>2071</c:v>
                </c:pt>
                <c:pt idx="118">
                  <c:v>2072</c:v>
                </c:pt>
                <c:pt idx="119">
                  <c:v>2073</c:v>
                </c:pt>
                <c:pt idx="120">
                  <c:v>2074</c:v>
                </c:pt>
                <c:pt idx="121">
                  <c:v>2075</c:v>
                </c:pt>
                <c:pt idx="122">
                  <c:v>2076</c:v>
                </c:pt>
                <c:pt idx="123">
                  <c:v>2077</c:v>
                </c:pt>
                <c:pt idx="124">
                  <c:v>2078</c:v>
                </c:pt>
                <c:pt idx="125">
                  <c:v>2079</c:v>
                </c:pt>
                <c:pt idx="126">
                  <c:v>2080</c:v>
                </c:pt>
                <c:pt idx="127">
                  <c:v>2081</c:v>
                </c:pt>
                <c:pt idx="128">
                  <c:v>2082</c:v>
                </c:pt>
                <c:pt idx="129">
                  <c:v>2083</c:v>
                </c:pt>
                <c:pt idx="130">
                  <c:v>2084</c:v>
                </c:pt>
                <c:pt idx="131">
                  <c:v>2085</c:v>
                </c:pt>
                <c:pt idx="132">
                  <c:v>2086</c:v>
                </c:pt>
                <c:pt idx="133">
                  <c:v>2087</c:v>
                </c:pt>
                <c:pt idx="134">
                  <c:v>2088</c:v>
                </c:pt>
                <c:pt idx="135">
                  <c:v>2089</c:v>
                </c:pt>
                <c:pt idx="136">
                  <c:v>2090</c:v>
                </c:pt>
                <c:pt idx="137">
                  <c:v>2091</c:v>
                </c:pt>
                <c:pt idx="138">
                  <c:v>2092</c:v>
                </c:pt>
                <c:pt idx="139">
                  <c:v>2093</c:v>
                </c:pt>
                <c:pt idx="140">
                  <c:v>2094</c:v>
                </c:pt>
                <c:pt idx="141">
                  <c:v>2095</c:v>
                </c:pt>
                <c:pt idx="142">
                  <c:v>2096</c:v>
                </c:pt>
                <c:pt idx="143">
                  <c:v>2097</c:v>
                </c:pt>
                <c:pt idx="144">
                  <c:v>2098</c:v>
                </c:pt>
                <c:pt idx="145">
                  <c:v>2099</c:v>
                </c:pt>
                <c:pt idx="146">
                  <c:v>2100</c:v>
                </c:pt>
              </c:numCache>
            </c:numRef>
          </c:cat>
          <c:val>
            <c:numRef>
              <c:f>'Sup Ratio'!$D$2:$D$148</c:f>
              <c:numCache>
                <c:formatCode>General</c:formatCode>
                <c:ptCount val="147"/>
                <c:pt idx="0">
                  <c:v>0.53453261117532702</c:v>
                </c:pt>
                <c:pt idx="1">
                  <c:v>0.53330638431967925</c:v>
                </c:pt>
                <c:pt idx="2">
                  <c:v>0.53153825426942691</c:v>
                </c:pt>
                <c:pt idx="3">
                  <c:v>0.52924017844605675</c:v>
                </c:pt>
                <c:pt idx="4">
                  <c:v>0.5265373842618758</c:v>
                </c:pt>
                <c:pt idx="5">
                  <c:v>0.52354357215901959</c:v>
                </c:pt>
                <c:pt idx="6">
                  <c:v>0.52025990482892182</c:v>
                </c:pt>
                <c:pt idx="7">
                  <c:v>0.51669517807420062</c:v>
                </c:pt>
                <c:pt idx="8">
                  <c:v>0.51265444293115869</c:v>
                </c:pt>
                <c:pt idx="9">
                  <c:v>0.50799543879051756</c:v>
                </c:pt>
                <c:pt idx="10">
                  <c:v>0.5026138230432089</c:v>
                </c:pt>
                <c:pt idx="11">
                  <c:v>0.49661641730320666</c:v>
                </c:pt>
                <c:pt idx="12">
                  <c:v>0.49008055573168341</c:v>
                </c:pt>
                <c:pt idx="13">
                  <c:v>0.48336493222401972</c:v>
                </c:pt>
                <c:pt idx="14">
                  <c:v>0.47676826721719456</c:v>
                </c:pt>
                <c:pt idx="15">
                  <c:v>0.4705218519336174</c:v>
                </c:pt>
                <c:pt idx="16">
                  <c:v>0.46471808448077706</c:v>
                </c:pt>
                <c:pt idx="17">
                  <c:v>0.45952042861696818</c:v>
                </c:pt>
                <c:pt idx="18">
                  <c:v>0.45493516145328727</c:v>
                </c:pt>
                <c:pt idx="19">
                  <c:v>0.45100294385373274</c:v>
                </c:pt>
                <c:pt idx="20">
                  <c:v>0.44779893760042949</c:v>
                </c:pt>
                <c:pt idx="21">
                  <c:v>0.44545722552058975</c:v>
                </c:pt>
                <c:pt idx="22">
                  <c:v>0.44388741613614396</c:v>
                </c:pt>
                <c:pt idx="23">
                  <c:v>0.44306889582328751</c:v>
                </c:pt>
                <c:pt idx="24">
                  <c:v>0.44295454991765965</c:v>
                </c:pt>
                <c:pt idx="25">
                  <c:v>0.44347419855753267</c:v>
                </c:pt>
                <c:pt idx="26">
                  <c:v>0.44451671658848718</c:v>
                </c:pt>
                <c:pt idx="27">
                  <c:v>0.44599315335618472</c:v>
                </c:pt>
                <c:pt idx="28">
                  <c:v>0.44783973701500607</c:v>
                </c:pt>
                <c:pt idx="29">
                  <c:v>0.44997597453077925</c:v>
                </c:pt>
                <c:pt idx="30">
                  <c:v>0.45230595240257365</c:v>
                </c:pt>
                <c:pt idx="31">
                  <c:v>0.45470928231844537</c:v>
                </c:pt>
                <c:pt idx="32">
                  <c:v>0.45725593165466838</c:v>
                </c:pt>
                <c:pt idx="33">
                  <c:v>0.45980863168364816</c:v>
                </c:pt>
                <c:pt idx="34">
                  <c:v>0.46227636529244831</c:v>
                </c:pt>
                <c:pt idx="35">
                  <c:v>0.46461889123721856</c:v>
                </c:pt>
                <c:pt idx="36">
                  <c:v>0.46686089244569812</c:v>
                </c:pt>
                <c:pt idx="37">
                  <c:v>0.46883766252504755</c:v>
                </c:pt>
                <c:pt idx="38">
                  <c:v>0.47068969430492419</c:v>
                </c:pt>
                <c:pt idx="39">
                  <c:v>0.47251741130071812</c:v>
                </c:pt>
                <c:pt idx="40">
                  <c:v>0.47441413031527691</c:v>
                </c:pt>
                <c:pt idx="41">
                  <c:v>0.47645574085761006</c:v>
                </c:pt>
                <c:pt idx="42">
                  <c:v>0.47879508814734606</c:v>
                </c:pt>
                <c:pt idx="43">
                  <c:v>0.48150835190637897</c:v>
                </c:pt>
                <c:pt idx="44">
                  <c:v>0.48467059461721906</c:v>
                </c:pt>
                <c:pt idx="45">
                  <c:v>0.48829351693019291</c:v>
                </c:pt>
                <c:pt idx="46">
                  <c:v>0.49232842847087227</c:v>
                </c:pt>
                <c:pt idx="47">
                  <c:v>0.49679902836966183</c:v>
                </c:pt>
                <c:pt idx="48">
                  <c:v>0.50151640753144788</c:v>
                </c:pt>
                <c:pt idx="49">
                  <c:v>0.50635990257976993</c:v>
                </c:pt>
                <c:pt idx="50">
                  <c:v>0.51128159462293554</c:v>
                </c:pt>
                <c:pt idx="51">
                  <c:v>0.51637457540813914</c:v>
                </c:pt>
                <c:pt idx="52">
                  <c:v>0.52154975889978594</c:v>
                </c:pt>
                <c:pt idx="53">
                  <c:v>0.52702329711415463</c:v>
                </c:pt>
                <c:pt idx="54">
                  <c:v>0.5328760348350523</c:v>
                </c:pt>
                <c:pt idx="55">
                  <c:v>0.53908467078976086</c:v>
                </c:pt>
                <c:pt idx="56">
                  <c:v>0.54540332109197509</c:v>
                </c:pt>
                <c:pt idx="57">
                  <c:v>0.55188566103440106</c:v>
                </c:pt>
                <c:pt idx="58">
                  <c:v>0.55817606982621271</c:v>
                </c:pt>
                <c:pt idx="59">
                  <c:v>0.56404547154670692</c:v>
                </c:pt>
                <c:pt idx="60">
                  <c:v>0.56940711879676631</c:v>
                </c:pt>
                <c:pt idx="61">
                  <c:v>0.57436149539521686</c:v>
                </c:pt>
                <c:pt idx="62">
                  <c:v>0.57845628341525501</c:v>
                </c:pt>
                <c:pt idx="63">
                  <c:v>0.58189619906354295</c:v>
                </c:pt>
                <c:pt idx="64">
                  <c:v>0.58475626783632251</c:v>
                </c:pt>
                <c:pt idx="65">
                  <c:v>0.58698221305594755</c:v>
                </c:pt>
                <c:pt idx="66">
                  <c:v>0.58840038293469232</c:v>
                </c:pt>
                <c:pt idx="67">
                  <c:v>0.58940281539461081</c:v>
                </c:pt>
                <c:pt idx="68">
                  <c:v>0.59010076503437814</c:v>
                </c:pt>
                <c:pt idx="69">
                  <c:v>0.59046874985042352</c:v>
                </c:pt>
                <c:pt idx="70">
                  <c:v>0.59060615020087981</c:v>
                </c:pt>
                <c:pt idx="71">
                  <c:v>0.59071369876987212</c:v>
                </c:pt>
                <c:pt idx="72">
                  <c:v>0.59090930407550923</c:v>
                </c:pt>
                <c:pt idx="73">
                  <c:v>0.59097927465718025</c:v>
                </c:pt>
                <c:pt idx="74">
                  <c:v>0.59109385844551421</c:v>
                </c:pt>
                <c:pt idx="75">
                  <c:v>0.59133664446239464</c:v>
                </c:pt>
                <c:pt idx="76">
                  <c:v>0.59172010309459544</c:v>
                </c:pt>
                <c:pt idx="77">
                  <c:v>0.59220232787582516</c:v>
                </c:pt>
                <c:pt idx="78">
                  <c:v>0.59290324912562442</c:v>
                </c:pt>
                <c:pt idx="79">
                  <c:v>0.59384732984331967</c:v>
                </c:pt>
                <c:pt idx="80">
                  <c:v>0.59508310489906613</c:v>
                </c:pt>
                <c:pt idx="81">
                  <c:v>0.59669209082943153</c:v>
                </c:pt>
                <c:pt idx="82">
                  <c:v>0.5987117258109641</c:v>
                </c:pt>
                <c:pt idx="83">
                  <c:v>0.60103700686817485</c:v>
                </c:pt>
                <c:pt idx="84">
                  <c:v>0.60357718070790978</c:v>
                </c:pt>
                <c:pt idx="85">
                  <c:v>0.60621877118808831</c:v>
                </c:pt>
                <c:pt idx="86">
                  <c:v>0.60882791300800398</c:v>
                </c:pt>
                <c:pt idx="87">
                  <c:v>0.61129555027467941</c:v>
                </c:pt>
                <c:pt idx="88">
                  <c:v>0.61356731439193135</c:v>
                </c:pt>
                <c:pt idx="89">
                  <c:v>0.61563354695072181</c:v>
                </c:pt>
                <c:pt idx="90">
                  <c:v>0.61748734811607175</c:v>
                </c:pt>
                <c:pt idx="91">
                  <c:v>0.61912607716433421</c:v>
                </c:pt>
                <c:pt idx="92">
                  <c:v>0.62054403382680823</c:v>
                </c:pt>
                <c:pt idx="93">
                  <c:v>0.62173052581448507</c:v>
                </c:pt>
                <c:pt idx="94">
                  <c:v>0.62268200223001258</c:v>
                </c:pt>
                <c:pt idx="95">
                  <c:v>0.62340300184417563</c:v>
                </c:pt>
                <c:pt idx="96">
                  <c:v>0.62390343587087627</c:v>
                </c:pt>
                <c:pt idx="97">
                  <c:v>0.62420584514209776</c:v>
                </c:pt>
                <c:pt idx="98">
                  <c:v>0.62434705313855798</c:v>
                </c:pt>
                <c:pt idx="99">
                  <c:v>0.62436803258364248</c:v>
                </c:pt>
                <c:pt idx="100">
                  <c:v>0.62430926267392595</c:v>
                </c:pt>
                <c:pt idx="101">
                  <c:v>0.62420650098330122</c:v>
                </c:pt>
                <c:pt idx="102">
                  <c:v>0.62409370124576757</c:v>
                </c:pt>
                <c:pt idx="103">
                  <c:v>0.62399794363672823</c:v>
                </c:pt>
                <c:pt idx="104">
                  <c:v>0.62395734857740948</c:v>
                </c:pt>
                <c:pt idx="105">
                  <c:v>0.62401326836472593</c:v>
                </c:pt>
                <c:pt idx="106">
                  <c:v>0.62420937017394684</c:v>
                </c:pt>
                <c:pt idx="107">
                  <c:v>0.62458075100270016</c:v>
                </c:pt>
                <c:pt idx="108">
                  <c:v>0.62514622523385666</c:v>
                </c:pt>
                <c:pt idx="109">
                  <c:v>0.62591591294008497</c:v>
                </c:pt>
                <c:pt idx="110">
                  <c:v>0.62688606363013344</c:v>
                </c:pt>
                <c:pt idx="111">
                  <c:v>0.62804214248937706</c:v>
                </c:pt>
                <c:pt idx="112">
                  <c:v>0.62935507736452601</c:v>
                </c:pt>
                <c:pt idx="113">
                  <c:v>0.63077965561992166</c:v>
                </c:pt>
                <c:pt idx="114">
                  <c:v>0.63228213541162215</c:v>
                </c:pt>
                <c:pt idx="115">
                  <c:v>0.63382144064529389</c:v>
                </c:pt>
                <c:pt idx="116">
                  <c:v>0.63535047237128084</c:v>
                </c:pt>
                <c:pt idx="117">
                  <c:v>0.63681813049229719</c:v>
                </c:pt>
                <c:pt idx="118">
                  <c:v>0.63817639554944383</c:v>
                </c:pt>
                <c:pt idx="119">
                  <c:v>0.63938254475258449</c:v>
                </c:pt>
                <c:pt idx="120">
                  <c:v>0.64040097580880029</c:v>
                </c:pt>
                <c:pt idx="121">
                  <c:v>0.64120684204109002</c:v>
                </c:pt>
                <c:pt idx="122">
                  <c:v>0.64178617667207016</c:v>
                </c:pt>
                <c:pt idx="123">
                  <c:v>0.64214008317877447</c:v>
                </c:pt>
                <c:pt idx="124">
                  <c:v>0.64228766486559863</c:v>
                </c:pt>
                <c:pt idx="125">
                  <c:v>0.64224524096045932</c:v>
                </c:pt>
                <c:pt idx="126">
                  <c:v>0.64202524423786256</c:v>
                </c:pt>
                <c:pt idx="127">
                  <c:v>0.64163603513446477</c:v>
                </c:pt>
                <c:pt idx="128">
                  <c:v>0.64110502078924847</c:v>
                </c:pt>
                <c:pt idx="129">
                  <c:v>0.64045006442103958</c:v>
                </c:pt>
                <c:pt idx="130">
                  <c:v>0.63969571267245806</c:v>
                </c:pt>
                <c:pt idx="131">
                  <c:v>0.63886541020991716</c:v>
                </c:pt>
                <c:pt idx="132">
                  <c:v>0.63798702449067679</c:v>
                </c:pt>
                <c:pt idx="133">
                  <c:v>0.63709999465564937</c:v>
                </c:pt>
                <c:pt idx="134">
                  <c:v>0.63622399950855246</c:v>
                </c:pt>
                <c:pt idx="135">
                  <c:v>0.63537524873541462</c:v>
                </c:pt>
                <c:pt idx="136">
                  <c:v>0.6345696945222562</c:v>
                </c:pt>
                <c:pt idx="137">
                  <c:v>0.63381778322428572</c:v>
                </c:pt>
                <c:pt idx="138">
                  <c:v>0.63315011954183587</c:v>
                </c:pt>
                <c:pt idx="139">
                  <c:v>0.63256655727137789</c:v>
                </c:pt>
                <c:pt idx="140">
                  <c:v>0.63206554431509776</c:v>
                </c:pt>
                <c:pt idx="141">
                  <c:v>0.63164134936723881</c:v>
                </c:pt>
                <c:pt idx="142">
                  <c:v>0.63128524092377836</c:v>
                </c:pt>
                <c:pt idx="143">
                  <c:v>0.63099283015433894</c:v>
                </c:pt>
                <c:pt idx="144">
                  <c:v>0.63075450941167011</c:v>
                </c:pt>
                <c:pt idx="145">
                  <c:v>0.63055809862874745</c:v>
                </c:pt>
                <c:pt idx="146">
                  <c:v>0.63039645608604633</c:v>
                </c:pt>
              </c:numCache>
            </c:numRef>
          </c:val>
          <c:smooth val="0"/>
          <c:extLst>
            <c:ext xmlns:c16="http://schemas.microsoft.com/office/drawing/2014/chart" uri="{C3380CC4-5D6E-409C-BE32-E72D297353CC}">
              <c16:uniqueId val="{00000000-F64B-B446-9766-72DEA6A36D3C}"/>
            </c:ext>
          </c:extLst>
        </c:ser>
        <c:dLbls>
          <c:showLegendKey val="0"/>
          <c:showVal val="0"/>
          <c:showCatName val="0"/>
          <c:showSerName val="0"/>
          <c:showPercent val="0"/>
          <c:showBubbleSize val="0"/>
        </c:dLbls>
        <c:smooth val="0"/>
        <c:axId val="681999048"/>
        <c:axId val="681999832"/>
      </c:lineChart>
      <c:dateAx>
        <c:axId val="6819990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1999832"/>
        <c:crosses val="autoZero"/>
        <c:auto val="0"/>
        <c:lblOffset val="100"/>
        <c:baseTimeUnit val="days"/>
        <c:majorUnit val="10"/>
        <c:majorTimeUnit val="days"/>
      </c:dateAx>
      <c:valAx>
        <c:axId val="681999832"/>
        <c:scaling>
          <c:orientation val="minMax"/>
          <c:min val="0.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Support Ratio</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NG"/>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NG"/>
          </a:p>
        </c:txPr>
        <c:crossAx val="6819990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solidFill>
        <a:schemeClr val="tx1">
          <a:lumMod val="15000"/>
          <a:lumOff val="85000"/>
        </a:schemeClr>
      </a:solidFill>
      <a:round/>
    </a:ln>
    <a:effectLst/>
  </c:spPr>
  <c:txPr>
    <a:bodyPr/>
    <a:lstStyle/>
    <a:p>
      <a:pPr>
        <a:defRPr>
          <a:solidFill>
            <a:schemeClr val="tx1"/>
          </a:solidFill>
        </a:defRPr>
      </a:pPr>
      <a:endParaRPr lang="en-NG"/>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'[Population by Age by States.xlsx]Pyramid'!$N$2</c:f>
              <c:strCache>
                <c:ptCount val="1"/>
                <c:pt idx="0">
                  <c:v>MALE</c:v>
                </c:pt>
              </c:strCache>
            </c:strRef>
          </c:tx>
          <c:spPr>
            <a:solidFill>
              <a:schemeClr val="accent1"/>
            </a:solidFill>
            <a:ln>
              <a:solidFill>
                <a:schemeClr val="tx1"/>
              </a:solidFill>
            </a:ln>
            <a:effectLst/>
            <a:sp3d>
              <a:contourClr>
                <a:schemeClr val="tx1"/>
              </a:contourClr>
            </a:sp3d>
          </c:spPr>
          <c:invertIfNegative val="0"/>
          <c:dPt>
            <c:idx val="3"/>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1-D76C-1440-B720-CB10A324B435}"/>
              </c:ext>
            </c:extLst>
          </c:dPt>
          <c:dPt>
            <c:idx val="4"/>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3-D76C-1440-B720-CB10A324B435}"/>
              </c:ext>
            </c:extLst>
          </c:dPt>
          <c:dPt>
            <c:idx val="5"/>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5-D76C-1440-B720-CB10A324B435}"/>
              </c:ext>
            </c:extLst>
          </c:dPt>
          <c:dPt>
            <c:idx val="6"/>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7-D76C-1440-B720-CB10A324B435}"/>
              </c:ext>
            </c:extLst>
          </c:dPt>
          <c:dPt>
            <c:idx val="7"/>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9-D76C-1440-B720-CB10A324B435}"/>
              </c:ext>
            </c:extLst>
          </c:dPt>
          <c:dPt>
            <c:idx val="8"/>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B-D76C-1440-B720-CB10A324B435}"/>
              </c:ext>
            </c:extLst>
          </c:dPt>
          <c:dPt>
            <c:idx val="9"/>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D-D76C-1440-B720-CB10A324B435}"/>
              </c:ext>
            </c:extLst>
          </c:dPt>
          <c:dPt>
            <c:idx val="10"/>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F-D76C-1440-B720-CB10A324B435}"/>
              </c:ext>
            </c:extLst>
          </c:dPt>
          <c:dPt>
            <c:idx val="11"/>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11-D76C-1440-B720-CB10A324B435}"/>
              </c:ext>
            </c:extLst>
          </c:dPt>
          <c:cat>
            <c:strRef>
              <c:f>'[Population by Age by States.xlsx]Pyramid'!$M$3:$M$20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States.xlsx]Pyramid'!$N$3:$N$20</c:f>
              <c:numCache>
                <c:formatCode>0.00</c:formatCode>
                <c:ptCount val="18"/>
                <c:pt idx="0">
                  <c:v>-1.0020960000000001</c:v>
                </c:pt>
                <c:pt idx="1">
                  <c:v>-1.0456220000000001</c:v>
                </c:pt>
                <c:pt idx="2">
                  <c:v>-1.027903</c:v>
                </c:pt>
                <c:pt idx="3">
                  <c:v>-0.972939</c:v>
                </c:pt>
                <c:pt idx="4">
                  <c:v>-0.792215</c:v>
                </c:pt>
                <c:pt idx="5">
                  <c:v>-0.62061200000000005</c:v>
                </c:pt>
                <c:pt idx="6">
                  <c:v>-0.47343000000000002</c:v>
                </c:pt>
                <c:pt idx="7">
                  <c:v>-0.399505</c:v>
                </c:pt>
                <c:pt idx="8">
                  <c:v>-0.41215800000000002</c:v>
                </c:pt>
                <c:pt idx="9">
                  <c:v>-0.35374</c:v>
                </c:pt>
                <c:pt idx="10">
                  <c:v>-0.32236300000000001</c:v>
                </c:pt>
                <c:pt idx="11">
                  <c:v>-0.18254200000000001</c:v>
                </c:pt>
                <c:pt idx="12">
                  <c:v>-0.19514899999999999</c:v>
                </c:pt>
                <c:pt idx="13">
                  <c:v>-0.10736900000000001</c:v>
                </c:pt>
                <c:pt idx="14">
                  <c:v>-0.111416</c:v>
                </c:pt>
                <c:pt idx="15">
                  <c:v>-5.5752999999999997E-2</c:v>
                </c:pt>
                <c:pt idx="16">
                  <c:v>-5.3407000000000003E-2</c:v>
                </c:pt>
                <c:pt idx="17">
                  <c:v>-5.6731999999999998E-2</c:v>
                </c:pt>
              </c:numCache>
            </c:numRef>
          </c:val>
          <c:extLst>
            <c:ext xmlns:c16="http://schemas.microsoft.com/office/drawing/2014/chart" uri="{C3380CC4-5D6E-409C-BE32-E72D297353CC}">
              <c16:uniqueId val="{00000012-D76C-1440-B720-CB10A324B435}"/>
            </c:ext>
          </c:extLst>
        </c:ser>
        <c:ser>
          <c:idx val="1"/>
          <c:order val="1"/>
          <c:tx>
            <c:strRef>
              <c:f>'[Population by Age by States.xlsx]Pyramid'!$O$2</c:f>
              <c:strCache>
                <c:ptCount val="1"/>
                <c:pt idx="0">
                  <c:v>FEMALE</c:v>
                </c:pt>
              </c:strCache>
            </c:strRef>
          </c:tx>
          <c:spPr>
            <a:solidFill>
              <a:schemeClr val="accent2"/>
            </a:solidFill>
            <a:ln>
              <a:solidFill>
                <a:schemeClr val="tx1"/>
              </a:solidFill>
            </a:ln>
            <a:effectLst/>
            <a:sp3d>
              <a:contourClr>
                <a:schemeClr val="tx1"/>
              </a:contourClr>
            </a:sp3d>
          </c:spPr>
          <c:invertIfNegative val="0"/>
          <c:dPt>
            <c:idx val="0"/>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4-D76C-1440-B720-CB10A324B435}"/>
              </c:ext>
            </c:extLst>
          </c:dPt>
          <c:dPt>
            <c:idx val="1"/>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6-D76C-1440-B720-CB10A324B435}"/>
              </c:ext>
            </c:extLst>
          </c:dPt>
          <c:dPt>
            <c:idx val="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8-D76C-1440-B720-CB10A324B435}"/>
              </c:ext>
            </c:extLst>
          </c:dPt>
          <c:dPt>
            <c:idx val="1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A-D76C-1440-B720-CB10A324B435}"/>
              </c:ext>
            </c:extLst>
          </c:dPt>
          <c:dPt>
            <c:idx val="13"/>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C-D76C-1440-B720-CB10A324B435}"/>
              </c:ext>
            </c:extLst>
          </c:dPt>
          <c:dPt>
            <c:idx val="14"/>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E-D76C-1440-B720-CB10A324B435}"/>
              </c:ext>
            </c:extLst>
          </c:dPt>
          <c:dPt>
            <c:idx val="15"/>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0-D76C-1440-B720-CB10A324B435}"/>
              </c:ext>
            </c:extLst>
          </c:dPt>
          <c:dPt>
            <c:idx val="16"/>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2-D76C-1440-B720-CB10A324B435}"/>
              </c:ext>
            </c:extLst>
          </c:dPt>
          <c:dPt>
            <c:idx val="17"/>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4-D76C-1440-B720-CB10A324B435}"/>
              </c:ext>
            </c:extLst>
          </c:dPt>
          <c:cat>
            <c:strRef>
              <c:f>'[Population by Age by States.xlsx]Pyramid'!$M$3:$M$20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States.xlsx]Pyramid'!$O$3:$O$20</c:f>
              <c:numCache>
                <c:formatCode>0.00</c:formatCode>
                <c:ptCount val="18"/>
                <c:pt idx="0">
                  <c:v>0.96890900000000002</c:v>
                </c:pt>
                <c:pt idx="1">
                  <c:v>0.97312699999999996</c:v>
                </c:pt>
                <c:pt idx="2">
                  <c:v>0.95679400000000003</c:v>
                </c:pt>
                <c:pt idx="3">
                  <c:v>0.97600299999999995</c:v>
                </c:pt>
                <c:pt idx="4">
                  <c:v>0.87398600000000004</c:v>
                </c:pt>
                <c:pt idx="5">
                  <c:v>0.77573099999999995</c:v>
                </c:pt>
                <c:pt idx="6">
                  <c:v>0.59253699999999998</c:v>
                </c:pt>
                <c:pt idx="7">
                  <c:v>0.49421599999999999</c:v>
                </c:pt>
                <c:pt idx="8">
                  <c:v>0.40748000000000001</c:v>
                </c:pt>
                <c:pt idx="9">
                  <c:v>0.31737900000000002</c:v>
                </c:pt>
                <c:pt idx="10">
                  <c:v>0.266044</c:v>
                </c:pt>
                <c:pt idx="11">
                  <c:v>0.14652299999999999</c:v>
                </c:pt>
                <c:pt idx="12">
                  <c:v>0.15812499999999999</c:v>
                </c:pt>
                <c:pt idx="13">
                  <c:v>9.2133999999999994E-2</c:v>
                </c:pt>
                <c:pt idx="14">
                  <c:v>8.1648999999999999E-2</c:v>
                </c:pt>
                <c:pt idx="15">
                  <c:v>4.2935000000000001E-2</c:v>
                </c:pt>
                <c:pt idx="16">
                  <c:v>4.5241000000000003E-2</c:v>
                </c:pt>
                <c:pt idx="17">
                  <c:v>4.1791000000000002E-2</c:v>
                </c:pt>
              </c:numCache>
            </c:numRef>
          </c:val>
          <c:extLst>
            <c:ext xmlns:c16="http://schemas.microsoft.com/office/drawing/2014/chart" uri="{C3380CC4-5D6E-409C-BE32-E72D297353CC}">
              <c16:uniqueId val="{00000025-D76C-1440-B720-CB10A324B435}"/>
            </c:ext>
          </c:extLst>
        </c:ser>
        <c:dLbls>
          <c:showLegendKey val="0"/>
          <c:showVal val="0"/>
          <c:showCatName val="0"/>
          <c:showSerName val="0"/>
          <c:showPercent val="0"/>
          <c:showBubbleSize val="0"/>
        </c:dLbls>
        <c:gapWidth val="0"/>
        <c:shape val="box"/>
        <c:axId val="522938024"/>
        <c:axId val="522936848"/>
        <c:axId val="0"/>
      </c:bar3DChart>
      <c:catAx>
        <c:axId val="522938024"/>
        <c:scaling>
          <c:orientation val="minMax"/>
        </c:scaling>
        <c:delete val="0"/>
        <c:axPos val="l"/>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522936848"/>
        <c:crosses val="autoZero"/>
        <c:auto val="1"/>
        <c:lblAlgn val="ctr"/>
        <c:lblOffset val="100"/>
        <c:noMultiLvlLbl val="0"/>
      </c:catAx>
      <c:valAx>
        <c:axId val="522936848"/>
        <c:scaling>
          <c:orientation val="minMax"/>
          <c:max val="2"/>
        </c:scaling>
        <c:delete val="0"/>
        <c:axPos val="b"/>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5229380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NG"/>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2999533936762581"/>
          <c:y val="5.172686747489897E-2"/>
          <c:w val="0.68038419213880486"/>
          <c:h val="0.83888582568197534"/>
        </c:manualLayout>
      </c:layout>
      <c:bar3DChart>
        <c:barDir val="bar"/>
        <c:grouping val="stacked"/>
        <c:varyColors val="0"/>
        <c:ser>
          <c:idx val="0"/>
          <c:order val="0"/>
          <c:tx>
            <c:strRef>
              <c:f>'[Population by Age by States.xlsx]Pyramid'!$R$2</c:f>
              <c:strCache>
                <c:ptCount val="1"/>
                <c:pt idx="0">
                  <c:v>MALE</c:v>
                </c:pt>
              </c:strCache>
            </c:strRef>
          </c:tx>
          <c:spPr>
            <a:solidFill>
              <a:schemeClr val="accent1"/>
            </a:solidFill>
            <a:ln>
              <a:solidFill>
                <a:schemeClr val="tx1"/>
              </a:solidFill>
            </a:ln>
            <a:effectLst/>
            <a:sp3d>
              <a:contourClr>
                <a:schemeClr val="tx1"/>
              </a:contourClr>
            </a:sp3d>
          </c:spPr>
          <c:invertIfNegative val="0"/>
          <c:dPt>
            <c:idx val="3"/>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1-F652-2342-8B04-68866C0EFC38}"/>
              </c:ext>
            </c:extLst>
          </c:dPt>
          <c:dPt>
            <c:idx val="4"/>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3-F652-2342-8B04-68866C0EFC38}"/>
              </c:ext>
            </c:extLst>
          </c:dPt>
          <c:dPt>
            <c:idx val="5"/>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5-F652-2342-8B04-68866C0EFC38}"/>
              </c:ext>
            </c:extLst>
          </c:dPt>
          <c:dPt>
            <c:idx val="6"/>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7-F652-2342-8B04-68866C0EFC38}"/>
              </c:ext>
            </c:extLst>
          </c:dPt>
          <c:dPt>
            <c:idx val="7"/>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9-F652-2342-8B04-68866C0EFC38}"/>
              </c:ext>
            </c:extLst>
          </c:dPt>
          <c:dPt>
            <c:idx val="8"/>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B-F652-2342-8B04-68866C0EFC38}"/>
              </c:ext>
            </c:extLst>
          </c:dPt>
          <c:dPt>
            <c:idx val="9"/>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D-F652-2342-8B04-68866C0EFC38}"/>
              </c:ext>
            </c:extLst>
          </c:dPt>
          <c:dPt>
            <c:idx val="10"/>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0F-F652-2342-8B04-68866C0EFC38}"/>
              </c:ext>
            </c:extLst>
          </c:dPt>
          <c:dPt>
            <c:idx val="11"/>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11-F652-2342-8B04-68866C0EFC38}"/>
              </c:ext>
            </c:extLst>
          </c:dPt>
          <c:cat>
            <c:strRef>
              <c:f>'[Population by Age by States.xlsx]Pyramid'!$Q$3:$Q$21</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States.xlsx]Pyramid'!$R$3:$R$21</c:f>
              <c:numCache>
                <c:formatCode>0.00</c:formatCode>
                <c:ptCount val="19"/>
                <c:pt idx="0">
                  <c:v>-1.3413520000000001</c:v>
                </c:pt>
                <c:pt idx="1">
                  <c:v>-1.4049700000000001</c:v>
                </c:pt>
                <c:pt idx="2">
                  <c:v>-1.3059590000000001</c:v>
                </c:pt>
                <c:pt idx="3">
                  <c:v>-1.2431270000000001</c:v>
                </c:pt>
                <c:pt idx="4">
                  <c:v>-1.0663119999999999</c:v>
                </c:pt>
                <c:pt idx="5">
                  <c:v>-0.87878299999999998</c:v>
                </c:pt>
                <c:pt idx="6">
                  <c:v>-0.67066599999999998</c:v>
                </c:pt>
                <c:pt idx="7">
                  <c:v>-0.56088099999999996</c:v>
                </c:pt>
                <c:pt idx="8">
                  <c:v>-0.53770799999999996</c:v>
                </c:pt>
                <c:pt idx="9">
                  <c:v>-0.44516600000000001</c:v>
                </c:pt>
                <c:pt idx="10">
                  <c:v>-0.39374799999999999</c:v>
                </c:pt>
                <c:pt idx="11">
                  <c:v>-0.21282499999999999</c:v>
                </c:pt>
                <c:pt idx="12">
                  <c:v>-0.231541</c:v>
                </c:pt>
                <c:pt idx="13">
                  <c:v>-0.114897</c:v>
                </c:pt>
                <c:pt idx="14">
                  <c:v>-0.11984300000000001</c:v>
                </c:pt>
                <c:pt idx="15">
                  <c:v>-5.7534000000000002E-2</c:v>
                </c:pt>
                <c:pt idx="16">
                  <c:v>-5.6999000000000001E-2</c:v>
                </c:pt>
                <c:pt idx="17">
                  <c:v>-6.3222E-2</c:v>
                </c:pt>
              </c:numCache>
            </c:numRef>
          </c:val>
          <c:extLst>
            <c:ext xmlns:c16="http://schemas.microsoft.com/office/drawing/2014/chart" uri="{C3380CC4-5D6E-409C-BE32-E72D297353CC}">
              <c16:uniqueId val="{00000012-F652-2342-8B04-68866C0EFC38}"/>
            </c:ext>
          </c:extLst>
        </c:ser>
        <c:ser>
          <c:idx val="1"/>
          <c:order val="1"/>
          <c:tx>
            <c:strRef>
              <c:f>'[Population by Age by States.xlsx]Pyramid'!$S$2</c:f>
              <c:strCache>
                <c:ptCount val="1"/>
                <c:pt idx="0">
                  <c:v>FEMALE</c:v>
                </c:pt>
              </c:strCache>
            </c:strRef>
          </c:tx>
          <c:spPr>
            <a:solidFill>
              <a:schemeClr val="accent2"/>
            </a:solidFill>
            <a:ln>
              <a:solidFill>
                <a:schemeClr val="tx1"/>
              </a:solidFill>
            </a:ln>
            <a:effectLst/>
            <a:sp3d>
              <a:contourClr>
                <a:schemeClr val="tx1"/>
              </a:contourClr>
            </a:sp3d>
          </c:spPr>
          <c:invertIfNegative val="0"/>
          <c:dPt>
            <c:idx val="0"/>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4-F652-2342-8B04-68866C0EFC38}"/>
              </c:ext>
            </c:extLst>
          </c:dPt>
          <c:dPt>
            <c:idx val="1"/>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6-F652-2342-8B04-68866C0EFC38}"/>
              </c:ext>
            </c:extLst>
          </c:dPt>
          <c:dPt>
            <c:idx val="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8-F652-2342-8B04-68866C0EFC38}"/>
              </c:ext>
            </c:extLst>
          </c:dPt>
          <c:dPt>
            <c:idx val="3"/>
            <c:invertIfNegative val="0"/>
            <c:bubble3D val="0"/>
            <c:spPr>
              <a:solidFill>
                <a:schemeClr val="accent2"/>
              </a:solidFill>
              <a:ln>
                <a:solidFill>
                  <a:schemeClr val="tx1"/>
                </a:solidFill>
              </a:ln>
              <a:effectLst/>
              <a:sp3d>
                <a:contourClr>
                  <a:schemeClr val="tx1"/>
                </a:contourClr>
              </a:sp3d>
            </c:spPr>
            <c:extLst>
              <c:ext xmlns:c16="http://schemas.microsoft.com/office/drawing/2014/chart" uri="{C3380CC4-5D6E-409C-BE32-E72D297353CC}">
                <c16:uniqueId val="{0000001A-F652-2342-8B04-68866C0EFC38}"/>
              </c:ext>
            </c:extLst>
          </c:dPt>
          <c:dPt>
            <c:idx val="12"/>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C-F652-2342-8B04-68866C0EFC38}"/>
              </c:ext>
            </c:extLst>
          </c:dPt>
          <c:dPt>
            <c:idx val="13"/>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1E-F652-2342-8B04-68866C0EFC38}"/>
              </c:ext>
            </c:extLst>
          </c:dPt>
          <c:dPt>
            <c:idx val="14"/>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0-F652-2342-8B04-68866C0EFC38}"/>
              </c:ext>
            </c:extLst>
          </c:dPt>
          <c:dPt>
            <c:idx val="15"/>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2-F652-2342-8B04-68866C0EFC38}"/>
              </c:ext>
            </c:extLst>
          </c:dPt>
          <c:dPt>
            <c:idx val="16"/>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4-F652-2342-8B04-68866C0EFC38}"/>
              </c:ext>
            </c:extLst>
          </c:dPt>
          <c:dPt>
            <c:idx val="17"/>
            <c:invertIfNegative val="0"/>
            <c:bubble3D val="0"/>
            <c:spPr>
              <a:solidFill>
                <a:schemeClr val="accent1"/>
              </a:solidFill>
              <a:ln>
                <a:solidFill>
                  <a:schemeClr val="tx1"/>
                </a:solidFill>
              </a:ln>
              <a:effectLst/>
              <a:sp3d>
                <a:contourClr>
                  <a:schemeClr val="tx1"/>
                </a:contourClr>
              </a:sp3d>
            </c:spPr>
            <c:extLst>
              <c:ext xmlns:c16="http://schemas.microsoft.com/office/drawing/2014/chart" uri="{C3380CC4-5D6E-409C-BE32-E72D297353CC}">
                <c16:uniqueId val="{00000026-F652-2342-8B04-68866C0EFC38}"/>
              </c:ext>
            </c:extLst>
          </c:dPt>
          <c:cat>
            <c:strRef>
              <c:f>'[Population by Age by States.xlsx]Pyramid'!$Q$3:$Q$21</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States.xlsx]Pyramid'!$S$3:$S$21</c:f>
              <c:numCache>
                <c:formatCode>0.00</c:formatCode>
                <c:ptCount val="19"/>
                <c:pt idx="0">
                  <c:v>1.273793</c:v>
                </c:pt>
                <c:pt idx="1">
                  <c:v>1.2872939999999999</c:v>
                </c:pt>
                <c:pt idx="2">
                  <c:v>1.1867289999999999</c:v>
                </c:pt>
                <c:pt idx="3">
                  <c:v>1.186483</c:v>
                </c:pt>
                <c:pt idx="4">
                  <c:v>1.1092360000000001</c:v>
                </c:pt>
                <c:pt idx="5">
                  <c:v>1.009736</c:v>
                </c:pt>
                <c:pt idx="6">
                  <c:v>0.766899</c:v>
                </c:pt>
                <c:pt idx="7">
                  <c:v>0.63295999999999997</c:v>
                </c:pt>
                <c:pt idx="8">
                  <c:v>0.50312299999999999</c:v>
                </c:pt>
                <c:pt idx="9">
                  <c:v>0.38372299999999998</c:v>
                </c:pt>
                <c:pt idx="10">
                  <c:v>0.31790800000000002</c:v>
                </c:pt>
                <c:pt idx="11">
                  <c:v>0.167519</c:v>
                </c:pt>
                <c:pt idx="12">
                  <c:v>0.18318400000000001</c:v>
                </c:pt>
                <c:pt idx="13">
                  <c:v>9.9793000000000007E-2</c:v>
                </c:pt>
                <c:pt idx="14">
                  <c:v>8.5373000000000004E-2</c:v>
                </c:pt>
                <c:pt idx="15">
                  <c:v>4.5520999999999999E-2</c:v>
                </c:pt>
                <c:pt idx="16">
                  <c:v>5.0546000000000001E-2</c:v>
                </c:pt>
                <c:pt idx="17">
                  <c:v>4.8728E-2</c:v>
                </c:pt>
              </c:numCache>
            </c:numRef>
          </c:val>
          <c:extLst>
            <c:ext xmlns:c16="http://schemas.microsoft.com/office/drawing/2014/chart" uri="{C3380CC4-5D6E-409C-BE32-E72D297353CC}">
              <c16:uniqueId val="{00000027-F652-2342-8B04-68866C0EFC38}"/>
            </c:ext>
          </c:extLst>
        </c:ser>
        <c:dLbls>
          <c:showLegendKey val="0"/>
          <c:showVal val="0"/>
          <c:showCatName val="0"/>
          <c:showSerName val="0"/>
          <c:showPercent val="0"/>
          <c:showBubbleSize val="0"/>
        </c:dLbls>
        <c:gapWidth val="0"/>
        <c:shape val="box"/>
        <c:axId val="522932928"/>
        <c:axId val="522939592"/>
        <c:axId val="0"/>
      </c:bar3DChart>
      <c:catAx>
        <c:axId val="522932928"/>
        <c:scaling>
          <c:orientation val="minMax"/>
        </c:scaling>
        <c:delete val="0"/>
        <c:axPos val="l"/>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522939592"/>
        <c:crosses val="autoZero"/>
        <c:auto val="1"/>
        <c:lblAlgn val="ctr"/>
        <c:lblOffset val="100"/>
        <c:noMultiLvlLbl val="0"/>
      </c:catAx>
      <c:valAx>
        <c:axId val="522939592"/>
        <c:scaling>
          <c:orientation val="minMax"/>
        </c:scaling>
        <c:delete val="0"/>
        <c:axPos val="b"/>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5229329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NG"/>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'[Population by Age by States.xlsx]Pyramid'!$V$2</c:f>
              <c:strCache>
                <c:ptCount val="1"/>
                <c:pt idx="0">
                  <c:v>MALE</c:v>
                </c:pt>
              </c:strCache>
            </c:strRef>
          </c:tx>
          <c:spPr>
            <a:solidFill>
              <a:schemeClr val="accent1"/>
            </a:solidFill>
            <a:ln>
              <a:solidFill>
                <a:schemeClr val="tx1"/>
              </a:solidFill>
            </a:ln>
            <a:effectLst/>
            <a:sp3d>
              <a:contourClr>
                <a:schemeClr val="tx1"/>
              </a:contourClr>
            </a:sp3d>
          </c:spPr>
          <c:invertIfNegative val="0"/>
          <c:cat>
            <c:strRef>
              <c:f>'[Population by Age by States.xlsx]Pyramid'!$U$3:$U$20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States.xlsx]Pyramid'!$V$3:$V$20</c:f>
              <c:numCache>
                <c:formatCode>0.00</c:formatCode>
                <c:ptCount val="18"/>
                <c:pt idx="0">
                  <c:v>-1.779736</c:v>
                </c:pt>
                <c:pt idx="1">
                  <c:v>-1.7296100000000001</c:v>
                </c:pt>
                <c:pt idx="2">
                  <c:v>-1.5595909999999999</c:v>
                </c:pt>
                <c:pt idx="3">
                  <c:v>-1.478281</c:v>
                </c:pt>
                <c:pt idx="4">
                  <c:v>-1.4697229999999999</c:v>
                </c:pt>
                <c:pt idx="5">
                  <c:v>-1.3343750000000001</c:v>
                </c:pt>
                <c:pt idx="6">
                  <c:v>-1.0328280000000001</c:v>
                </c:pt>
                <c:pt idx="7">
                  <c:v>-0.85992199999999996</c:v>
                </c:pt>
                <c:pt idx="8">
                  <c:v>-0.73941699999999999</c:v>
                </c:pt>
                <c:pt idx="9">
                  <c:v>-0.59306199999999998</c:v>
                </c:pt>
                <c:pt idx="10">
                  <c:v>-0.486703</c:v>
                </c:pt>
                <c:pt idx="11">
                  <c:v>-0.277864</c:v>
                </c:pt>
                <c:pt idx="12">
                  <c:v>-0.26625199999999999</c:v>
                </c:pt>
                <c:pt idx="13">
                  <c:v>-0.145845</c:v>
                </c:pt>
                <c:pt idx="14">
                  <c:v>-0.13550999999999999</c:v>
                </c:pt>
                <c:pt idx="15">
                  <c:v>-6.3253000000000004E-2</c:v>
                </c:pt>
                <c:pt idx="16">
                  <c:v>-6.2182000000000001E-2</c:v>
                </c:pt>
                <c:pt idx="17">
                  <c:v>-6.7002999999999993E-2</c:v>
                </c:pt>
              </c:numCache>
            </c:numRef>
          </c:val>
          <c:extLst>
            <c:ext xmlns:c16="http://schemas.microsoft.com/office/drawing/2014/chart" uri="{C3380CC4-5D6E-409C-BE32-E72D297353CC}">
              <c16:uniqueId val="{00000000-D347-ED40-BA66-A7EB35F100AA}"/>
            </c:ext>
          </c:extLst>
        </c:ser>
        <c:ser>
          <c:idx val="1"/>
          <c:order val="1"/>
          <c:tx>
            <c:strRef>
              <c:f>'[Population by Age by States.xlsx]Pyramid'!$W$2</c:f>
              <c:strCache>
                <c:ptCount val="1"/>
                <c:pt idx="0">
                  <c:v>FEMALE</c:v>
                </c:pt>
              </c:strCache>
            </c:strRef>
          </c:tx>
          <c:spPr>
            <a:solidFill>
              <a:schemeClr val="accent2"/>
            </a:solidFill>
            <a:ln>
              <a:solidFill>
                <a:schemeClr val="tx1"/>
              </a:solidFill>
            </a:ln>
            <a:effectLst/>
            <a:sp3d>
              <a:contourClr>
                <a:schemeClr val="tx1"/>
              </a:contourClr>
            </a:sp3d>
          </c:spPr>
          <c:invertIfNegative val="0"/>
          <c:cat>
            <c:strRef>
              <c:f>'[Population by Age by States.xlsx]Pyramid'!$U$3:$U$20</c:f>
              <c:strCache>
                <c:ptCount val="18"/>
                <c:pt idx="0">
                  <c:v>0-4</c:v>
                </c:pt>
                <c:pt idx="1">
                  <c:v>5-9</c:v>
                </c:pt>
                <c:pt idx="2">
                  <c:v>10 - 14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80 - 84</c:v>
                </c:pt>
                <c:pt idx="17">
                  <c:v>85+</c:v>
                </c:pt>
              </c:strCache>
            </c:strRef>
          </c:cat>
          <c:val>
            <c:numRef>
              <c:f>'[Population by Age by States.xlsx]Pyramid'!$W$3:$W$20</c:f>
              <c:numCache>
                <c:formatCode>0.00</c:formatCode>
                <c:ptCount val="18"/>
                <c:pt idx="0">
                  <c:v>1.7358119999999999</c:v>
                </c:pt>
                <c:pt idx="1">
                  <c:v>1.642018</c:v>
                </c:pt>
                <c:pt idx="2">
                  <c:v>1.491816</c:v>
                </c:pt>
                <c:pt idx="3">
                  <c:v>1.438083</c:v>
                </c:pt>
                <c:pt idx="4">
                  <c:v>1.4881120000000001</c:v>
                </c:pt>
                <c:pt idx="5">
                  <c:v>1.4411320000000001</c:v>
                </c:pt>
                <c:pt idx="6">
                  <c:v>1.0692539999999999</c:v>
                </c:pt>
                <c:pt idx="7">
                  <c:v>0.85938000000000003</c:v>
                </c:pt>
                <c:pt idx="8">
                  <c:v>0.66420400000000002</c:v>
                </c:pt>
                <c:pt idx="9">
                  <c:v>0.49616199999999999</c:v>
                </c:pt>
                <c:pt idx="10">
                  <c:v>0.408335</c:v>
                </c:pt>
                <c:pt idx="11">
                  <c:v>0.22961100000000001</c:v>
                </c:pt>
                <c:pt idx="12">
                  <c:v>0.23591400000000001</c:v>
                </c:pt>
                <c:pt idx="13">
                  <c:v>0.13336200000000001</c:v>
                </c:pt>
                <c:pt idx="14">
                  <c:v>0.113233</c:v>
                </c:pt>
                <c:pt idx="15">
                  <c:v>5.8972999999999998E-2</c:v>
                </c:pt>
                <c:pt idx="16">
                  <c:v>6.9843000000000002E-2</c:v>
                </c:pt>
                <c:pt idx="17">
                  <c:v>6.6031000000000006E-2</c:v>
                </c:pt>
              </c:numCache>
            </c:numRef>
          </c:val>
          <c:extLst>
            <c:ext xmlns:c16="http://schemas.microsoft.com/office/drawing/2014/chart" uri="{C3380CC4-5D6E-409C-BE32-E72D297353CC}">
              <c16:uniqueId val="{00000001-D347-ED40-BA66-A7EB35F100AA}"/>
            </c:ext>
          </c:extLst>
        </c:ser>
        <c:dLbls>
          <c:showLegendKey val="0"/>
          <c:showVal val="0"/>
          <c:showCatName val="0"/>
          <c:showSerName val="0"/>
          <c:showPercent val="0"/>
          <c:showBubbleSize val="0"/>
        </c:dLbls>
        <c:gapWidth val="0"/>
        <c:shape val="box"/>
        <c:axId val="578141504"/>
        <c:axId val="578140720"/>
        <c:axId val="0"/>
      </c:bar3DChart>
      <c:catAx>
        <c:axId val="578141504"/>
        <c:scaling>
          <c:orientation val="minMax"/>
        </c:scaling>
        <c:delete val="0"/>
        <c:axPos val="l"/>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578140720"/>
        <c:crosses val="autoZero"/>
        <c:auto val="1"/>
        <c:lblAlgn val="ctr"/>
        <c:lblOffset val="100"/>
        <c:noMultiLvlLbl val="0"/>
      </c:catAx>
      <c:valAx>
        <c:axId val="578140720"/>
        <c:scaling>
          <c:orientation val="minMax"/>
        </c:scaling>
        <c:delete val="0"/>
        <c:axPos val="b"/>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5781415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NG"/>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4084107248095"/>
          <c:y val="0.12491340046589"/>
          <c:w val="0.75949126180696802"/>
          <c:h val="0.76726290575518596"/>
        </c:manualLayout>
      </c:layout>
      <c:barChart>
        <c:barDir val="bar"/>
        <c:grouping val="stacked"/>
        <c:varyColors val="0"/>
        <c:ser>
          <c:idx val="0"/>
          <c:order val="0"/>
          <c:tx>
            <c:strRef>
              <c:f>Sheet5!$AE$16</c:f>
              <c:strCache>
                <c:ptCount val="1"/>
                <c:pt idx="0">
                  <c:v>Male</c:v>
                </c:pt>
              </c:strCache>
            </c:strRef>
          </c:tx>
          <c:spPr>
            <a:solidFill>
              <a:schemeClr val="accent1"/>
            </a:solidFill>
            <a:ln>
              <a:noFill/>
            </a:ln>
            <a:effectLst/>
          </c:spPr>
          <c:invertIfNegative val="0"/>
          <c:cat>
            <c:strRef>
              <c:f>Sheet5!$AD$17:$AD$34</c:f>
              <c:strCache>
                <c:ptCount val="18"/>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80-84</c:v>
                </c:pt>
                <c:pt idx="17">
                  <c:v>&gt;85</c:v>
                </c:pt>
              </c:strCache>
            </c:strRef>
          </c:cat>
          <c:val>
            <c:numRef>
              <c:f>Sheet5!$AE$17:$AE$34</c:f>
              <c:numCache>
                <c:formatCode>General</c:formatCode>
                <c:ptCount val="18"/>
                <c:pt idx="0">
                  <c:v>-0.164585311232672</c:v>
                </c:pt>
                <c:pt idx="1">
                  <c:v>-0.122948526345564</c:v>
                </c:pt>
                <c:pt idx="2">
                  <c:v>-0.100382050948049</c:v>
                </c:pt>
                <c:pt idx="3">
                  <c:v>-8.0375131781585896E-2</c:v>
                </c:pt>
                <c:pt idx="4">
                  <c:v>-6.1253126557539402E-2</c:v>
                </c:pt>
                <c:pt idx="5">
                  <c:v>-5.4364843049834501E-2</c:v>
                </c:pt>
                <c:pt idx="6">
                  <c:v>-4.8479375527869503E-2</c:v>
                </c:pt>
                <c:pt idx="7">
                  <c:v>-4.2311593729213101E-2</c:v>
                </c:pt>
                <c:pt idx="8">
                  <c:v>-3.5736736952079601E-2</c:v>
                </c:pt>
                <c:pt idx="9">
                  <c:v>-3.1326407504142603E-2</c:v>
                </c:pt>
                <c:pt idx="10">
                  <c:v>-2.6356962658223501E-2</c:v>
                </c:pt>
                <c:pt idx="11">
                  <c:v>-2.4017849435472399E-2</c:v>
                </c:pt>
                <c:pt idx="12">
                  <c:v>-1.46391719193878E-2</c:v>
                </c:pt>
                <c:pt idx="13">
                  <c:v>-9.9749350186904492E-3</c:v>
                </c:pt>
                <c:pt idx="14">
                  <c:v>-5.8948227280973499E-3</c:v>
                </c:pt>
                <c:pt idx="15">
                  <c:v>-3.41207954234714E-3</c:v>
                </c:pt>
                <c:pt idx="16">
                  <c:v>-1.8803997067341201E-3</c:v>
                </c:pt>
                <c:pt idx="17">
                  <c:v>0</c:v>
                </c:pt>
              </c:numCache>
            </c:numRef>
          </c:val>
          <c:extLst>
            <c:ext xmlns:c16="http://schemas.microsoft.com/office/drawing/2014/chart" uri="{C3380CC4-5D6E-409C-BE32-E72D297353CC}">
              <c16:uniqueId val="{00000000-D7E3-1047-91A3-42EA9D5C3362}"/>
            </c:ext>
          </c:extLst>
        </c:ser>
        <c:ser>
          <c:idx val="1"/>
          <c:order val="1"/>
          <c:tx>
            <c:strRef>
              <c:f>Sheet5!$AF$16</c:f>
              <c:strCache>
                <c:ptCount val="1"/>
                <c:pt idx="0">
                  <c:v>Female</c:v>
                </c:pt>
              </c:strCache>
            </c:strRef>
          </c:tx>
          <c:spPr>
            <a:solidFill>
              <a:srgbClr val="C00000"/>
            </a:solidFill>
            <a:ln>
              <a:noFill/>
            </a:ln>
            <a:effectLst/>
          </c:spPr>
          <c:invertIfNegative val="0"/>
          <c:cat>
            <c:strRef>
              <c:f>Sheet5!$AD$17:$AD$34</c:f>
              <c:strCache>
                <c:ptCount val="18"/>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80-84</c:v>
                </c:pt>
                <c:pt idx="17">
                  <c:v>&gt;85</c:v>
                </c:pt>
              </c:strCache>
            </c:strRef>
          </c:cat>
          <c:val>
            <c:numRef>
              <c:f>Sheet5!$AF$17:$AF$34</c:f>
              <c:numCache>
                <c:formatCode>General</c:formatCode>
                <c:ptCount val="18"/>
                <c:pt idx="0">
                  <c:v>0.160154803640117</c:v>
                </c:pt>
                <c:pt idx="1">
                  <c:v>0.11801622379861899</c:v>
                </c:pt>
                <c:pt idx="2">
                  <c:v>9.12395878496116E-2</c:v>
                </c:pt>
                <c:pt idx="3">
                  <c:v>7.9136613984862603E-2</c:v>
                </c:pt>
                <c:pt idx="4">
                  <c:v>6.9489608145764603E-2</c:v>
                </c:pt>
                <c:pt idx="5">
                  <c:v>6.2919526077213003E-2</c:v>
                </c:pt>
                <c:pt idx="6">
                  <c:v>4.7781930693339997E-2</c:v>
                </c:pt>
                <c:pt idx="7">
                  <c:v>3.8090907086064003E-2</c:v>
                </c:pt>
                <c:pt idx="8">
                  <c:v>2.7795138035446799E-2</c:v>
                </c:pt>
                <c:pt idx="9">
                  <c:v>2.19858217995768E-2</c:v>
                </c:pt>
                <c:pt idx="10">
                  <c:v>1.8107741842310399E-2</c:v>
                </c:pt>
                <c:pt idx="11">
                  <c:v>1.4630430153117499E-2</c:v>
                </c:pt>
                <c:pt idx="12">
                  <c:v>1.0103476457543999E-2</c:v>
                </c:pt>
                <c:pt idx="13">
                  <c:v>7.0173276832305497E-3</c:v>
                </c:pt>
                <c:pt idx="14">
                  <c:v>4.7077706006024697E-3</c:v>
                </c:pt>
                <c:pt idx="15">
                  <c:v>2.56697758003528E-3</c:v>
                </c:pt>
                <c:pt idx="16">
                  <c:v>1.60921281025274E-3</c:v>
                </c:pt>
                <c:pt idx="17">
                  <c:v>0</c:v>
                </c:pt>
              </c:numCache>
            </c:numRef>
          </c:val>
          <c:extLst>
            <c:ext xmlns:c16="http://schemas.microsoft.com/office/drawing/2014/chart" uri="{C3380CC4-5D6E-409C-BE32-E72D297353CC}">
              <c16:uniqueId val="{00000001-D7E3-1047-91A3-42EA9D5C3362}"/>
            </c:ext>
          </c:extLst>
        </c:ser>
        <c:dLbls>
          <c:showLegendKey val="0"/>
          <c:showVal val="0"/>
          <c:showCatName val="0"/>
          <c:showSerName val="0"/>
          <c:showPercent val="0"/>
          <c:showBubbleSize val="0"/>
        </c:dLbls>
        <c:gapWidth val="150"/>
        <c:overlap val="100"/>
        <c:axId val="867763368"/>
        <c:axId val="867763760"/>
      </c:barChart>
      <c:catAx>
        <c:axId val="867763368"/>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867763760"/>
        <c:crosses val="autoZero"/>
        <c:auto val="1"/>
        <c:lblAlgn val="ctr"/>
        <c:lblOffset val="100"/>
        <c:noMultiLvlLbl val="0"/>
      </c:catAx>
      <c:valAx>
        <c:axId val="8677637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8677633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legend>
    <c:plotVisOnly val="1"/>
    <c:dispBlanksAs val="gap"/>
    <c:showDLblsOverMax val="0"/>
  </c:chart>
  <c:spPr>
    <a:solidFill>
      <a:schemeClr val="accent1">
        <a:lumMod val="40000"/>
        <a:lumOff val="60000"/>
      </a:schemeClr>
    </a:solidFill>
    <a:ln w="9525" cap="flat" cmpd="sng" algn="ctr">
      <a:solidFill>
        <a:schemeClr val="tx1">
          <a:lumMod val="15000"/>
          <a:lumOff val="85000"/>
        </a:schemeClr>
      </a:solidFill>
      <a:round/>
    </a:ln>
    <a:effectLst/>
  </c:spPr>
  <c:txPr>
    <a:bodyPr/>
    <a:lstStyle/>
    <a:p>
      <a:pPr>
        <a:defRPr/>
      </a:pPr>
      <a:endParaRPr lang="en-NG"/>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73916485003625"/>
          <c:y val="5.3333333333333337E-2"/>
          <c:w val="0.77458770734322979"/>
          <c:h val="0.75237146265807697"/>
        </c:manualLayout>
      </c:layout>
      <c:barChart>
        <c:barDir val="bar"/>
        <c:grouping val="stacked"/>
        <c:varyColors val="0"/>
        <c:ser>
          <c:idx val="0"/>
          <c:order val="0"/>
          <c:tx>
            <c:strRef>
              <c:f>FinalPyramid!$O$2</c:f>
              <c:strCache>
                <c:ptCount val="1"/>
                <c:pt idx="0">
                  <c:v>Male</c:v>
                </c:pt>
              </c:strCache>
            </c:strRef>
          </c:tx>
          <c:spPr>
            <a:solidFill>
              <a:schemeClr val="accent1"/>
            </a:solidFill>
            <a:ln w="12700">
              <a:solidFill>
                <a:schemeClr val="accent2"/>
              </a:solidFill>
            </a:ln>
            <a:effectLst/>
          </c:spPr>
          <c:invertIfNegative val="0"/>
          <c:cat>
            <c:strRef>
              <c:f>FinalPyramid!$N$3:$N$19</c:f>
              <c:strCache>
                <c:ptCount val="17"/>
                <c:pt idx="0">
                  <c:v>0 - 4</c:v>
                </c:pt>
                <c:pt idx="1">
                  <c:v>5-9</c:v>
                </c:pt>
                <c:pt idx="2">
                  <c:v>10-14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c:v>
                </c:pt>
              </c:strCache>
            </c:strRef>
          </c:cat>
          <c:val>
            <c:numRef>
              <c:f>FinalPyramid!$O$3:$O$19</c:f>
              <c:numCache>
                <c:formatCode>General</c:formatCode>
                <c:ptCount val="17"/>
                <c:pt idx="0">
                  <c:v>1.1569218000000001</c:v>
                </c:pt>
                <c:pt idx="1">
                  <c:v>1.0388611000000001</c:v>
                </c:pt>
                <c:pt idx="2">
                  <c:v>0.85043189999999991</c:v>
                </c:pt>
                <c:pt idx="3">
                  <c:v>0.75365320000000002</c:v>
                </c:pt>
                <c:pt idx="4">
                  <c:v>0.6237549</c:v>
                </c:pt>
                <c:pt idx="5">
                  <c:v>0.55344579999999999</c:v>
                </c:pt>
                <c:pt idx="6">
                  <c:v>0.45051859999999999</c:v>
                </c:pt>
                <c:pt idx="7">
                  <c:v>0.36611329999999997</c:v>
                </c:pt>
                <c:pt idx="8">
                  <c:v>0.33954889999999999</c:v>
                </c:pt>
                <c:pt idx="9">
                  <c:v>0.25615260000000001</c:v>
                </c:pt>
                <c:pt idx="10">
                  <c:v>0.23639369999999998</c:v>
                </c:pt>
                <c:pt idx="11">
                  <c:v>0.118977</c:v>
                </c:pt>
                <c:pt idx="12">
                  <c:v>0.1363219</c:v>
                </c:pt>
                <c:pt idx="13">
                  <c:v>6.2843599999999999E-2</c:v>
                </c:pt>
                <c:pt idx="14">
                  <c:v>7.6598800000000009E-2</c:v>
                </c:pt>
                <c:pt idx="15">
                  <c:v>3.2741600000000003E-2</c:v>
                </c:pt>
                <c:pt idx="16">
                  <c:v>8.1270099999999998E-2</c:v>
                </c:pt>
              </c:numCache>
            </c:numRef>
          </c:val>
          <c:extLst>
            <c:ext xmlns:c16="http://schemas.microsoft.com/office/drawing/2014/chart" uri="{C3380CC4-5D6E-409C-BE32-E72D297353CC}">
              <c16:uniqueId val="{00000000-D29E-AE42-A72E-7839E675D663}"/>
            </c:ext>
          </c:extLst>
        </c:ser>
        <c:ser>
          <c:idx val="1"/>
          <c:order val="1"/>
          <c:tx>
            <c:strRef>
              <c:f>FinalPyramid!$P$2</c:f>
              <c:strCache>
                <c:ptCount val="1"/>
                <c:pt idx="0">
                  <c:v>Female</c:v>
                </c:pt>
              </c:strCache>
            </c:strRef>
          </c:tx>
          <c:spPr>
            <a:solidFill>
              <a:schemeClr val="accent2"/>
            </a:solidFill>
            <a:ln w="12700">
              <a:solidFill>
                <a:schemeClr val="accent1"/>
              </a:solidFill>
            </a:ln>
            <a:effectLst/>
          </c:spPr>
          <c:invertIfNegative val="0"/>
          <c:cat>
            <c:strRef>
              <c:f>FinalPyramid!$N$3:$N$19</c:f>
              <c:strCache>
                <c:ptCount val="17"/>
                <c:pt idx="0">
                  <c:v>0 - 4</c:v>
                </c:pt>
                <c:pt idx="1">
                  <c:v>5-9</c:v>
                </c:pt>
                <c:pt idx="2">
                  <c:v>10-14</c:v>
                </c:pt>
                <c:pt idx="3">
                  <c:v>15 - 19</c:v>
                </c:pt>
                <c:pt idx="4">
                  <c:v>20 - 24</c:v>
                </c:pt>
                <c:pt idx="5">
                  <c:v>25 - 29</c:v>
                </c:pt>
                <c:pt idx="6">
                  <c:v>30 - 34</c:v>
                </c:pt>
                <c:pt idx="7">
                  <c:v>35 - 39</c:v>
                </c:pt>
                <c:pt idx="8">
                  <c:v>40 - 44</c:v>
                </c:pt>
                <c:pt idx="9">
                  <c:v>45 - 49</c:v>
                </c:pt>
                <c:pt idx="10">
                  <c:v>50 - 54</c:v>
                </c:pt>
                <c:pt idx="11">
                  <c:v>55 - 59</c:v>
                </c:pt>
                <c:pt idx="12">
                  <c:v>60 - 64</c:v>
                </c:pt>
                <c:pt idx="13">
                  <c:v>65 - 69</c:v>
                </c:pt>
                <c:pt idx="14">
                  <c:v>70 - 74</c:v>
                </c:pt>
                <c:pt idx="15">
                  <c:v>75 - 79</c:v>
                </c:pt>
                <c:pt idx="16">
                  <c:v>80+</c:v>
                </c:pt>
              </c:strCache>
            </c:strRef>
          </c:cat>
          <c:val>
            <c:numRef>
              <c:f>FinalPyramid!$P$3:$P$19</c:f>
              <c:numCache>
                <c:formatCode>General</c:formatCode>
                <c:ptCount val="17"/>
                <c:pt idx="0">
                  <c:v>-1.0849318999999999</c:v>
                </c:pt>
                <c:pt idx="1">
                  <c:v>-0.94784750000000006</c:v>
                </c:pt>
                <c:pt idx="2">
                  <c:v>-0.75300510000000009</c:v>
                </c:pt>
                <c:pt idx="3">
                  <c:v>-0.72661209999999998</c:v>
                </c:pt>
                <c:pt idx="4">
                  <c:v>-0.71018239999999999</c:v>
                </c:pt>
                <c:pt idx="5">
                  <c:v>-0.6586284</c:v>
                </c:pt>
                <c:pt idx="6">
                  <c:v>-0.48993869999999995</c:v>
                </c:pt>
                <c:pt idx="7">
                  <c:v>-0.3627166</c:v>
                </c:pt>
                <c:pt idx="8">
                  <c:v>-0.30258090000000004</c:v>
                </c:pt>
                <c:pt idx="9">
                  <c:v>-0.20079639999999999</c:v>
                </c:pt>
                <c:pt idx="10">
                  <c:v>-0.1865098</c:v>
                </c:pt>
                <c:pt idx="11">
                  <c:v>-8.6773699999999995E-2</c:v>
                </c:pt>
                <c:pt idx="12">
                  <c:v>-0.10756969999999999</c:v>
                </c:pt>
                <c:pt idx="13">
                  <c:v>-5.1689899999999997E-2</c:v>
                </c:pt>
                <c:pt idx="14">
                  <c:v>-5.5865599999999994E-2</c:v>
                </c:pt>
                <c:pt idx="15">
                  <c:v>-2.49366E-2</c:v>
                </c:pt>
                <c:pt idx="16">
                  <c:v>-6.5487299999999998E-2</c:v>
                </c:pt>
              </c:numCache>
            </c:numRef>
          </c:val>
          <c:extLst>
            <c:ext xmlns:c16="http://schemas.microsoft.com/office/drawing/2014/chart" uri="{C3380CC4-5D6E-409C-BE32-E72D297353CC}">
              <c16:uniqueId val="{00000001-D29E-AE42-A72E-7839E675D663}"/>
            </c:ext>
          </c:extLst>
        </c:ser>
        <c:dLbls>
          <c:showLegendKey val="0"/>
          <c:showVal val="0"/>
          <c:showCatName val="0"/>
          <c:showSerName val="0"/>
          <c:showPercent val="0"/>
          <c:showBubbleSize val="0"/>
        </c:dLbls>
        <c:gapWidth val="0"/>
        <c:overlap val="100"/>
        <c:axId val="768728048"/>
        <c:axId val="768728832"/>
      </c:barChart>
      <c:catAx>
        <c:axId val="768728048"/>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768728832"/>
        <c:crosses val="autoZero"/>
        <c:auto val="1"/>
        <c:lblAlgn val="ctr"/>
        <c:lblOffset val="100"/>
        <c:noMultiLvlLbl val="0"/>
      </c:catAx>
      <c:valAx>
        <c:axId val="7687288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768728048"/>
        <c:crosses val="autoZero"/>
        <c:crossBetween val="between"/>
      </c:valAx>
      <c:spPr>
        <a:solidFill>
          <a:schemeClr val="accent6">
            <a:lumMod val="20000"/>
            <a:lumOff val="80000"/>
          </a:schemeClr>
        </a:solid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legend>
    <c:plotVisOnly val="1"/>
    <c:dispBlanksAs val="gap"/>
    <c:showDLblsOverMax val="0"/>
  </c:chart>
  <c:spPr>
    <a:solidFill>
      <a:schemeClr val="accent6">
        <a:lumMod val="20000"/>
        <a:lumOff val="80000"/>
      </a:schemeClr>
    </a:solidFill>
    <a:ln w="9525" cap="flat" cmpd="sng" algn="ctr">
      <a:solidFill>
        <a:schemeClr val="tx1">
          <a:lumMod val="15000"/>
          <a:lumOff val="85000"/>
        </a:schemeClr>
      </a:solidFill>
      <a:round/>
    </a:ln>
    <a:effectLst/>
  </c:spPr>
  <c:txPr>
    <a:bodyPr/>
    <a:lstStyle/>
    <a:p>
      <a:pPr>
        <a:defRPr/>
      </a:pPr>
      <a:endParaRPr lang="en-NG"/>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81">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5"/>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spPr>
      <a:ln w="9525" cap="flat" cmpd="sng" algn="ctr">
        <a:solidFill>
          <a:schemeClr val="tx2">
            <a:lumMod val="40000"/>
            <a:lumOff val="60000"/>
          </a:schemeClr>
        </a:solidFill>
        <a:round/>
      </a:ln>
    </cs:spPr>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10DA07C1-E313-704D-9150-C8E5B8F289FD}" type="datetimeFigureOut">
              <a:rPr lang="en-NG" smtClean="0"/>
              <a:t>18/02/2023</a:t>
            </a:fld>
            <a:endParaRPr lang="en-NG"/>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NG"/>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04325DE4-A39B-CC40-AEA2-741AF396EF31}" type="slidenum">
              <a:rPr lang="en-NG" smtClean="0"/>
              <a:t>‹#›</a:t>
            </a:fld>
            <a:endParaRPr lang="en-NG"/>
          </a:p>
        </p:txBody>
      </p:sp>
    </p:spTree>
    <p:extLst>
      <p:ext uri="{BB962C8B-B14F-4D97-AF65-F5344CB8AC3E}">
        <p14:creationId xmlns:p14="http://schemas.microsoft.com/office/powerpoint/2010/main" val="512818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DA07C1-E313-704D-9150-C8E5B8F289FD}" type="datetimeFigureOut">
              <a:rPr lang="en-NG" smtClean="0"/>
              <a:t>18/02/2023</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04325DE4-A39B-CC40-AEA2-741AF396EF31}" type="slidenum">
              <a:rPr lang="en-NG" smtClean="0"/>
              <a:t>‹#›</a:t>
            </a:fld>
            <a:endParaRPr lang="en-NG"/>
          </a:p>
        </p:txBody>
      </p:sp>
    </p:spTree>
    <p:extLst>
      <p:ext uri="{BB962C8B-B14F-4D97-AF65-F5344CB8AC3E}">
        <p14:creationId xmlns:p14="http://schemas.microsoft.com/office/powerpoint/2010/main" val="2734282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0DA07C1-E313-704D-9150-C8E5B8F289FD}" type="datetimeFigureOut">
              <a:rPr lang="en-NG" smtClean="0"/>
              <a:t>18/02/2023</a:t>
            </a:fld>
            <a:endParaRPr lang="en-NG"/>
          </a:p>
        </p:txBody>
      </p:sp>
      <p:sp>
        <p:nvSpPr>
          <p:cNvPr id="5" name="Footer Placeholder 4"/>
          <p:cNvSpPr>
            <a:spLocks noGrp="1"/>
          </p:cNvSpPr>
          <p:nvPr>
            <p:ph type="ftr" sz="quarter" idx="11"/>
          </p:nvPr>
        </p:nvSpPr>
        <p:spPr>
          <a:xfrm>
            <a:off x="774923" y="5951811"/>
            <a:ext cx="7896279" cy="365125"/>
          </a:xfrm>
        </p:spPr>
        <p:txBody>
          <a:bodyPr/>
          <a:lstStyle/>
          <a:p>
            <a:endParaRPr lang="en-NG"/>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04325DE4-A39B-CC40-AEA2-741AF396EF31}" type="slidenum">
              <a:rPr lang="en-NG" smtClean="0"/>
              <a:t>‹#›</a:t>
            </a:fld>
            <a:endParaRPr lang="en-NG"/>
          </a:p>
        </p:txBody>
      </p:sp>
    </p:spTree>
    <p:extLst>
      <p:ext uri="{BB962C8B-B14F-4D97-AF65-F5344CB8AC3E}">
        <p14:creationId xmlns:p14="http://schemas.microsoft.com/office/powerpoint/2010/main" val="3047107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DA07C1-E313-704D-9150-C8E5B8F289FD}" type="datetimeFigureOut">
              <a:rPr lang="en-NG" smtClean="0"/>
              <a:t>18/02/2023</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a:xfrm>
            <a:off x="10558300" y="5956137"/>
            <a:ext cx="1052508" cy="365125"/>
          </a:xfrm>
        </p:spPr>
        <p:txBody>
          <a:bodyPr/>
          <a:lstStyle/>
          <a:p>
            <a:fld id="{04325DE4-A39B-CC40-AEA2-741AF396EF31}" type="slidenum">
              <a:rPr lang="en-NG" smtClean="0"/>
              <a:t>‹#›</a:t>
            </a:fld>
            <a:endParaRPr lang="en-NG"/>
          </a:p>
        </p:txBody>
      </p:sp>
    </p:spTree>
    <p:extLst>
      <p:ext uri="{BB962C8B-B14F-4D97-AF65-F5344CB8AC3E}">
        <p14:creationId xmlns:p14="http://schemas.microsoft.com/office/powerpoint/2010/main" val="341608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0DA07C1-E313-704D-9150-C8E5B8F289FD}" type="datetimeFigureOut">
              <a:rPr lang="en-NG" smtClean="0"/>
              <a:t>18/02/2023</a:t>
            </a:fld>
            <a:endParaRPr lang="en-NG"/>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NG"/>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04325DE4-A39B-CC40-AEA2-741AF396EF31}" type="slidenum">
              <a:rPr lang="en-NG" smtClean="0"/>
              <a:t>‹#›</a:t>
            </a:fld>
            <a:endParaRPr lang="en-NG"/>
          </a:p>
        </p:txBody>
      </p:sp>
    </p:spTree>
    <p:extLst>
      <p:ext uri="{BB962C8B-B14F-4D97-AF65-F5344CB8AC3E}">
        <p14:creationId xmlns:p14="http://schemas.microsoft.com/office/powerpoint/2010/main" val="3903857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0DA07C1-E313-704D-9150-C8E5B8F289FD}" type="datetimeFigureOut">
              <a:rPr lang="en-NG" smtClean="0"/>
              <a:t>18/02/2023</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04325DE4-A39B-CC40-AEA2-741AF396EF31}" type="slidenum">
              <a:rPr lang="en-NG" smtClean="0"/>
              <a:t>‹#›</a:t>
            </a:fld>
            <a:endParaRPr lang="en-NG"/>
          </a:p>
        </p:txBody>
      </p:sp>
    </p:spTree>
    <p:extLst>
      <p:ext uri="{BB962C8B-B14F-4D97-AF65-F5344CB8AC3E}">
        <p14:creationId xmlns:p14="http://schemas.microsoft.com/office/powerpoint/2010/main" val="2958474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0DA07C1-E313-704D-9150-C8E5B8F289FD}" type="datetimeFigureOut">
              <a:rPr lang="en-NG" smtClean="0"/>
              <a:t>18/02/2023</a:t>
            </a:fld>
            <a:endParaRPr lang="en-NG"/>
          </a:p>
        </p:txBody>
      </p:sp>
      <p:sp>
        <p:nvSpPr>
          <p:cNvPr id="8" name="Footer Placeholder 7"/>
          <p:cNvSpPr>
            <a:spLocks noGrp="1"/>
          </p:cNvSpPr>
          <p:nvPr>
            <p:ph type="ftr" sz="quarter" idx="11"/>
          </p:nvPr>
        </p:nvSpPr>
        <p:spPr/>
        <p:txBody>
          <a:bodyPr/>
          <a:lstStyle/>
          <a:p>
            <a:endParaRPr lang="en-NG"/>
          </a:p>
        </p:txBody>
      </p:sp>
      <p:sp>
        <p:nvSpPr>
          <p:cNvPr id="9" name="Slide Number Placeholder 8"/>
          <p:cNvSpPr>
            <a:spLocks noGrp="1"/>
          </p:cNvSpPr>
          <p:nvPr>
            <p:ph type="sldNum" sz="quarter" idx="12"/>
          </p:nvPr>
        </p:nvSpPr>
        <p:spPr/>
        <p:txBody>
          <a:bodyPr/>
          <a:lstStyle/>
          <a:p>
            <a:fld id="{04325DE4-A39B-CC40-AEA2-741AF396EF31}" type="slidenum">
              <a:rPr lang="en-NG" smtClean="0"/>
              <a:t>‹#›</a:t>
            </a:fld>
            <a:endParaRPr lang="en-NG"/>
          </a:p>
        </p:txBody>
      </p:sp>
    </p:spTree>
    <p:extLst>
      <p:ext uri="{BB962C8B-B14F-4D97-AF65-F5344CB8AC3E}">
        <p14:creationId xmlns:p14="http://schemas.microsoft.com/office/powerpoint/2010/main" val="3221620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DA07C1-E313-704D-9150-C8E5B8F289FD}" type="datetimeFigureOut">
              <a:rPr lang="en-NG" smtClean="0"/>
              <a:t>18/02/2023</a:t>
            </a:fld>
            <a:endParaRPr lang="en-NG"/>
          </a:p>
        </p:txBody>
      </p:sp>
      <p:sp>
        <p:nvSpPr>
          <p:cNvPr id="4" name="Footer Placeholder 3"/>
          <p:cNvSpPr>
            <a:spLocks noGrp="1"/>
          </p:cNvSpPr>
          <p:nvPr>
            <p:ph type="ftr" sz="quarter" idx="11"/>
          </p:nvPr>
        </p:nvSpPr>
        <p:spPr/>
        <p:txBody>
          <a:bodyPr/>
          <a:lstStyle/>
          <a:p>
            <a:endParaRPr lang="en-NG"/>
          </a:p>
        </p:txBody>
      </p:sp>
      <p:sp>
        <p:nvSpPr>
          <p:cNvPr id="5" name="Slide Number Placeholder 4"/>
          <p:cNvSpPr>
            <a:spLocks noGrp="1"/>
          </p:cNvSpPr>
          <p:nvPr>
            <p:ph type="sldNum" sz="quarter" idx="12"/>
          </p:nvPr>
        </p:nvSpPr>
        <p:spPr/>
        <p:txBody>
          <a:bodyPr/>
          <a:lstStyle/>
          <a:p>
            <a:fld id="{04325DE4-A39B-CC40-AEA2-741AF396EF31}" type="slidenum">
              <a:rPr lang="en-NG" smtClean="0"/>
              <a:t>‹#›</a:t>
            </a:fld>
            <a:endParaRPr lang="en-NG"/>
          </a:p>
        </p:txBody>
      </p:sp>
    </p:spTree>
    <p:extLst>
      <p:ext uri="{BB962C8B-B14F-4D97-AF65-F5344CB8AC3E}">
        <p14:creationId xmlns:p14="http://schemas.microsoft.com/office/powerpoint/2010/main" val="2589040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DA07C1-E313-704D-9150-C8E5B8F289FD}" type="datetimeFigureOut">
              <a:rPr lang="en-NG" smtClean="0"/>
              <a:t>18/02/2023</a:t>
            </a:fld>
            <a:endParaRPr lang="en-NG"/>
          </a:p>
        </p:txBody>
      </p:sp>
      <p:sp>
        <p:nvSpPr>
          <p:cNvPr id="3" name="Footer Placeholder 2"/>
          <p:cNvSpPr>
            <a:spLocks noGrp="1"/>
          </p:cNvSpPr>
          <p:nvPr>
            <p:ph type="ftr" sz="quarter" idx="11"/>
          </p:nvPr>
        </p:nvSpPr>
        <p:spPr/>
        <p:txBody>
          <a:bodyPr/>
          <a:lstStyle/>
          <a:p>
            <a:endParaRPr lang="en-NG"/>
          </a:p>
        </p:txBody>
      </p:sp>
      <p:sp>
        <p:nvSpPr>
          <p:cNvPr id="4" name="Slide Number Placeholder 3"/>
          <p:cNvSpPr>
            <a:spLocks noGrp="1"/>
          </p:cNvSpPr>
          <p:nvPr>
            <p:ph type="sldNum" sz="quarter" idx="12"/>
          </p:nvPr>
        </p:nvSpPr>
        <p:spPr/>
        <p:txBody>
          <a:bodyPr/>
          <a:lstStyle/>
          <a:p>
            <a:fld id="{04325DE4-A39B-CC40-AEA2-741AF396EF31}" type="slidenum">
              <a:rPr lang="en-NG" smtClean="0"/>
              <a:t>‹#›</a:t>
            </a:fld>
            <a:endParaRPr lang="en-NG"/>
          </a:p>
        </p:txBody>
      </p:sp>
    </p:spTree>
    <p:extLst>
      <p:ext uri="{BB962C8B-B14F-4D97-AF65-F5344CB8AC3E}">
        <p14:creationId xmlns:p14="http://schemas.microsoft.com/office/powerpoint/2010/main" val="742774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0DA07C1-E313-704D-9150-C8E5B8F289FD}" type="datetimeFigureOut">
              <a:rPr lang="en-NG" smtClean="0"/>
              <a:t>18/02/2023</a:t>
            </a:fld>
            <a:endParaRPr lang="en-NG"/>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NG"/>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04325DE4-A39B-CC40-AEA2-741AF396EF31}" type="slidenum">
              <a:rPr lang="en-NG" smtClean="0"/>
              <a:t>‹#›</a:t>
            </a:fld>
            <a:endParaRPr lang="en-NG"/>
          </a:p>
        </p:txBody>
      </p:sp>
    </p:spTree>
    <p:extLst>
      <p:ext uri="{BB962C8B-B14F-4D97-AF65-F5344CB8AC3E}">
        <p14:creationId xmlns:p14="http://schemas.microsoft.com/office/powerpoint/2010/main" val="3384024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DA07C1-E313-704D-9150-C8E5B8F289FD}" type="datetimeFigureOut">
              <a:rPr lang="en-NG" smtClean="0"/>
              <a:t>18/02/2023</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04325DE4-A39B-CC40-AEA2-741AF396EF31}" type="slidenum">
              <a:rPr lang="en-NG" smtClean="0"/>
              <a:t>‹#›</a:t>
            </a:fld>
            <a:endParaRPr lang="en-NG"/>
          </a:p>
        </p:txBody>
      </p:sp>
    </p:spTree>
    <p:extLst>
      <p:ext uri="{BB962C8B-B14F-4D97-AF65-F5344CB8AC3E}">
        <p14:creationId xmlns:p14="http://schemas.microsoft.com/office/powerpoint/2010/main" val="2690654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10DA07C1-E313-704D-9150-C8E5B8F289FD}" type="datetimeFigureOut">
              <a:rPr lang="en-NG" smtClean="0"/>
              <a:t>18/02/2023</a:t>
            </a:fld>
            <a:endParaRPr lang="en-NG"/>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NG"/>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04325DE4-A39B-CC40-AEA2-741AF396EF31}" type="slidenum">
              <a:rPr lang="en-NG" smtClean="0"/>
              <a:t>‹#›</a:t>
            </a:fld>
            <a:endParaRPr lang="en-NG"/>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5529082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chart" Target="../charts/chart2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chart" Target="../charts/chart31.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chart" Target="../charts/chart35.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chart" Target="../charts/chart38.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chart" Target="../charts/chart41.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7" Type="http://schemas.openxmlformats.org/officeDocument/2006/relationships/chart" Target="../charts/chart7.xml"/><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DDAA9-63BF-0A0C-E1A1-07E7CA1F232F}"/>
              </a:ext>
            </a:extLst>
          </p:cNvPr>
          <p:cNvSpPr>
            <a:spLocks noGrp="1"/>
          </p:cNvSpPr>
          <p:nvPr>
            <p:ph type="ctrTitle"/>
          </p:nvPr>
        </p:nvSpPr>
        <p:spPr>
          <a:xfrm>
            <a:off x="1246208" y="624651"/>
            <a:ext cx="9699583" cy="2387600"/>
          </a:xfrm>
        </p:spPr>
        <p:txBody>
          <a:bodyPr>
            <a:normAutofit/>
          </a:bodyPr>
          <a:lstStyle/>
          <a:p>
            <a:pPr algn="ctr"/>
            <a:r>
              <a:rPr lang="en-NG" b="1" dirty="0"/>
              <a:t>Comparative Analysis of the National and Sub-National Transfer Account Results in Nigeria</a:t>
            </a:r>
          </a:p>
        </p:txBody>
      </p:sp>
      <p:sp>
        <p:nvSpPr>
          <p:cNvPr id="3" name="Subtitle 2">
            <a:extLst>
              <a:ext uri="{FF2B5EF4-FFF2-40B4-BE49-F238E27FC236}">
                <a16:creationId xmlns:a16="http://schemas.microsoft.com/office/drawing/2014/main" id="{21B2AEEB-DA73-0E9B-6E6B-0BD94BA79A55}"/>
              </a:ext>
            </a:extLst>
          </p:cNvPr>
          <p:cNvSpPr>
            <a:spLocks noGrp="1"/>
          </p:cNvSpPr>
          <p:nvPr>
            <p:ph type="subTitle" idx="1"/>
          </p:nvPr>
        </p:nvSpPr>
        <p:spPr>
          <a:xfrm>
            <a:off x="638535" y="3104326"/>
            <a:ext cx="10914927" cy="2752267"/>
          </a:xfrm>
        </p:spPr>
        <p:txBody>
          <a:bodyPr>
            <a:noAutofit/>
          </a:bodyPr>
          <a:lstStyle/>
          <a:p>
            <a:pPr algn="ctr">
              <a:lnSpc>
                <a:spcPct val="100000"/>
              </a:lnSpc>
              <a:spcBef>
                <a:spcPts val="0"/>
              </a:spcBef>
            </a:pPr>
            <a:r>
              <a:rPr lang="en-GB" sz="2000" b="1" dirty="0">
                <a:solidFill>
                  <a:schemeClr val="accent4">
                    <a:lumMod val="20000"/>
                    <a:lumOff val="80000"/>
                  </a:schemeClr>
                </a:solidFill>
                <a:latin typeface="Garamond" panose="02020404030301010803" pitchFamily="18" charset="0"/>
              </a:rPr>
              <a:t>OLANREWAJU OLANIYAN, AKANNI LAWANSON, NOAH OLASEHINDE, OLABANJI AWODUMI, OYETEJU ODUFUWA, TEMITOPE FARONBI, AND ANDAT DASOGOT</a:t>
            </a:r>
            <a:endParaRPr lang="en-US" sz="2000" dirty="0">
              <a:solidFill>
                <a:schemeClr val="accent4">
                  <a:lumMod val="20000"/>
                  <a:lumOff val="80000"/>
                </a:schemeClr>
              </a:solidFill>
              <a:latin typeface="Garamond" panose="02020404030301010803" pitchFamily="18" charset="0"/>
            </a:endParaRPr>
          </a:p>
          <a:p>
            <a:pPr>
              <a:lnSpc>
                <a:spcPct val="100000"/>
              </a:lnSpc>
              <a:spcBef>
                <a:spcPts val="0"/>
              </a:spcBef>
            </a:pPr>
            <a:endParaRPr lang="en-US" sz="1200" b="1" dirty="0">
              <a:solidFill>
                <a:schemeClr val="accent4">
                  <a:lumMod val="20000"/>
                  <a:lumOff val="80000"/>
                </a:schemeClr>
              </a:solidFill>
              <a:latin typeface="Garamond" panose="02020404030301010803" pitchFamily="18" charset="0"/>
            </a:endParaRPr>
          </a:p>
          <a:p>
            <a:pPr>
              <a:lnSpc>
                <a:spcPct val="100000"/>
              </a:lnSpc>
              <a:spcBef>
                <a:spcPts val="0"/>
              </a:spcBef>
            </a:pPr>
            <a:endParaRPr lang="en-US" sz="1200" b="1" dirty="0">
              <a:solidFill>
                <a:schemeClr val="accent4">
                  <a:lumMod val="20000"/>
                  <a:lumOff val="80000"/>
                </a:schemeClr>
              </a:solidFill>
              <a:latin typeface="Garamond" panose="02020404030301010803" pitchFamily="18" charset="0"/>
            </a:endParaRPr>
          </a:p>
          <a:p>
            <a:pPr algn="ctr">
              <a:lnSpc>
                <a:spcPct val="100000"/>
              </a:lnSpc>
              <a:spcBef>
                <a:spcPts val="0"/>
              </a:spcBef>
            </a:pPr>
            <a:r>
              <a:rPr lang="en-US" dirty="0">
                <a:solidFill>
                  <a:schemeClr val="accent4">
                    <a:lumMod val="20000"/>
                    <a:lumOff val="80000"/>
                  </a:schemeClr>
                </a:solidFill>
                <a:latin typeface="Garamond" panose="02020404030301010803" pitchFamily="18" charset="0"/>
                <a:cs typeface="Arial"/>
              </a:rPr>
              <a:t>Health Policy Training and Research Programme (HPTRP)</a:t>
            </a:r>
            <a:endParaRPr lang="en-US" dirty="0">
              <a:solidFill>
                <a:schemeClr val="accent4">
                  <a:lumMod val="20000"/>
                  <a:lumOff val="80000"/>
                </a:schemeClr>
              </a:solidFill>
              <a:latin typeface="Garamond" panose="02020404030301010803" pitchFamily="18" charset="0"/>
            </a:endParaRPr>
          </a:p>
          <a:p>
            <a:pPr algn="ctr">
              <a:lnSpc>
                <a:spcPct val="100000"/>
              </a:lnSpc>
              <a:spcBef>
                <a:spcPts val="0"/>
              </a:spcBef>
            </a:pPr>
            <a:r>
              <a:rPr lang="en-US" dirty="0">
                <a:solidFill>
                  <a:schemeClr val="accent4">
                    <a:lumMod val="20000"/>
                    <a:lumOff val="80000"/>
                  </a:schemeClr>
                </a:solidFill>
                <a:latin typeface="Garamond" panose="02020404030301010803" pitchFamily="18" charset="0"/>
              </a:rPr>
              <a:t>Department of Economics</a:t>
            </a:r>
          </a:p>
          <a:p>
            <a:pPr algn="ctr">
              <a:lnSpc>
                <a:spcPct val="100000"/>
              </a:lnSpc>
              <a:spcBef>
                <a:spcPts val="0"/>
              </a:spcBef>
            </a:pPr>
            <a:r>
              <a:rPr lang="en-US" dirty="0">
                <a:solidFill>
                  <a:schemeClr val="accent4">
                    <a:lumMod val="20000"/>
                    <a:lumOff val="80000"/>
                  </a:schemeClr>
                </a:solidFill>
                <a:latin typeface="Garamond" panose="02020404030301010803" pitchFamily="18" charset="0"/>
              </a:rPr>
              <a:t>University of Ibadan</a:t>
            </a:r>
          </a:p>
          <a:p>
            <a:pPr algn="ctr">
              <a:lnSpc>
                <a:spcPct val="100000"/>
              </a:lnSpc>
              <a:spcBef>
                <a:spcPts val="0"/>
              </a:spcBef>
            </a:pPr>
            <a:r>
              <a:rPr lang="en-US" dirty="0">
                <a:solidFill>
                  <a:schemeClr val="accent4">
                    <a:lumMod val="20000"/>
                    <a:lumOff val="80000"/>
                  </a:schemeClr>
                </a:solidFill>
                <a:latin typeface="Garamond" panose="02020404030301010803" pitchFamily="18" charset="0"/>
              </a:rPr>
              <a:t>Ibadan, Nigeria</a:t>
            </a:r>
          </a:p>
          <a:p>
            <a:pPr algn="ctr">
              <a:lnSpc>
                <a:spcPct val="100000"/>
              </a:lnSpc>
              <a:spcBef>
                <a:spcPts val="0"/>
              </a:spcBef>
            </a:pPr>
            <a:endParaRPr lang="en-US" sz="1200" dirty="0">
              <a:solidFill>
                <a:schemeClr val="accent4">
                  <a:lumMod val="20000"/>
                  <a:lumOff val="80000"/>
                </a:schemeClr>
              </a:solidFill>
              <a:latin typeface="Garamond" panose="02020404030301010803" pitchFamily="18" charset="0"/>
            </a:endParaRPr>
          </a:p>
          <a:p>
            <a:pPr algn="ctr">
              <a:lnSpc>
                <a:spcPct val="100000"/>
              </a:lnSpc>
              <a:spcBef>
                <a:spcPts val="0"/>
              </a:spcBef>
            </a:pPr>
            <a:r>
              <a:rPr lang="en-US" dirty="0">
                <a:solidFill>
                  <a:schemeClr val="accent4">
                    <a:lumMod val="20000"/>
                    <a:lumOff val="80000"/>
                  </a:schemeClr>
                </a:solidFill>
                <a:latin typeface="Garamond" panose="02020404030301010803" pitchFamily="18" charset="0"/>
              </a:rPr>
              <a:t>15 February 2023</a:t>
            </a:r>
          </a:p>
        </p:txBody>
      </p:sp>
    </p:spTree>
    <p:extLst>
      <p:ext uri="{BB962C8B-B14F-4D97-AF65-F5344CB8AC3E}">
        <p14:creationId xmlns:p14="http://schemas.microsoft.com/office/powerpoint/2010/main" val="3892956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253911" y="581376"/>
            <a:ext cx="5055866" cy="1184626"/>
          </a:xfrm>
        </p:spPr>
        <p:txBody>
          <a:bodyPr>
            <a:noAutofit/>
          </a:bodyPr>
          <a:lstStyle/>
          <a:p>
            <a:r>
              <a:rPr lang="en-GB" sz="2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 Capita Private Education Consumption Expenditure by Age in Kaduna State and Lagos State</a:t>
            </a:r>
            <a:endParaRPr lang="en-NG" sz="2400"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8" y="139485"/>
            <a:ext cx="6172200" cy="5721565"/>
          </a:xfrm>
        </p:spPr>
        <p:txBody>
          <a:bodyPr/>
          <a:lstStyle/>
          <a:p>
            <a:r>
              <a:rPr lang="en-NG" dirty="0"/>
              <a:t>Kaduna State</a:t>
            </a:r>
          </a:p>
          <a:p>
            <a:endParaRPr lang="en-NG" dirty="0"/>
          </a:p>
          <a:p>
            <a:endParaRPr lang="en-NG" dirty="0"/>
          </a:p>
          <a:p>
            <a:endParaRPr lang="en-NG" dirty="0"/>
          </a:p>
          <a:p>
            <a:endParaRPr lang="en-NG" dirty="0"/>
          </a:p>
          <a:p>
            <a:endParaRPr lang="en-GB" dirty="0"/>
          </a:p>
          <a:p>
            <a:r>
              <a:rPr lang="en-GB" dirty="0"/>
              <a:t>Lagos State</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294468" y="1676550"/>
            <a:ext cx="4757738" cy="3451035"/>
          </a:xfrm>
        </p:spPr>
        <p:txBody>
          <a:bodyPr>
            <a:normAutofit fontScale="85000" lnSpcReduction="20000"/>
          </a:bodyPr>
          <a:lstStyle/>
          <a:p>
            <a:pPr algn="l"/>
            <a:r>
              <a:rPr lang="en-GB" sz="2400" dirty="0">
                <a:solidFill>
                  <a:schemeClr val="accent3">
                    <a:lumMod val="50000"/>
                  </a:schemeClr>
                </a:solidFill>
              </a:rPr>
              <a:t>M</a:t>
            </a:r>
            <a:r>
              <a:rPr lang="en-NG" sz="2400" dirty="0">
                <a:solidFill>
                  <a:schemeClr val="accent3">
                    <a:lumMod val="50000"/>
                  </a:schemeClr>
                </a:solidFill>
              </a:rPr>
              <a:t>ore predominant private schools at early years in lagos compared with Kaduna</a:t>
            </a:r>
          </a:p>
          <a:p>
            <a:pPr algn="l"/>
            <a:r>
              <a:rPr lang="en-GB" sz="2400" dirty="0">
                <a:solidFill>
                  <a:schemeClr val="accent3">
                    <a:lumMod val="50000"/>
                  </a:schemeClr>
                </a:solidFill>
              </a:rPr>
              <a:t>S</a:t>
            </a:r>
            <a:r>
              <a:rPr lang="en-NG" sz="2400" dirty="0">
                <a:solidFill>
                  <a:schemeClr val="accent3">
                    <a:lumMod val="50000"/>
                  </a:schemeClr>
                </a:solidFill>
              </a:rPr>
              <a:t>ignificantly little spending on education takes place at primary and secondary level of education in Kaduna.</a:t>
            </a:r>
          </a:p>
          <a:p>
            <a:pPr algn="l"/>
            <a:r>
              <a:rPr lang="en-GB" sz="2400" dirty="0">
                <a:solidFill>
                  <a:schemeClr val="accent3">
                    <a:lumMod val="50000"/>
                  </a:schemeClr>
                </a:solidFill>
              </a:rPr>
              <a:t>K</a:t>
            </a:r>
            <a:r>
              <a:rPr lang="en-NG" sz="2400" dirty="0">
                <a:solidFill>
                  <a:schemeClr val="accent3">
                    <a:lumMod val="50000"/>
                  </a:schemeClr>
                </a:solidFill>
              </a:rPr>
              <a:t>aduna also have a larger proportion of out-of-school children compared to minimal proportion in Lagos State</a:t>
            </a:r>
          </a:p>
          <a:p>
            <a:pPr algn="l"/>
            <a:r>
              <a:rPr lang="en-NG" sz="2400" dirty="0">
                <a:solidFill>
                  <a:schemeClr val="accent3">
                    <a:lumMod val="50000"/>
                  </a:schemeClr>
                </a:solidFill>
              </a:rPr>
              <a:t>Avergae spending on education in Lagos State is generally far higher than what obtains in Kaduna State.</a:t>
            </a:r>
          </a:p>
        </p:txBody>
      </p:sp>
      <p:graphicFrame>
        <p:nvGraphicFramePr>
          <p:cNvPr id="7" name="Chart 6">
            <a:extLst>
              <a:ext uri="{FF2B5EF4-FFF2-40B4-BE49-F238E27FC236}">
                <a16:creationId xmlns:a16="http://schemas.microsoft.com/office/drawing/2014/main" id="{4B9A812E-3BC6-BB11-F51C-A7B78981096C}"/>
              </a:ext>
            </a:extLst>
          </p:cNvPr>
          <p:cNvGraphicFramePr/>
          <p:nvPr>
            <p:extLst>
              <p:ext uri="{D42A27DB-BD31-4B8C-83A1-F6EECF244321}">
                <p14:modId xmlns:p14="http://schemas.microsoft.com/office/powerpoint/2010/main" val="1969584133"/>
              </p:ext>
            </p:extLst>
          </p:nvPr>
        </p:nvGraphicFramePr>
        <p:xfrm>
          <a:off x="5436366" y="581376"/>
          <a:ext cx="6330183" cy="28476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732062FC-0FEC-A017-B9EB-B6E3338174D6}"/>
              </a:ext>
            </a:extLst>
          </p:cNvPr>
          <p:cNvGraphicFramePr/>
          <p:nvPr>
            <p:extLst>
              <p:ext uri="{D42A27DB-BD31-4B8C-83A1-F6EECF244321}">
                <p14:modId xmlns:p14="http://schemas.microsoft.com/office/powerpoint/2010/main" val="1212213262"/>
              </p:ext>
            </p:extLst>
          </p:nvPr>
        </p:nvGraphicFramePr>
        <p:xfrm>
          <a:off x="5594889" y="3998562"/>
          <a:ext cx="6171660" cy="27199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1112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D6013-4E49-BF46-51E6-9A6D68D63323}"/>
              </a:ext>
            </a:extLst>
          </p:cNvPr>
          <p:cNvSpPr>
            <a:spLocks noGrp="1"/>
          </p:cNvSpPr>
          <p:nvPr>
            <p:ph type="title"/>
          </p:nvPr>
        </p:nvSpPr>
        <p:spPr/>
        <p:txBody>
          <a:bodyPr/>
          <a:lstStyle/>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Per capita Profile of Public Consumption of Education for Nigeria, 2016</a:t>
            </a:r>
            <a:endParaRPr lang="en-NG" dirty="0"/>
          </a:p>
        </p:txBody>
      </p:sp>
      <p:graphicFrame>
        <p:nvGraphicFramePr>
          <p:cNvPr id="4" name="Content Placeholder 3">
            <a:extLst>
              <a:ext uri="{FF2B5EF4-FFF2-40B4-BE49-F238E27FC236}">
                <a16:creationId xmlns:a16="http://schemas.microsoft.com/office/drawing/2014/main" id="{3029E278-1187-E33E-EFC4-E27894C8B860}"/>
              </a:ext>
            </a:extLst>
          </p:cNvPr>
          <p:cNvGraphicFramePr>
            <a:graphicFrameLocks noGrp="1"/>
          </p:cNvGraphicFramePr>
          <p:nvPr>
            <p:ph idx="1"/>
            <p:extLst>
              <p:ext uri="{D42A27DB-BD31-4B8C-83A1-F6EECF244321}">
                <p14:modId xmlns:p14="http://schemas.microsoft.com/office/powerpoint/2010/main" val="3732171206"/>
              </p:ext>
            </p:extLst>
          </p:nvPr>
        </p:nvGraphicFramePr>
        <p:xfrm>
          <a:off x="581025" y="2181224"/>
          <a:ext cx="11029950" cy="45320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48654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127322" y="457200"/>
            <a:ext cx="5150734" cy="1184626"/>
          </a:xfrm>
        </p:spPr>
        <p:txBody>
          <a:bodyPr>
            <a:noAutofit/>
          </a:bodyPr>
          <a:lstStyle/>
          <a:p>
            <a:r>
              <a:rPr lang="en-GB" sz="2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 Capita Public Education Consumption Expenditure by Age in Kaduna State and Lagos State</a:t>
            </a:r>
            <a:endParaRPr lang="en-NG" sz="2400"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8" y="139485"/>
            <a:ext cx="6172200" cy="5721565"/>
          </a:xfrm>
        </p:spPr>
        <p:txBody>
          <a:bodyPr/>
          <a:lstStyle/>
          <a:p>
            <a:r>
              <a:rPr lang="en-NG" dirty="0"/>
              <a:t>Kaduna State</a:t>
            </a:r>
          </a:p>
          <a:p>
            <a:endParaRPr lang="en-NG" dirty="0"/>
          </a:p>
          <a:p>
            <a:endParaRPr lang="en-NG" dirty="0"/>
          </a:p>
          <a:p>
            <a:endParaRPr lang="en-NG" dirty="0"/>
          </a:p>
          <a:p>
            <a:endParaRPr lang="en-NG" dirty="0"/>
          </a:p>
          <a:p>
            <a:endParaRPr lang="en-GB" dirty="0"/>
          </a:p>
          <a:p>
            <a:r>
              <a:rPr lang="en-GB" dirty="0"/>
              <a:t>Lagos State</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219919" y="1796714"/>
            <a:ext cx="4963269" cy="3157251"/>
          </a:xfrm>
        </p:spPr>
        <p:txBody>
          <a:bodyPr anchor="t">
            <a:normAutofit fontScale="92500"/>
          </a:bodyPr>
          <a:lstStyle/>
          <a:p>
            <a:r>
              <a:rPr lang="en-NG" sz="2400" dirty="0">
                <a:solidFill>
                  <a:schemeClr val="accent3">
                    <a:lumMod val="50000"/>
                  </a:schemeClr>
                </a:solidFill>
              </a:rPr>
              <a:t>Public spending on education slao remain very low compared to Lagos State</a:t>
            </a:r>
          </a:p>
          <a:p>
            <a:r>
              <a:rPr lang="en-NG" sz="2400" dirty="0">
                <a:solidFill>
                  <a:schemeClr val="accent3">
                    <a:lumMod val="50000"/>
                  </a:schemeClr>
                </a:solidFill>
              </a:rPr>
              <a:t>High spending on education is consistent for a longer period of time in Lagos State compared with Kaduna State</a:t>
            </a:r>
          </a:p>
          <a:p>
            <a:r>
              <a:rPr lang="en-NG" sz="2400" dirty="0">
                <a:solidFill>
                  <a:schemeClr val="accent3">
                    <a:lumMod val="50000"/>
                  </a:schemeClr>
                </a:solidFill>
              </a:rPr>
              <a:t>While “Alimagiri” children are common sight in Kaduna State, but an aberation in Lagos State and most Siouthern States</a:t>
            </a:r>
          </a:p>
        </p:txBody>
      </p:sp>
      <p:graphicFrame>
        <p:nvGraphicFramePr>
          <p:cNvPr id="5" name="Chart 4">
            <a:extLst>
              <a:ext uri="{FF2B5EF4-FFF2-40B4-BE49-F238E27FC236}">
                <a16:creationId xmlns:a16="http://schemas.microsoft.com/office/drawing/2014/main" id="{E3DDB3CD-E5B9-8268-BC75-14B70343DC1D}"/>
              </a:ext>
            </a:extLst>
          </p:cNvPr>
          <p:cNvGraphicFramePr/>
          <p:nvPr>
            <p:extLst>
              <p:ext uri="{D42A27DB-BD31-4B8C-83A1-F6EECF244321}">
                <p14:modId xmlns:p14="http://schemas.microsoft.com/office/powerpoint/2010/main" val="1174270592"/>
              </p:ext>
            </p:extLst>
          </p:nvPr>
        </p:nvGraphicFramePr>
        <p:xfrm>
          <a:off x="5580977" y="604435"/>
          <a:ext cx="6185571" cy="282456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2552595A-9DFE-34F5-45A7-470439AFB3EB}"/>
              </a:ext>
            </a:extLst>
          </p:cNvPr>
          <p:cNvGraphicFramePr/>
          <p:nvPr>
            <p:extLst>
              <p:ext uri="{D42A27DB-BD31-4B8C-83A1-F6EECF244321}">
                <p14:modId xmlns:p14="http://schemas.microsoft.com/office/powerpoint/2010/main" val="3224172730"/>
              </p:ext>
            </p:extLst>
          </p:nvPr>
        </p:nvGraphicFramePr>
        <p:xfrm>
          <a:off x="5594349" y="4045058"/>
          <a:ext cx="6172199" cy="26734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0554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04E11-D668-BF42-23C8-8058FE0F404A}"/>
              </a:ext>
            </a:extLst>
          </p:cNvPr>
          <p:cNvSpPr>
            <a:spLocks noGrp="1"/>
          </p:cNvSpPr>
          <p:nvPr>
            <p:ph type="title"/>
          </p:nvPr>
        </p:nvSpPr>
        <p:spPr/>
        <p:txBody>
          <a:bodyPr/>
          <a:lstStyle/>
          <a:p>
            <a:r>
              <a:rPr lang="en-US" sz="1800" b="1" dirty="0">
                <a:effectLst/>
                <a:latin typeface="Times New Roman" panose="02020603050405020304" pitchFamily="18" charset="0"/>
                <a:ea typeface="Calibri" panose="020F0502020204030204" pitchFamily="34" charset="0"/>
              </a:rPr>
              <a:t>Per capita Profile of Private Consumption of Health for Nigeria, 2016 </a:t>
            </a:r>
            <a:endParaRPr lang="en-NG" dirty="0"/>
          </a:p>
        </p:txBody>
      </p:sp>
      <p:graphicFrame>
        <p:nvGraphicFramePr>
          <p:cNvPr id="4" name="Content Placeholder 3">
            <a:extLst>
              <a:ext uri="{FF2B5EF4-FFF2-40B4-BE49-F238E27FC236}">
                <a16:creationId xmlns:a16="http://schemas.microsoft.com/office/drawing/2014/main" id="{9CB15B38-595E-545B-9FC3-AA5527D02D00}"/>
              </a:ext>
            </a:extLst>
          </p:cNvPr>
          <p:cNvGraphicFramePr>
            <a:graphicFrameLocks noGrp="1"/>
          </p:cNvGraphicFramePr>
          <p:nvPr>
            <p:ph idx="1"/>
            <p:extLst>
              <p:ext uri="{D42A27DB-BD31-4B8C-83A1-F6EECF244321}">
                <p14:modId xmlns:p14="http://schemas.microsoft.com/office/powerpoint/2010/main" val="1940789858"/>
              </p:ext>
            </p:extLst>
          </p:nvPr>
        </p:nvGraphicFramePr>
        <p:xfrm>
          <a:off x="277792" y="2048719"/>
          <a:ext cx="11482086" cy="46182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62108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340954" y="0"/>
            <a:ext cx="4757738" cy="1184626"/>
          </a:xfrm>
          <a:solidFill>
            <a:schemeClr val="accent3">
              <a:lumMod val="20000"/>
              <a:lumOff val="80000"/>
            </a:schemeClr>
          </a:solidFill>
        </p:spPr>
        <p:txBody>
          <a:bodyPr>
            <a:noAutofit/>
          </a:bodyPr>
          <a:lstStyle/>
          <a:p>
            <a:r>
              <a:rPr lang="en-GB" sz="2400" b="1" dirty="0">
                <a:solidFill>
                  <a:srgbClr val="000000"/>
                </a:solidFill>
                <a:effectLst/>
                <a:latin typeface="Calibri" panose="020F0502020204030204" pitchFamily="34" charset="0"/>
                <a:ea typeface="Calibri" panose="020F0502020204030204" pitchFamily="34" charset="0"/>
              </a:rPr>
              <a:t>Per Capita Private Health Consumption Expenditure in Kaduna State and Lagos State</a:t>
            </a:r>
            <a:endParaRPr lang="en-NG" sz="2400"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81024" y="1354238"/>
            <a:ext cx="5532698" cy="1896279"/>
          </a:xfrm>
        </p:spPr>
        <p:txBody>
          <a:bodyPr anchor="t">
            <a:noAutofit/>
          </a:bodyPr>
          <a:lstStyle/>
          <a:p>
            <a:pPr marL="285750" indent="-285750" algn="l">
              <a:buFont typeface="Arial" panose="020B0604020202020204" pitchFamily="34" charset="0"/>
              <a:buChar char="•"/>
            </a:pPr>
            <a:r>
              <a:rPr lang="en-GB" sz="1800" dirty="0">
                <a:solidFill>
                  <a:schemeClr val="accent3">
                    <a:lumMod val="50000"/>
                  </a:schemeClr>
                </a:solidFill>
              </a:rPr>
              <a:t>Consistently increased over the year in Lagos until age 82 pears, whereas the decline in Kaduna State commenced about 10 years earlier with some fluctuation in the preceding decade. </a:t>
            </a:r>
          </a:p>
          <a:p>
            <a:pPr marL="285750" indent="-285750" algn="l">
              <a:buFont typeface="Arial" panose="020B0604020202020204" pitchFamily="34" charset="0"/>
              <a:buChar char="•"/>
            </a:pPr>
            <a:r>
              <a:rPr lang="en-GB" sz="1800" dirty="0">
                <a:solidFill>
                  <a:schemeClr val="accent3">
                    <a:lumMod val="50000"/>
                  </a:schemeClr>
                </a:solidFill>
              </a:rPr>
              <a:t>P</a:t>
            </a:r>
            <a:r>
              <a:rPr lang="en-NG" sz="1800" dirty="0">
                <a:solidFill>
                  <a:schemeClr val="accent3">
                    <a:lumMod val="50000"/>
                  </a:schemeClr>
                </a:solidFill>
              </a:rPr>
              <a:t>rivate spending on health is generally far huge in Lagos State than in Kaduna State.</a:t>
            </a:r>
          </a:p>
          <a:p>
            <a:pPr marL="285750" indent="-285750" algn="l">
              <a:buFont typeface="Arial" panose="020B0604020202020204" pitchFamily="34" charset="0"/>
              <a:buChar char="•"/>
            </a:pPr>
            <a:r>
              <a:rPr lang="en-NG" sz="1800" dirty="0">
                <a:solidFill>
                  <a:schemeClr val="accent3">
                    <a:lumMod val="50000"/>
                  </a:schemeClr>
                </a:solidFill>
              </a:rPr>
              <a:t>This is supported by stronger economic furtune in Lagos, which has the highest per capita income in the country</a:t>
            </a:r>
          </a:p>
        </p:txBody>
      </p:sp>
      <p:graphicFrame>
        <p:nvGraphicFramePr>
          <p:cNvPr id="7" name="Chart 6">
            <a:extLst>
              <a:ext uri="{FF2B5EF4-FFF2-40B4-BE49-F238E27FC236}">
                <a16:creationId xmlns:a16="http://schemas.microsoft.com/office/drawing/2014/main" id="{5EBA51CC-F968-7385-784E-4A6379386103}"/>
              </a:ext>
            </a:extLst>
          </p:cNvPr>
          <p:cNvGraphicFramePr/>
          <p:nvPr>
            <p:extLst>
              <p:ext uri="{D42A27DB-BD31-4B8C-83A1-F6EECF244321}">
                <p14:modId xmlns:p14="http://schemas.microsoft.com/office/powerpoint/2010/main" val="2410860576"/>
              </p:ext>
            </p:extLst>
          </p:nvPr>
        </p:nvGraphicFramePr>
        <p:xfrm>
          <a:off x="5765186" y="627746"/>
          <a:ext cx="6172198" cy="29978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2C022E29-F725-793B-AFCF-8331259DA666}"/>
              </a:ext>
            </a:extLst>
          </p:cNvPr>
          <p:cNvGraphicFramePr/>
          <p:nvPr>
            <p:extLst>
              <p:ext uri="{D42A27DB-BD31-4B8C-83A1-F6EECF244321}">
                <p14:modId xmlns:p14="http://schemas.microsoft.com/office/powerpoint/2010/main" val="3863247870"/>
              </p:ext>
            </p:extLst>
          </p:nvPr>
        </p:nvGraphicFramePr>
        <p:xfrm>
          <a:off x="0" y="4162365"/>
          <a:ext cx="6172197" cy="2695635"/>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E7CF75AB-CE98-9447-703E-85830CA1FE0D}"/>
              </a:ext>
            </a:extLst>
          </p:cNvPr>
          <p:cNvSpPr txBox="1"/>
          <p:nvPr/>
        </p:nvSpPr>
        <p:spPr>
          <a:xfrm>
            <a:off x="2433574" y="4188225"/>
            <a:ext cx="6094070" cy="369332"/>
          </a:xfrm>
          <a:prstGeom prst="rect">
            <a:avLst/>
          </a:prstGeom>
          <a:noFill/>
        </p:spPr>
        <p:txBody>
          <a:bodyPr wrap="square">
            <a:spAutoFit/>
          </a:bodyPr>
          <a:lstStyle/>
          <a:p>
            <a:r>
              <a:rPr lang="en-GB" dirty="0">
                <a:solidFill>
                  <a:schemeClr val="accent3">
                    <a:lumMod val="50000"/>
                  </a:schemeClr>
                </a:solidFill>
              </a:rPr>
              <a:t>Lagos State</a:t>
            </a:r>
            <a:endParaRPr lang="en-NG" dirty="0">
              <a:solidFill>
                <a:schemeClr val="accent3">
                  <a:lumMod val="50000"/>
                </a:schemeClr>
              </a:solidFill>
            </a:endParaRPr>
          </a:p>
        </p:txBody>
      </p:sp>
      <p:sp>
        <p:nvSpPr>
          <p:cNvPr id="14" name="TextBox 13">
            <a:extLst>
              <a:ext uri="{FF2B5EF4-FFF2-40B4-BE49-F238E27FC236}">
                <a16:creationId xmlns:a16="http://schemas.microsoft.com/office/drawing/2014/main" id="{CF676F52-B7D7-56E1-83DD-74D67AA3AB4F}"/>
              </a:ext>
            </a:extLst>
          </p:cNvPr>
          <p:cNvSpPr txBox="1"/>
          <p:nvPr/>
        </p:nvSpPr>
        <p:spPr>
          <a:xfrm>
            <a:off x="7098174" y="601200"/>
            <a:ext cx="2381492" cy="369332"/>
          </a:xfrm>
          <a:prstGeom prst="rect">
            <a:avLst/>
          </a:prstGeom>
          <a:noFill/>
        </p:spPr>
        <p:txBody>
          <a:bodyPr wrap="square">
            <a:spAutoFit/>
          </a:bodyPr>
          <a:lstStyle/>
          <a:p>
            <a:r>
              <a:rPr lang="en-NG" dirty="0">
                <a:solidFill>
                  <a:schemeClr val="accent3">
                    <a:lumMod val="50000"/>
                  </a:schemeClr>
                </a:solidFill>
              </a:rPr>
              <a:t>Kaduna State</a:t>
            </a:r>
          </a:p>
        </p:txBody>
      </p:sp>
    </p:spTree>
    <p:extLst>
      <p:ext uri="{BB962C8B-B14F-4D97-AF65-F5344CB8AC3E}">
        <p14:creationId xmlns:p14="http://schemas.microsoft.com/office/powerpoint/2010/main" val="3491883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67C31-E908-043A-2622-F7477177270A}"/>
              </a:ext>
            </a:extLst>
          </p:cNvPr>
          <p:cNvSpPr>
            <a:spLocks noGrp="1"/>
          </p:cNvSpPr>
          <p:nvPr>
            <p:ph type="title"/>
          </p:nvPr>
        </p:nvSpPr>
        <p:spPr/>
        <p:txBody>
          <a:bodyPr/>
          <a:lstStyle/>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Per capita Profile of Public Consumption of Health for Nigeria, 2016</a:t>
            </a:r>
            <a:endParaRPr lang="en-NG" dirty="0"/>
          </a:p>
        </p:txBody>
      </p:sp>
      <p:graphicFrame>
        <p:nvGraphicFramePr>
          <p:cNvPr id="4" name="Content Placeholder 3">
            <a:extLst>
              <a:ext uri="{FF2B5EF4-FFF2-40B4-BE49-F238E27FC236}">
                <a16:creationId xmlns:a16="http://schemas.microsoft.com/office/drawing/2014/main" id="{66BC6CCA-FC97-7A01-2D24-7E1C2521C24E}"/>
              </a:ext>
            </a:extLst>
          </p:cNvPr>
          <p:cNvGraphicFramePr>
            <a:graphicFrameLocks noGrp="1"/>
          </p:cNvGraphicFramePr>
          <p:nvPr>
            <p:ph idx="1"/>
            <p:extLst>
              <p:ext uri="{D42A27DB-BD31-4B8C-83A1-F6EECF244321}">
                <p14:modId xmlns:p14="http://schemas.microsoft.com/office/powerpoint/2010/main" val="3691260396"/>
              </p:ext>
            </p:extLst>
          </p:nvPr>
        </p:nvGraphicFramePr>
        <p:xfrm>
          <a:off x="581025" y="2181225"/>
          <a:ext cx="11029950" cy="433532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66006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425450" y="457200"/>
            <a:ext cx="4757738" cy="1184626"/>
          </a:xfrm>
        </p:spPr>
        <p:txBody>
          <a:bodyPr>
            <a:noAutofit/>
          </a:bodyPr>
          <a:lstStyle/>
          <a:p>
            <a:r>
              <a:rPr lang="en-GB" sz="2400" b="1" dirty="0">
                <a:solidFill>
                  <a:srgbClr val="000000"/>
                </a:solidFill>
                <a:effectLst/>
                <a:latin typeface="Calibri" panose="020F0502020204030204" pitchFamily="34" charset="0"/>
                <a:ea typeface="Calibri" panose="020F0502020204030204" pitchFamily="34" charset="0"/>
              </a:rPr>
              <a:t>Per Capita Public Health Consumption Expenditure in Kaduna State and Lagos State</a:t>
            </a:r>
            <a:endParaRPr lang="en-NG" sz="2400"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8" y="139485"/>
            <a:ext cx="6172200" cy="5721565"/>
          </a:xfrm>
        </p:spPr>
        <p:txBody>
          <a:bodyPr/>
          <a:lstStyle/>
          <a:p>
            <a:endParaRPr lang="en-NG" dirty="0">
              <a:solidFill>
                <a:schemeClr val="accent3">
                  <a:lumMod val="50000"/>
                </a:schemeClr>
              </a:solidFill>
            </a:endParaRPr>
          </a:p>
          <a:p>
            <a:endParaRPr lang="en-NG" dirty="0">
              <a:solidFill>
                <a:schemeClr val="accent3">
                  <a:lumMod val="50000"/>
                </a:schemeClr>
              </a:solidFill>
            </a:endParaRPr>
          </a:p>
          <a:p>
            <a:endParaRPr lang="en-NG" dirty="0">
              <a:solidFill>
                <a:schemeClr val="accent3">
                  <a:lumMod val="50000"/>
                </a:schemeClr>
              </a:solidFill>
            </a:endParaRPr>
          </a:p>
          <a:p>
            <a:endParaRPr lang="en-NG" dirty="0">
              <a:solidFill>
                <a:schemeClr val="accent3">
                  <a:lumMod val="50000"/>
                </a:schemeClr>
              </a:solidFill>
            </a:endParaRPr>
          </a:p>
          <a:p>
            <a:endParaRPr lang="en-GB" dirty="0">
              <a:solidFill>
                <a:schemeClr val="accent3">
                  <a:lumMod val="50000"/>
                </a:schemeClr>
              </a:solidFill>
            </a:endParaRPr>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2384385" y="5110835"/>
            <a:ext cx="8669438" cy="1289965"/>
          </a:xfrm>
        </p:spPr>
        <p:txBody>
          <a:bodyPr>
            <a:normAutofit/>
          </a:bodyPr>
          <a:lstStyle/>
          <a:p>
            <a:pPr algn="l"/>
            <a:r>
              <a:rPr lang="en-GB" sz="2000" dirty="0"/>
              <a:t>P</a:t>
            </a:r>
            <a:r>
              <a:rPr lang="en-NG" sz="2000" dirty="0"/>
              <a:t>ublic spending on health on average is relatively higher in Lagos</a:t>
            </a:r>
          </a:p>
          <a:p>
            <a:pPr algn="l"/>
            <a:r>
              <a:rPr lang="en-GB" sz="2000" dirty="0"/>
              <a:t>K</a:t>
            </a:r>
            <a:r>
              <a:rPr lang="en-NG" sz="2000" dirty="0"/>
              <a:t>aduna State reached the peak earlier, though they both started to decline at older ages</a:t>
            </a:r>
          </a:p>
        </p:txBody>
      </p:sp>
      <p:graphicFrame>
        <p:nvGraphicFramePr>
          <p:cNvPr id="5" name="Chart 4">
            <a:extLst>
              <a:ext uri="{FF2B5EF4-FFF2-40B4-BE49-F238E27FC236}">
                <a16:creationId xmlns:a16="http://schemas.microsoft.com/office/drawing/2014/main" id="{264D3E3C-6C40-48A2-204C-E3BB07C54DF4}"/>
              </a:ext>
            </a:extLst>
          </p:cNvPr>
          <p:cNvGraphicFramePr/>
          <p:nvPr>
            <p:extLst>
              <p:ext uri="{D42A27DB-BD31-4B8C-83A1-F6EECF244321}">
                <p14:modId xmlns:p14="http://schemas.microsoft.com/office/powerpoint/2010/main" val="1636282815"/>
              </p:ext>
            </p:extLst>
          </p:nvPr>
        </p:nvGraphicFramePr>
        <p:xfrm>
          <a:off x="5852147" y="288567"/>
          <a:ext cx="6144434" cy="283162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1D4D6450-7FAE-833B-ABDC-2874CBF370A7}"/>
              </a:ext>
            </a:extLst>
          </p:cNvPr>
          <p:cNvGraphicFramePr/>
          <p:nvPr>
            <p:extLst>
              <p:ext uri="{D42A27DB-BD31-4B8C-83A1-F6EECF244321}">
                <p14:modId xmlns:p14="http://schemas.microsoft.com/office/powerpoint/2010/main" val="843910275"/>
              </p:ext>
            </p:extLst>
          </p:nvPr>
        </p:nvGraphicFramePr>
        <p:xfrm>
          <a:off x="0" y="1749759"/>
          <a:ext cx="6172200" cy="283162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913C6E5A-DB21-624A-FC7E-2FA9FF9DD7FE}"/>
              </a:ext>
            </a:extLst>
          </p:cNvPr>
          <p:cNvSpPr txBox="1"/>
          <p:nvPr/>
        </p:nvSpPr>
        <p:spPr>
          <a:xfrm>
            <a:off x="7260221" y="378784"/>
            <a:ext cx="6094070" cy="369332"/>
          </a:xfrm>
          <a:prstGeom prst="rect">
            <a:avLst/>
          </a:prstGeom>
          <a:noFill/>
        </p:spPr>
        <p:txBody>
          <a:bodyPr wrap="square">
            <a:spAutoFit/>
          </a:bodyPr>
          <a:lstStyle/>
          <a:p>
            <a:r>
              <a:rPr lang="en-NG" dirty="0">
                <a:solidFill>
                  <a:schemeClr val="accent3">
                    <a:lumMod val="50000"/>
                  </a:schemeClr>
                </a:solidFill>
              </a:rPr>
              <a:t>Kaduna State</a:t>
            </a:r>
          </a:p>
        </p:txBody>
      </p:sp>
      <p:sp>
        <p:nvSpPr>
          <p:cNvPr id="10" name="TextBox 9">
            <a:extLst>
              <a:ext uri="{FF2B5EF4-FFF2-40B4-BE49-F238E27FC236}">
                <a16:creationId xmlns:a16="http://schemas.microsoft.com/office/drawing/2014/main" id="{E058BB6A-ED76-4131-51DB-14C28CCD2CF5}"/>
              </a:ext>
            </a:extLst>
          </p:cNvPr>
          <p:cNvSpPr txBox="1"/>
          <p:nvPr/>
        </p:nvSpPr>
        <p:spPr>
          <a:xfrm>
            <a:off x="836612" y="1912328"/>
            <a:ext cx="6678592" cy="369332"/>
          </a:xfrm>
          <a:prstGeom prst="rect">
            <a:avLst/>
          </a:prstGeom>
          <a:noFill/>
        </p:spPr>
        <p:txBody>
          <a:bodyPr wrap="square">
            <a:spAutoFit/>
          </a:bodyPr>
          <a:lstStyle/>
          <a:p>
            <a:r>
              <a:rPr lang="en-GB" dirty="0">
                <a:solidFill>
                  <a:schemeClr val="accent3">
                    <a:lumMod val="50000"/>
                  </a:schemeClr>
                </a:solidFill>
              </a:rPr>
              <a:t>Lagos State</a:t>
            </a:r>
            <a:endParaRPr lang="en-NG" dirty="0">
              <a:solidFill>
                <a:schemeClr val="accent3">
                  <a:lumMod val="50000"/>
                </a:schemeClr>
              </a:solidFill>
            </a:endParaRPr>
          </a:p>
        </p:txBody>
      </p:sp>
    </p:spTree>
    <p:extLst>
      <p:ext uri="{BB962C8B-B14F-4D97-AF65-F5344CB8AC3E}">
        <p14:creationId xmlns:p14="http://schemas.microsoft.com/office/powerpoint/2010/main" val="927302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425450" y="457200"/>
            <a:ext cx="4757738" cy="1184626"/>
          </a:xfrm>
        </p:spPr>
        <p:txBody>
          <a:bodyPr>
            <a:noAutofit/>
          </a:bodyPr>
          <a:lstStyle/>
          <a:p>
            <a:r>
              <a:rPr lang="en-GB" sz="2400" b="1" dirty="0">
                <a:solidFill>
                  <a:srgbClr val="000000"/>
                </a:solidFill>
                <a:effectLst/>
                <a:latin typeface="Calibri" panose="020F0502020204030204" pitchFamily="34" charset="0"/>
                <a:ea typeface="Calibri" panose="020F0502020204030204" pitchFamily="34" charset="0"/>
              </a:rPr>
              <a:t>Per Capita Total Health Consumption Expenditure in Kaduna State and Lagos State</a:t>
            </a:r>
            <a:endParaRPr lang="en-NG" sz="2400"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8" y="139485"/>
            <a:ext cx="6172200" cy="5721565"/>
          </a:xfrm>
        </p:spPr>
        <p:txBody>
          <a:bodyPr/>
          <a:lstStyle/>
          <a:p>
            <a:r>
              <a:rPr lang="en-NG" dirty="0"/>
              <a:t>Kaduna State</a:t>
            </a:r>
          </a:p>
          <a:p>
            <a:endParaRPr lang="en-NG" dirty="0"/>
          </a:p>
          <a:p>
            <a:endParaRPr lang="en-NG" dirty="0"/>
          </a:p>
          <a:p>
            <a:endParaRPr lang="en-NG" dirty="0"/>
          </a:p>
          <a:p>
            <a:endParaRPr lang="en-NG" dirty="0"/>
          </a:p>
          <a:p>
            <a:endParaRPr lang="en-GB" dirty="0"/>
          </a:p>
          <a:p>
            <a:r>
              <a:rPr lang="en-GB" dirty="0"/>
              <a:t>Lagos State</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425450" y="1959541"/>
            <a:ext cx="4379025" cy="2652382"/>
          </a:xfrm>
        </p:spPr>
        <p:txBody>
          <a:bodyPr anchor="t">
            <a:normAutofit/>
          </a:bodyPr>
          <a:lstStyle/>
          <a:p>
            <a:pPr marL="342900" indent="-342900" algn="l">
              <a:buFont typeface="Arial" panose="020B0604020202020204" pitchFamily="34" charset="0"/>
              <a:buChar char="•"/>
            </a:pPr>
            <a:r>
              <a:rPr lang="en-US" sz="2000" dirty="0">
                <a:solidFill>
                  <a:schemeClr val="accent3">
                    <a:lumMod val="50000"/>
                  </a:schemeClr>
                </a:solidFill>
              </a:rPr>
              <a:t>Total</a:t>
            </a:r>
            <a:r>
              <a:rPr lang="en-NG" sz="2000" dirty="0">
                <a:solidFill>
                  <a:schemeClr val="accent3">
                    <a:lumMod val="50000"/>
                  </a:schemeClr>
                </a:solidFill>
              </a:rPr>
              <a:t> spending on health on average is relatively higher in Lagos</a:t>
            </a:r>
          </a:p>
          <a:p>
            <a:pPr marL="342900" indent="-342900" algn="l">
              <a:buFont typeface="Arial" panose="020B0604020202020204" pitchFamily="34" charset="0"/>
              <a:buChar char="•"/>
            </a:pPr>
            <a:r>
              <a:rPr lang="en-GB" sz="2000" dirty="0">
                <a:solidFill>
                  <a:schemeClr val="accent3">
                    <a:lumMod val="50000"/>
                  </a:schemeClr>
                </a:solidFill>
              </a:rPr>
              <a:t>K</a:t>
            </a:r>
            <a:r>
              <a:rPr lang="en-NG" sz="2000" dirty="0">
                <a:solidFill>
                  <a:schemeClr val="accent3">
                    <a:lumMod val="50000"/>
                  </a:schemeClr>
                </a:solidFill>
              </a:rPr>
              <a:t>aduna State reached the peak earlier, though they both started to decline at older ages</a:t>
            </a:r>
          </a:p>
          <a:p>
            <a:pPr marL="342900" indent="-342900" algn="l">
              <a:buFont typeface="Arial" panose="020B0604020202020204" pitchFamily="34" charset="0"/>
              <a:buChar char="•"/>
            </a:pPr>
            <a:r>
              <a:rPr lang="en-NG" sz="2000" dirty="0">
                <a:solidFill>
                  <a:schemeClr val="accent3">
                    <a:lumMod val="50000"/>
                  </a:schemeClr>
                </a:solidFill>
              </a:rPr>
              <a:t>The peak for Kaduna is #16,000, while for Lagos State is #323,000</a:t>
            </a:r>
          </a:p>
          <a:p>
            <a:pPr marL="342900" indent="-342900" algn="l">
              <a:buFont typeface="Arial" panose="020B0604020202020204" pitchFamily="34" charset="0"/>
              <a:buChar char="•"/>
            </a:pPr>
            <a:endParaRPr lang="en-NG" sz="2000" dirty="0">
              <a:solidFill>
                <a:schemeClr val="accent3">
                  <a:lumMod val="50000"/>
                </a:schemeClr>
              </a:solidFill>
            </a:endParaRPr>
          </a:p>
        </p:txBody>
      </p:sp>
      <p:graphicFrame>
        <p:nvGraphicFramePr>
          <p:cNvPr id="5" name="Chart 4">
            <a:extLst>
              <a:ext uri="{FF2B5EF4-FFF2-40B4-BE49-F238E27FC236}">
                <a16:creationId xmlns:a16="http://schemas.microsoft.com/office/drawing/2014/main" id="{FC185801-5806-7D59-67BB-E65291E55976}"/>
              </a:ext>
            </a:extLst>
          </p:cNvPr>
          <p:cNvGraphicFramePr/>
          <p:nvPr>
            <p:extLst>
              <p:ext uri="{D42A27DB-BD31-4B8C-83A1-F6EECF244321}">
                <p14:modId xmlns:p14="http://schemas.microsoft.com/office/powerpoint/2010/main" val="1858099153"/>
              </p:ext>
            </p:extLst>
          </p:nvPr>
        </p:nvGraphicFramePr>
        <p:xfrm>
          <a:off x="5452670" y="581185"/>
          <a:ext cx="6172197" cy="2971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1951E469-6261-E2E6-FD82-7F4BFF36B272}"/>
              </a:ext>
            </a:extLst>
          </p:cNvPr>
          <p:cNvGraphicFramePr/>
          <p:nvPr>
            <p:extLst>
              <p:ext uri="{D42A27DB-BD31-4B8C-83A1-F6EECF244321}">
                <p14:modId xmlns:p14="http://schemas.microsoft.com/office/powerpoint/2010/main" val="3387036363"/>
              </p:ext>
            </p:extLst>
          </p:nvPr>
        </p:nvGraphicFramePr>
        <p:xfrm>
          <a:off x="5452670" y="3994685"/>
          <a:ext cx="6172196" cy="27238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5401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13E22-3390-7686-D4A4-206E6129BF7F}"/>
              </a:ext>
            </a:extLst>
          </p:cNvPr>
          <p:cNvSpPr>
            <a:spLocks noGrp="1"/>
          </p:cNvSpPr>
          <p:nvPr>
            <p:ph type="title"/>
          </p:nvPr>
        </p:nvSpPr>
        <p:spPr/>
        <p:txBody>
          <a:bodyPr>
            <a:normAutofit fontScale="90000"/>
          </a:bodyPr>
          <a:lstStyle/>
          <a:p>
            <a:r>
              <a:rPr lang="en-US" sz="4400" b="1" dirty="0"/>
              <a:t>Per Capita Age Distribution of Consumption &amp; Labour Income for Nigeria, 2016 (Naira)  </a:t>
            </a:r>
            <a:endParaRPr lang="en-NG" b="1" dirty="0"/>
          </a:p>
        </p:txBody>
      </p:sp>
      <p:graphicFrame>
        <p:nvGraphicFramePr>
          <p:cNvPr id="4" name="Content Placeholder 3">
            <a:extLst>
              <a:ext uri="{FF2B5EF4-FFF2-40B4-BE49-F238E27FC236}">
                <a16:creationId xmlns:a16="http://schemas.microsoft.com/office/drawing/2014/main" id="{4AB005A1-286E-B580-B4BF-CD01AC32DABA}"/>
              </a:ext>
            </a:extLst>
          </p:cNvPr>
          <p:cNvGraphicFramePr>
            <a:graphicFrameLocks noGrp="1"/>
          </p:cNvGraphicFramePr>
          <p:nvPr>
            <p:ph idx="1"/>
            <p:extLst>
              <p:ext uri="{D42A27DB-BD31-4B8C-83A1-F6EECF244321}">
                <p14:modId xmlns:p14="http://schemas.microsoft.com/office/powerpoint/2010/main" val="3039750933"/>
              </p:ext>
            </p:extLst>
          </p:nvPr>
        </p:nvGraphicFramePr>
        <p:xfrm>
          <a:off x="581025" y="2181225"/>
          <a:ext cx="11029950" cy="36782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6791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EA65-2B3F-B14F-6587-06EFE644D555}"/>
              </a:ext>
            </a:extLst>
          </p:cNvPr>
          <p:cNvSpPr>
            <a:spLocks noGrp="1"/>
          </p:cNvSpPr>
          <p:nvPr>
            <p:ph type="title"/>
          </p:nvPr>
        </p:nvSpPr>
        <p:spPr/>
        <p:txBody>
          <a:bodyPr/>
          <a:lstStyle/>
          <a:p>
            <a:r>
              <a:rPr lang="en-US" sz="1800" b="1" dirty="0">
                <a:effectLst/>
                <a:latin typeface="Times New Roman" panose="02020603050405020304" pitchFamily="18" charset="0"/>
                <a:ea typeface="Calibri" panose="020F0502020204030204" pitchFamily="34" charset="0"/>
              </a:rPr>
              <a:t>Per capita Age Distribution of Consumption &amp; Labour Income for Nigeria, 2016 (Naira) </a:t>
            </a:r>
            <a:endParaRPr lang="en-NG" dirty="0"/>
          </a:p>
        </p:txBody>
      </p:sp>
      <p:sp>
        <p:nvSpPr>
          <p:cNvPr id="3" name="Content Placeholder 2">
            <a:extLst>
              <a:ext uri="{FF2B5EF4-FFF2-40B4-BE49-F238E27FC236}">
                <a16:creationId xmlns:a16="http://schemas.microsoft.com/office/drawing/2014/main" id="{306244A4-F872-808E-BF2C-B3FC9CB0435C}"/>
              </a:ext>
            </a:extLst>
          </p:cNvPr>
          <p:cNvSpPr>
            <a:spLocks noGrp="1"/>
          </p:cNvSpPr>
          <p:nvPr>
            <p:ph idx="1"/>
          </p:nvPr>
        </p:nvSpPr>
        <p:spPr/>
        <p:txBody>
          <a:bodyPr/>
          <a:lstStyle/>
          <a:p>
            <a:r>
              <a:rPr lang="en-NG" dirty="0"/>
              <a:t>.</a:t>
            </a:r>
          </a:p>
        </p:txBody>
      </p:sp>
      <p:graphicFrame>
        <p:nvGraphicFramePr>
          <p:cNvPr id="4" name="Chart 3">
            <a:extLst>
              <a:ext uri="{FF2B5EF4-FFF2-40B4-BE49-F238E27FC236}">
                <a16:creationId xmlns:a16="http://schemas.microsoft.com/office/drawing/2014/main" id="{96FE8117-6FDB-82F1-7863-7322383EF633}"/>
              </a:ext>
            </a:extLst>
          </p:cNvPr>
          <p:cNvGraphicFramePr/>
          <p:nvPr>
            <p:extLst>
              <p:ext uri="{D42A27DB-BD31-4B8C-83A1-F6EECF244321}">
                <p14:modId xmlns:p14="http://schemas.microsoft.com/office/powerpoint/2010/main" val="2603367306"/>
              </p:ext>
            </p:extLst>
          </p:nvPr>
        </p:nvGraphicFramePr>
        <p:xfrm>
          <a:off x="833377" y="1825624"/>
          <a:ext cx="9938701" cy="47487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1900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7478-47D3-DE48-3C56-1C192695A8BD}"/>
              </a:ext>
            </a:extLst>
          </p:cNvPr>
          <p:cNvSpPr>
            <a:spLocks noGrp="1"/>
          </p:cNvSpPr>
          <p:nvPr>
            <p:ph type="title"/>
          </p:nvPr>
        </p:nvSpPr>
        <p:spPr>
          <a:xfrm>
            <a:off x="1089401" y="86548"/>
            <a:ext cx="10515600" cy="1325563"/>
          </a:xfrm>
        </p:spPr>
        <p:txBody>
          <a:bodyPr/>
          <a:lstStyle/>
          <a:p>
            <a:r>
              <a:rPr lang="en-GB" b="1" dirty="0"/>
              <a:t>I</a:t>
            </a:r>
            <a:r>
              <a:rPr lang="en-NG" b="1" dirty="0"/>
              <a:t>ntroduction </a:t>
            </a:r>
          </a:p>
        </p:txBody>
      </p:sp>
      <p:sp>
        <p:nvSpPr>
          <p:cNvPr id="3" name="Content Placeholder 2">
            <a:extLst>
              <a:ext uri="{FF2B5EF4-FFF2-40B4-BE49-F238E27FC236}">
                <a16:creationId xmlns:a16="http://schemas.microsoft.com/office/drawing/2014/main" id="{007C77B3-2A78-2644-9DE3-7C6420A5F189}"/>
              </a:ext>
            </a:extLst>
          </p:cNvPr>
          <p:cNvSpPr>
            <a:spLocks noGrp="1"/>
          </p:cNvSpPr>
          <p:nvPr>
            <p:ph idx="1"/>
          </p:nvPr>
        </p:nvSpPr>
        <p:spPr>
          <a:xfrm>
            <a:off x="277793" y="1770925"/>
            <a:ext cx="11667281" cy="4634778"/>
          </a:xfrm>
        </p:spPr>
        <p:txBody>
          <a:bodyPr anchor="t">
            <a:noAutofit/>
          </a:bodyPr>
          <a:lstStyle/>
          <a:p>
            <a:pPr>
              <a:lnSpc>
                <a:spcPct val="112000"/>
              </a:lnSpc>
              <a:spcAft>
                <a:spcPts val="0"/>
              </a:spcAft>
            </a:pPr>
            <a:r>
              <a:rPr lang="en-US" sz="2400" dirty="0">
                <a:ea typeface="MingLiU-ExtB" panose="02020500000000000000" pitchFamily="18" charset="-120"/>
                <a:cs typeface="Times New Roman" panose="02020603050405020304" pitchFamily="18" charset="0"/>
              </a:rPr>
              <a:t>Comprised of six geo-political zones: 3 in the North and 3 in the South</a:t>
            </a:r>
            <a:endParaRPr lang="en-US" sz="2400" dirty="0">
              <a:effectLst/>
              <a:ea typeface="MingLiU-ExtB" panose="02020500000000000000" pitchFamily="18" charset="-120"/>
              <a:cs typeface="Times New Roman" panose="02020603050405020304" pitchFamily="18" charset="0"/>
            </a:endParaRPr>
          </a:p>
          <a:p>
            <a:pPr algn="just">
              <a:lnSpc>
                <a:spcPct val="112000"/>
              </a:lnSpc>
              <a:spcAft>
                <a:spcPts val="0"/>
              </a:spcAft>
            </a:pPr>
            <a:r>
              <a:rPr lang="en-GB" sz="2400" dirty="0">
                <a:effectLst/>
                <a:ea typeface="Calibri" panose="020F0502020204030204" pitchFamily="34" charset="0"/>
                <a:cs typeface="Times New Roman" panose="02020603050405020304" pitchFamily="18" charset="0"/>
              </a:rPr>
              <a:t>Nigeria is the most populous country in Africa </a:t>
            </a:r>
          </a:p>
          <a:p>
            <a:pPr algn="just">
              <a:lnSpc>
                <a:spcPct val="112000"/>
              </a:lnSpc>
              <a:spcAft>
                <a:spcPts val="0"/>
              </a:spcAft>
            </a:pPr>
            <a:r>
              <a:rPr lang="en-GB" sz="2400" dirty="0">
                <a:effectLst/>
                <a:ea typeface="Calibri" panose="020F0502020204030204" pitchFamily="34" charset="0"/>
                <a:cs typeface="Times New Roman" panose="02020603050405020304" pitchFamily="18" charset="0"/>
              </a:rPr>
              <a:t>Seventh most populous country in the world with an estimated population of over 220 million</a:t>
            </a:r>
          </a:p>
          <a:p>
            <a:pPr algn="just">
              <a:lnSpc>
                <a:spcPct val="112000"/>
              </a:lnSpc>
              <a:spcAft>
                <a:spcPts val="0"/>
              </a:spcAft>
            </a:pPr>
            <a:r>
              <a:rPr lang="en-GB" sz="2400" dirty="0">
                <a:effectLst/>
                <a:ea typeface="Calibri" panose="020F0502020204030204" pitchFamily="34" charset="0"/>
                <a:cs typeface="Times New Roman" panose="02020603050405020304" pitchFamily="18" charset="0"/>
              </a:rPr>
              <a:t>With the current annual growth rate of 3.2 percent, </a:t>
            </a:r>
          </a:p>
          <a:p>
            <a:pPr lvl="1" algn="just">
              <a:lnSpc>
                <a:spcPct val="112000"/>
              </a:lnSpc>
              <a:spcAft>
                <a:spcPts val="0"/>
              </a:spcAft>
            </a:pPr>
            <a:r>
              <a:rPr lang="en-GB" sz="2400" dirty="0">
                <a:effectLst/>
                <a:ea typeface="Calibri" panose="020F0502020204030204" pitchFamily="34" charset="0"/>
                <a:cs typeface="Times New Roman" panose="02020603050405020304" pitchFamily="18" charset="0"/>
              </a:rPr>
              <a:t>it is projected that Nigeria will be the 3rd most populous country in the world by 2020 </a:t>
            </a:r>
          </a:p>
          <a:p>
            <a:pPr lvl="1" algn="just">
              <a:lnSpc>
                <a:spcPct val="112000"/>
              </a:lnSpc>
              <a:spcAft>
                <a:spcPts val="0"/>
              </a:spcAft>
            </a:pPr>
            <a:r>
              <a:rPr lang="en-GB" sz="2400" dirty="0">
                <a:effectLst/>
                <a:ea typeface="Calibri" panose="020F0502020204030204" pitchFamily="34" charset="0"/>
                <a:cs typeface="Times New Roman" panose="02020603050405020304" pitchFamily="18" charset="0"/>
              </a:rPr>
              <a:t>The population is expected to double by the year 2030 Fig(1).</a:t>
            </a:r>
          </a:p>
          <a:p>
            <a:pPr algn="just">
              <a:lnSpc>
                <a:spcPct val="112000"/>
              </a:lnSpc>
              <a:spcAft>
                <a:spcPts val="0"/>
              </a:spcAft>
            </a:pPr>
            <a:r>
              <a:rPr lang="en-GB" sz="2400" dirty="0">
                <a:effectLst/>
                <a:ea typeface="Calibri" panose="020F0502020204030204" pitchFamily="34" charset="0"/>
                <a:cs typeface="Times New Roman" panose="02020603050405020304" pitchFamily="18" charset="0"/>
              </a:rPr>
              <a:t>The rapid population growth rate attributed to the high total fertility rate (TFR) of 5.8 and low contraceptive prevalence rate of 13.4% (MICS, 2016). </a:t>
            </a:r>
          </a:p>
          <a:p>
            <a:pPr algn="just">
              <a:lnSpc>
                <a:spcPct val="112000"/>
              </a:lnSpc>
              <a:spcAft>
                <a:spcPts val="0"/>
              </a:spcAft>
            </a:pPr>
            <a:r>
              <a:rPr lang="en-GB" sz="2400" dirty="0">
                <a:effectLst/>
                <a:ea typeface="Calibri" panose="020F0502020204030204" pitchFamily="34" charset="0"/>
                <a:cs typeface="Times New Roman" panose="02020603050405020304" pitchFamily="18" charset="0"/>
              </a:rPr>
              <a:t>Currently in the middle of demographic transition with fertility and mortality beginning to fall.</a:t>
            </a:r>
          </a:p>
        </p:txBody>
      </p:sp>
    </p:spTree>
    <p:extLst>
      <p:ext uri="{BB962C8B-B14F-4D97-AF65-F5344CB8AC3E}">
        <p14:creationId xmlns:p14="http://schemas.microsoft.com/office/powerpoint/2010/main" val="1014704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0" y="43063"/>
            <a:ext cx="5694744" cy="1184626"/>
          </a:xfrm>
          <a:solidFill>
            <a:schemeClr val="accent3">
              <a:lumMod val="20000"/>
              <a:lumOff val="80000"/>
            </a:schemeClr>
          </a:solidFill>
        </p:spPr>
        <p:txBody>
          <a:bodyPr>
            <a:noAutofit/>
          </a:bodyPr>
          <a:lstStyle/>
          <a:p>
            <a:r>
              <a:rPr lang="en-US" b="1" dirty="0">
                <a:effectLst/>
                <a:latin typeface="Times New Roman" panose="02020603050405020304" pitchFamily="18" charset="0"/>
                <a:ea typeface="Calibri" panose="020F0502020204030204" pitchFamily="34" charset="0"/>
              </a:rPr>
              <a:t>Per capita Age Distribution of Consumption &amp; Labour Income for Kaduna and Lagos States</a:t>
            </a:r>
            <a:endParaRPr lang="en-NG"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8" y="139485"/>
            <a:ext cx="6172200" cy="5721565"/>
          </a:xfrm>
        </p:spPr>
        <p:txBody>
          <a:bodyPr/>
          <a:lstStyle/>
          <a:p>
            <a:r>
              <a:rPr lang="en-NG" dirty="0"/>
              <a:t>Kaduna State</a:t>
            </a:r>
          </a:p>
          <a:p>
            <a:endParaRPr lang="en-NG" dirty="0"/>
          </a:p>
          <a:p>
            <a:endParaRPr lang="en-NG" dirty="0"/>
          </a:p>
          <a:p>
            <a:endParaRPr lang="en-NG" dirty="0"/>
          </a:p>
          <a:p>
            <a:endParaRPr lang="en-NG" dirty="0"/>
          </a:p>
          <a:p>
            <a:endParaRPr lang="en-GB" dirty="0"/>
          </a:p>
          <a:p>
            <a:r>
              <a:rPr lang="en-GB" dirty="0"/>
              <a:t>Lagos State</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104173" y="1339616"/>
            <a:ext cx="5227244" cy="5378899"/>
          </a:xfrm>
          <a:solidFill>
            <a:schemeClr val="accent3">
              <a:lumMod val="20000"/>
              <a:lumOff val="80000"/>
            </a:schemeClr>
          </a:solidFill>
        </p:spPr>
        <p:txBody>
          <a:bodyPr anchor="t">
            <a:noAutofit/>
          </a:bodyPr>
          <a:lstStyle/>
          <a:p>
            <a:pPr marL="285750" indent="-285750" algn="l">
              <a:buFont typeface="Arial" panose="020B0604020202020204" pitchFamily="34" charset="0"/>
              <a:buChar char="•"/>
            </a:pPr>
            <a:r>
              <a:rPr lang="en-GB" sz="1400" dirty="0">
                <a:solidFill>
                  <a:schemeClr val="accent3">
                    <a:lumMod val="50000"/>
                  </a:schemeClr>
                </a:solidFill>
              </a:rPr>
              <a:t>Labour income appears to start earlier in Kaduna State, indicating presence of child labour </a:t>
            </a:r>
          </a:p>
          <a:p>
            <a:pPr marL="285750" indent="-285750" algn="l">
              <a:buFont typeface="Arial" panose="020B0604020202020204" pitchFamily="34" charset="0"/>
              <a:buChar char="•"/>
            </a:pPr>
            <a:r>
              <a:rPr lang="en-GB" sz="1400" dirty="0">
                <a:solidFill>
                  <a:schemeClr val="accent3">
                    <a:lumMod val="50000"/>
                  </a:schemeClr>
                </a:solidFill>
              </a:rPr>
              <a:t>While appreciable labour income has began from age 4-5years in Kaduna State, this does not show up until around 12years in Lagos State</a:t>
            </a:r>
          </a:p>
          <a:p>
            <a:pPr marL="285750" indent="-285750" algn="l">
              <a:buFont typeface="Arial" panose="020B0604020202020204" pitchFamily="34" charset="0"/>
              <a:buChar char="•"/>
            </a:pPr>
            <a:r>
              <a:rPr lang="en-GB" sz="1400" dirty="0">
                <a:solidFill>
                  <a:schemeClr val="accent3">
                    <a:lumMod val="50000"/>
                  </a:schemeClr>
                </a:solidFill>
              </a:rPr>
              <a:t>The labour income is generally higher over the age profile for Lagos State compared to Kaduna State</a:t>
            </a:r>
          </a:p>
          <a:p>
            <a:pPr marL="285750" indent="-285750" algn="l">
              <a:buFont typeface="Arial" panose="020B0604020202020204" pitchFamily="34" charset="0"/>
              <a:buChar char="•"/>
            </a:pPr>
            <a:r>
              <a:rPr lang="en-GB" sz="1400" dirty="0">
                <a:solidFill>
                  <a:schemeClr val="accent3">
                    <a:lumMod val="50000"/>
                  </a:schemeClr>
                </a:solidFill>
              </a:rPr>
              <a:t>The peak for Lagos State is over #1.5 million, while Kaduna State peak was #525,000</a:t>
            </a:r>
          </a:p>
          <a:p>
            <a:pPr marL="285750" indent="-285750" algn="l">
              <a:buFont typeface="Arial" panose="020B0604020202020204" pitchFamily="34" charset="0"/>
              <a:buChar char="•"/>
            </a:pPr>
            <a:r>
              <a:rPr lang="en-GB" sz="1400" dirty="0">
                <a:solidFill>
                  <a:schemeClr val="accent3">
                    <a:lumMod val="50000"/>
                  </a:schemeClr>
                </a:solidFill>
              </a:rPr>
              <a:t>The peak of labour income in Lagos is flatter lasting for longer period relative to Kaduna State</a:t>
            </a:r>
          </a:p>
          <a:p>
            <a:pPr marL="285750" indent="-285750" algn="l">
              <a:buFont typeface="Arial" panose="020B0604020202020204" pitchFamily="34" charset="0"/>
              <a:buChar char="•"/>
            </a:pPr>
            <a:r>
              <a:rPr lang="en-NG" sz="1400" dirty="0">
                <a:solidFill>
                  <a:schemeClr val="accent3">
                    <a:lumMod val="50000"/>
                  </a:schemeClr>
                </a:solidFill>
              </a:rPr>
              <a:t>Lagos consumption began to flatten out earlier (27years) than in Kaduna State (30 years)</a:t>
            </a:r>
          </a:p>
          <a:p>
            <a:pPr marL="285750" indent="-285750" algn="l">
              <a:buFont typeface="Arial" panose="020B0604020202020204" pitchFamily="34" charset="0"/>
              <a:buChar char="•"/>
            </a:pPr>
            <a:r>
              <a:rPr lang="en-GB" sz="1400" dirty="0">
                <a:solidFill>
                  <a:schemeClr val="accent3">
                    <a:lumMod val="50000"/>
                  </a:schemeClr>
                </a:solidFill>
              </a:rPr>
              <a:t>W</a:t>
            </a:r>
            <a:r>
              <a:rPr lang="en-NG" sz="1400" dirty="0">
                <a:solidFill>
                  <a:schemeClr val="accent3">
                    <a:lumMod val="50000"/>
                  </a:schemeClr>
                </a:solidFill>
              </a:rPr>
              <a:t>hile Kaduna per capita consumption never reached #500,000, Lagos State went as far as #1.5million</a:t>
            </a:r>
          </a:p>
          <a:p>
            <a:pPr marL="285750" indent="-285750" algn="l">
              <a:buFont typeface="Arial" panose="020B0604020202020204" pitchFamily="34" charset="0"/>
              <a:buChar char="•"/>
            </a:pPr>
            <a:r>
              <a:rPr lang="en-NG" sz="1400" dirty="0">
                <a:solidFill>
                  <a:schemeClr val="accent3">
                    <a:lumMod val="50000"/>
                  </a:schemeClr>
                </a:solidFill>
              </a:rPr>
              <a:t>Surplus life cycle was reached earlier in Kaduna State (36 years) compared to Lagos State (39years)</a:t>
            </a:r>
          </a:p>
          <a:p>
            <a:pPr marL="285750" indent="-285750" algn="l">
              <a:buFont typeface="Arial" panose="020B0604020202020204" pitchFamily="34" charset="0"/>
              <a:buChar char="•"/>
            </a:pPr>
            <a:r>
              <a:rPr lang="en-GB" sz="1400" dirty="0">
                <a:solidFill>
                  <a:schemeClr val="accent3">
                    <a:lumMod val="50000"/>
                  </a:schemeClr>
                </a:solidFill>
              </a:rPr>
              <a:t>T</a:t>
            </a:r>
            <a:r>
              <a:rPr lang="en-NG" sz="1400" dirty="0">
                <a:solidFill>
                  <a:schemeClr val="accent3">
                    <a:lumMod val="50000"/>
                  </a:schemeClr>
                </a:solidFill>
              </a:rPr>
              <a:t>hough labour income is comparatively higher in Lagos State, the high consumption appears to limit the surplus generated in the State and the lenght of time for which it lasted.</a:t>
            </a:r>
          </a:p>
          <a:p>
            <a:pPr marL="285750" indent="-285750" algn="l">
              <a:buFont typeface="Arial" panose="020B0604020202020204" pitchFamily="34" charset="0"/>
              <a:buChar char="•"/>
            </a:pPr>
            <a:endParaRPr lang="en-NG" sz="1400" dirty="0">
              <a:solidFill>
                <a:schemeClr val="accent3">
                  <a:lumMod val="50000"/>
                </a:schemeClr>
              </a:solidFill>
            </a:endParaRPr>
          </a:p>
        </p:txBody>
      </p:sp>
      <p:graphicFrame>
        <p:nvGraphicFramePr>
          <p:cNvPr id="7" name="Chart 6">
            <a:extLst>
              <a:ext uri="{FF2B5EF4-FFF2-40B4-BE49-F238E27FC236}">
                <a16:creationId xmlns:a16="http://schemas.microsoft.com/office/drawing/2014/main" id="{BE8C62EB-4427-B7F1-9FE0-BC9EE482EF45}"/>
              </a:ext>
            </a:extLst>
          </p:cNvPr>
          <p:cNvGraphicFramePr/>
          <p:nvPr>
            <p:extLst>
              <p:ext uri="{D42A27DB-BD31-4B8C-83A1-F6EECF244321}">
                <p14:modId xmlns:p14="http://schemas.microsoft.com/office/powerpoint/2010/main" val="2426337655"/>
              </p:ext>
            </p:extLst>
          </p:nvPr>
        </p:nvGraphicFramePr>
        <p:xfrm>
          <a:off x="5510952" y="650929"/>
          <a:ext cx="5841260" cy="291368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80592C86-2036-FF2B-C3E8-810250063DA8}"/>
              </a:ext>
            </a:extLst>
          </p:cNvPr>
          <p:cNvGraphicFramePr/>
          <p:nvPr>
            <p:extLst>
              <p:ext uri="{D42A27DB-BD31-4B8C-83A1-F6EECF244321}">
                <p14:modId xmlns:p14="http://schemas.microsoft.com/office/powerpoint/2010/main" val="1442562697"/>
              </p:ext>
            </p:extLst>
          </p:nvPr>
        </p:nvGraphicFramePr>
        <p:xfrm>
          <a:off x="5510951" y="4040684"/>
          <a:ext cx="5841259" cy="26778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02220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BFDD1-E129-9D40-DE01-84109BC81FF2}"/>
              </a:ext>
            </a:extLst>
          </p:cNvPr>
          <p:cNvSpPr>
            <a:spLocks noGrp="1"/>
          </p:cNvSpPr>
          <p:nvPr>
            <p:ph type="title"/>
          </p:nvPr>
        </p:nvSpPr>
        <p:spPr>
          <a:xfrm>
            <a:off x="838199" y="365125"/>
            <a:ext cx="10909515" cy="1325563"/>
          </a:xfrm>
          <a:solidFill>
            <a:schemeClr val="accent3">
              <a:lumMod val="50000"/>
            </a:schemeClr>
          </a:solidFill>
        </p:spPr>
        <p:txBody>
          <a:bodyPr>
            <a:normAutofit fontScale="90000"/>
          </a:bodyPr>
          <a:lstStyle/>
          <a:p>
            <a:r>
              <a:rPr lang="en-GB" sz="3200" b="1" dirty="0">
                <a:effectLst/>
                <a:latin typeface="Calibri" panose="020F0502020204030204" pitchFamily="34" charset="0"/>
                <a:ea typeface="Calibri" panose="020F0502020204030204" pitchFamily="34" charset="0"/>
              </a:rPr>
              <a:t>Comparison of Economic Lifecycle for selected indicators in Kaduna State, Lagos States and Nigeria</a:t>
            </a:r>
            <a:r>
              <a:rPr lang="en-NG" sz="6000" dirty="0">
                <a:effectLst/>
              </a:rPr>
              <a:t> </a:t>
            </a:r>
            <a:endParaRPr lang="en-NG" sz="6000" dirty="0"/>
          </a:p>
        </p:txBody>
      </p:sp>
      <p:sp>
        <p:nvSpPr>
          <p:cNvPr id="3" name="Content Placeholder 2">
            <a:extLst>
              <a:ext uri="{FF2B5EF4-FFF2-40B4-BE49-F238E27FC236}">
                <a16:creationId xmlns:a16="http://schemas.microsoft.com/office/drawing/2014/main" id="{55AE2104-D344-559C-7FDB-CAE83E037970}"/>
              </a:ext>
            </a:extLst>
          </p:cNvPr>
          <p:cNvSpPr>
            <a:spLocks noGrp="1"/>
          </p:cNvSpPr>
          <p:nvPr>
            <p:ph idx="1"/>
          </p:nvPr>
        </p:nvSpPr>
        <p:spPr/>
        <p:txBody>
          <a:bodyPr/>
          <a:lstStyle/>
          <a:p>
            <a:r>
              <a:rPr lang="en-NG" dirty="0"/>
              <a:t>.</a:t>
            </a:r>
          </a:p>
        </p:txBody>
      </p:sp>
      <p:graphicFrame>
        <p:nvGraphicFramePr>
          <p:cNvPr id="4" name="Table 3">
            <a:extLst>
              <a:ext uri="{FF2B5EF4-FFF2-40B4-BE49-F238E27FC236}">
                <a16:creationId xmlns:a16="http://schemas.microsoft.com/office/drawing/2014/main" id="{83FCF644-BB6A-83CA-CB5C-0B504B05E6E0}"/>
              </a:ext>
            </a:extLst>
          </p:cNvPr>
          <p:cNvGraphicFramePr>
            <a:graphicFrameLocks noGrp="1"/>
          </p:cNvGraphicFramePr>
          <p:nvPr>
            <p:extLst>
              <p:ext uri="{D42A27DB-BD31-4B8C-83A1-F6EECF244321}">
                <p14:modId xmlns:p14="http://schemas.microsoft.com/office/powerpoint/2010/main" val="3466572396"/>
              </p:ext>
            </p:extLst>
          </p:nvPr>
        </p:nvGraphicFramePr>
        <p:xfrm>
          <a:off x="838201" y="1825626"/>
          <a:ext cx="10515598" cy="4351335"/>
        </p:xfrm>
        <a:graphic>
          <a:graphicData uri="http://schemas.openxmlformats.org/drawingml/2006/table">
            <a:tbl>
              <a:tblPr firstRow="1" firstCol="1" bandRow="1">
                <a:tableStyleId>{5C22544A-7EE6-4342-B048-85BDC9FD1C3A}</a:tableStyleId>
              </a:tblPr>
              <a:tblGrid>
                <a:gridCol w="5146459">
                  <a:extLst>
                    <a:ext uri="{9D8B030D-6E8A-4147-A177-3AD203B41FA5}">
                      <a16:colId xmlns:a16="http://schemas.microsoft.com/office/drawing/2014/main" val="4071397142"/>
                    </a:ext>
                  </a:extLst>
                </a:gridCol>
                <a:gridCol w="1833200">
                  <a:extLst>
                    <a:ext uri="{9D8B030D-6E8A-4147-A177-3AD203B41FA5}">
                      <a16:colId xmlns:a16="http://schemas.microsoft.com/office/drawing/2014/main" val="38175896"/>
                    </a:ext>
                  </a:extLst>
                </a:gridCol>
                <a:gridCol w="1864690">
                  <a:extLst>
                    <a:ext uri="{9D8B030D-6E8A-4147-A177-3AD203B41FA5}">
                      <a16:colId xmlns:a16="http://schemas.microsoft.com/office/drawing/2014/main" val="3645325409"/>
                    </a:ext>
                  </a:extLst>
                </a:gridCol>
                <a:gridCol w="1671249">
                  <a:extLst>
                    <a:ext uri="{9D8B030D-6E8A-4147-A177-3AD203B41FA5}">
                      <a16:colId xmlns:a16="http://schemas.microsoft.com/office/drawing/2014/main" val="1750146830"/>
                    </a:ext>
                  </a:extLst>
                </a:gridCol>
              </a:tblGrid>
              <a:tr h="670608">
                <a:tc>
                  <a:txBody>
                    <a:bodyPr/>
                    <a:lstStyle/>
                    <a:p>
                      <a:pPr algn="ctr">
                        <a:lnSpc>
                          <a:spcPct val="107000"/>
                        </a:lnSpc>
                        <a:spcAft>
                          <a:spcPts val="800"/>
                        </a:spcAft>
                      </a:pPr>
                      <a:r>
                        <a:rPr lang="en-GB" sz="21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Kaduna State</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Lagos State</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Nigeria</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extLst>
                  <a:ext uri="{0D108BD9-81ED-4DB2-BD59-A6C34878D82A}">
                    <a16:rowId xmlns:a16="http://schemas.microsoft.com/office/drawing/2014/main" val="2575093036"/>
                  </a:ext>
                </a:extLst>
              </a:tr>
              <a:tr h="670608">
                <a:tc>
                  <a:txBody>
                    <a:bodyPr/>
                    <a:lstStyle/>
                    <a:p>
                      <a:pPr>
                        <a:lnSpc>
                          <a:spcPct val="107000"/>
                        </a:lnSpc>
                        <a:spcAft>
                          <a:spcPts val="800"/>
                        </a:spcAft>
                      </a:pPr>
                      <a:r>
                        <a:rPr lang="en-GB" sz="2100">
                          <a:effectLst/>
                        </a:rPr>
                        <a:t>Age lifecycle surplus started</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36</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39</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29</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extLst>
                  <a:ext uri="{0D108BD9-81ED-4DB2-BD59-A6C34878D82A}">
                    <a16:rowId xmlns:a16="http://schemas.microsoft.com/office/drawing/2014/main" val="1198836473"/>
                  </a:ext>
                </a:extLst>
              </a:tr>
              <a:tr h="670608">
                <a:tc>
                  <a:txBody>
                    <a:bodyPr/>
                    <a:lstStyle/>
                    <a:p>
                      <a:pPr>
                        <a:lnSpc>
                          <a:spcPct val="107000"/>
                        </a:lnSpc>
                        <a:spcAft>
                          <a:spcPts val="800"/>
                        </a:spcAft>
                      </a:pPr>
                      <a:r>
                        <a:rPr lang="en-GB" sz="2100">
                          <a:effectLst/>
                        </a:rPr>
                        <a:t>Age lifecycle surplus ended</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58</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56</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62</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extLst>
                  <a:ext uri="{0D108BD9-81ED-4DB2-BD59-A6C34878D82A}">
                    <a16:rowId xmlns:a16="http://schemas.microsoft.com/office/drawing/2014/main" val="2763624288"/>
                  </a:ext>
                </a:extLst>
              </a:tr>
              <a:tr h="670608">
                <a:tc>
                  <a:txBody>
                    <a:bodyPr/>
                    <a:lstStyle/>
                    <a:p>
                      <a:pPr>
                        <a:lnSpc>
                          <a:spcPct val="107000"/>
                        </a:lnSpc>
                        <a:spcAft>
                          <a:spcPts val="800"/>
                        </a:spcAft>
                      </a:pPr>
                      <a:r>
                        <a:rPr lang="en-GB" sz="2100">
                          <a:effectLst/>
                        </a:rPr>
                        <a:t>Length of year for lifecycle surplus</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23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18</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33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extLst>
                  <a:ext uri="{0D108BD9-81ED-4DB2-BD59-A6C34878D82A}">
                    <a16:rowId xmlns:a16="http://schemas.microsoft.com/office/drawing/2014/main" val="4040825137"/>
                  </a:ext>
                </a:extLst>
              </a:tr>
              <a:tr h="327687">
                <a:tc>
                  <a:txBody>
                    <a:bodyPr/>
                    <a:lstStyle/>
                    <a:p>
                      <a:pPr>
                        <a:lnSpc>
                          <a:spcPct val="107000"/>
                        </a:lnSpc>
                        <a:spcAft>
                          <a:spcPts val="800"/>
                        </a:spcAft>
                      </a:pPr>
                      <a:r>
                        <a:rPr lang="en-GB" sz="2100">
                          <a:effectLst/>
                        </a:rPr>
                        <a:t>Total Surplus (₦ Billion)</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1.4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1.3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13.7</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extLst>
                  <a:ext uri="{0D108BD9-81ED-4DB2-BD59-A6C34878D82A}">
                    <a16:rowId xmlns:a16="http://schemas.microsoft.com/office/drawing/2014/main" val="1123516360"/>
                  </a:ext>
                </a:extLst>
              </a:tr>
              <a:tr h="670608">
                <a:tc>
                  <a:txBody>
                    <a:bodyPr/>
                    <a:lstStyle/>
                    <a:p>
                      <a:pPr>
                        <a:lnSpc>
                          <a:spcPct val="107000"/>
                        </a:lnSpc>
                        <a:spcAft>
                          <a:spcPts val="800"/>
                        </a:spcAft>
                      </a:pPr>
                      <a:r>
                        <a:rPr lang="en-GB" sz="2100">
                          <a:effectLst/>
                        </a:rPr>
                        <a:t>Total Child Deficit (₦ Billion)</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1.03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26.04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43.93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extLst>
                  <a:ext uri="{0D108BD9-81ED-4DB2-BD59-A6C34878D82A}">
                    <a16:rowId xmlns:a16="http://schemas.microsoft.com/office/drawing/2014/main" val="1745495955"/>
                  </a:ext>
                </a:extLst>
              </a:tr>
              <a:tr h="670608">
                <a:tc>
                  <a:txBody>
                    <a:bodyPr/>
                    <a:lstStyle/>
                    <a:p>
                      <a:pPr>
                        <a:lnSpc>
                          <a:spcPct val="107000"/>
                        </a:lnSpc>
                        <a:spcAft>
                          <a:spcPts val="800"/>
                        </a:spcAft>
                      </a:pPr>
                      <a:r>
                        <a:rPr lang="en-GB" sz="2100">
                          <a:effectLst/>
                        </a:rPr>
                        <a:t>Total Old Age Deficit (₦ Billion)</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41.04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a:effectLst/>
                        </a:rPr>
                        <a:t>30.12</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tc>
                  <a:txBody>
                    <a:bodyPr/>
                    <a:lstStyle/>
                    <a:p>
                      <a:pPr algn="ctr">
                        <a:lnSpc>
                          <a:spcPct val="107000"/>
                        </a:lnSpc>
                        <a:spcAft>
                          <a:spcPts val="800"/>
                        </a:spcAft>
                      </a:pPr>
                      <a:r>
                        <a:rPr lang="en-GB" sz="2100" dirty="0">
                          <a:effectLst/>
                        </a:rPr>
                        <a:t>1.63</a:t>
                      </a:r>
                      <a:endParaRPr lang="en-NG"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550" marR="65550" marT="0" marB="0"/>
                </a:tc>
                <a:extLst>
                  <a:ext uri="{0D108BD9-81ED-4DB2-BD59-A6C34878D82A}">
                    <a16:rowId xmlns:a16="http://schemas.microsoft.com/office/drawing/2014/main" val="2214799525"/>
                  </a:ext>
                </a:extLst>
              </a:tr>
            </a:tbl>
          </a:graphicData>
        </a:graphic>
      </p:graphicFrame>
      <p:sp>
        <p:nvSpPr>
          <p:cNvPr id="5" name="Rectangle 1">
            <a:extLst>
              <a:ext uri="{FF2B5EF4-FFF2-40B4-BE49-F238E27FC236}">
                <a16:creationId xmlns:a16="http://schemas.microsoft.com/office/drawing/2014/main" id="{B04EA111-C99E-A793-4E60-CBCF3DF3EA33}"/>
              </a:ext>
            </a:extLst>
          </p:cNvPr>
          <p:cNvSpPr>
            <a:spLocks noChangeArrowheads="1"/>
          </p:cNvSpPr>
          <p:nvPr/>
        </p:nvSpPr>
        <p:spPr bwMode="auto">
          <a:xfrm>
            <a:off x="-1940785" y="1825625"/>
            <a:ext cx="2259184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NG"/>
          </a:p>
        </p:txBody>
      </p:sp>
    </p:spTree>
    <p:extLst>
      <p:ext uri="{BB962C8B-B14F-4D97-AF65-F5344CB8AC3E}">
        <p14:creationId xmlns:p14="http://schemas.microsoft.com/office/powerpoint/2010/main" val="3969664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00E16-E0FD-3842-41CE-BF7F91093DEB}"/>
              </a:ext>
            </a:extLst>
          </p:cNvPr>
          <p:cNvSpPr>
            <a:spLocks noGrp="1"/>
          </p:cNvSpPr>
          <p:nvPr>
            <p:ph type="title"/>
          </p:nvPr>
        </p:nvSpPr>
        <p:spPr>
          <a:xfrm>
            <a:off x="838200" y="365125"/>
            <a:ext cx="10515600" cy="766251"/>
          </a:xfrm>
        </p:spPr>
        <p:txBody>
          <a:bodyPr>
            <a:normAutofit fontScale="90000"/>
          </a:bodyPr>
          <a:lstStyle/>
          <a:p>
            <a:r>
              <a:rPr lang="en-US" sz="3600" b="1" dirty="0">
                <a:effectLst/>
                <a:latin typeface="Calibri" panose="020F0502020204030204" pitchFamily="34" charset="0"/>
                <a:ea typeface="Calibri" panose="020F0502020204030204" pitchFamily="34" charset="0"/>
                <a:cs typeface="Times New Roman" panose="02020603050405020304" pitchFamily="18" charset="0"/>
              </a:rPr>
              <a:t>Per capita Lifecycle Deficit for Nigeria, 2016 (Naira) </a:t>
            </a:r>
            <a:endParaRPr lang="en-NG" sz="7200" dirty="0"/>
          </a:p>
        </p:txBody>
      </p:sp>
      <p:graphicFrame>
        <p:nvGraphicFramePr>
          <p:cNvPr id="4" name="Content Placeholder 3">
            <a:extLst>
              <a:ext uri="{FF2B5EF4-FFF2-40B4-BE49-F238E27FC236}">
                <a16:creationId xmlns:a16="http://schemas.microsoft.com/office/drawing/2014/main" id="{3BE744B5-9894-DFBE-B72C-8ECFF106A939}"/>
              </a:ext>
            </a:extLst>
          </p:cNvPr>
          <p:cNvGraphicFramePr>
            <a:graphicFrameLocks noGrp="1"/>
          </p:cNvGraphicFramePr>
          <p:nvPr>
            <p:ph idx="1"/>
            <p:extLst>
              <p:ext uri="{D42A27DB-BD31-4B8C-83A1-F6EECF244321}">
                <p14:modId xmlns:p14="http://schemas.microsoft.com/office/powerpoint/2010/main" val="3866593528"/>
              </p:ext>
            </p:extLst>
          </p:nvPr>
        </p:nvGraphicFramePr>
        <p:xfrm>
          <a:off x="300942" y="1456841"/>
          <a:ext cx="11052858" cy="503603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35850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674A8-DD02-534E-D85F-DFD8588D9AA6}"/>
              </a:ext>
            </a:extLst>
          </p:cNvPr>
          <p:cNvSpPr>
            <a:spLocks noGrp="1"/>
          </p:cNvSpPr>
          <p:nvPr>
            <p:ph type="title"/>
          </p:nvPr>
        </p:nvSpPr>
        <p:spPr>
          <a:xfrm>
            <a:off x="581192" y="702156"/>
            <a:ext cx="11029616" cy="617358"/>
          </a:xfrm>
        </p:spPr>
        <p:txBody>
          <a:bodyPr>
            <a:normAutofit fontScale="90000"/>
          </a:bodyPr>
          <a:lstStyle/>
          <a:p>
            <a:r>
              <a:rPr lang="en-US" sz="2400" b="1" dirty="0">
                <a:effectLst/>
                <a:latin typeface="Times New Roman" panose="02020603050405020304" pitchFamily="18" charset="0"/>
                <a:ea typeface="Calibri" panose="020F0502020204030204" pitchFamily="34" charset="0"/>
              </a:rPr>
              <a:t>Aggregate Economic Lifecycle Profile for Nigeria, 2016 (Naira) </a:t>
            </a:r>
            <a:endParaRPr lang="en-NG" sz="3600" dirty="0"/>
          </a:p>
        </p:txBody>
      </p:sp>
      <p:sp>
        <p:nvSpPr>
          <p:cNvPr id="3" name="Content Placeholder 2">
            <a:extLst>
              <a:ext uri="{FF2B5EF4-FFF2-40B4-BE49-F238E27FC236}">
                <a16:creationId xmlns:a16="http://schemas.microsoft.com/office/drawing/2014/main" id="{6F695C30-85FF-AFED-4F63-CED08DF9AB45}"/>
              </a:ext>
            </a:extLst>
          </p:cNvPr>
          <p:cNvSpPr>
            <a:spLocks noGrp="1"/>
          </p:cNvSpPr>
          <p:nvPr>
            <p:ph idx="1"/>
          </p:nvPr>
        </p:nvSpPr>
        <p:spPr/>
        <p:txBody>
          <a:bodyPr/>
          <a:lstStyle/>
          <a:p>
            <a:r>
              <a:rPr lang="en-NG" dirty="0"/>
              <a:t>.</a:t>
            </a:r>
          </a:p>
        </p:txBody>
      </p:sp>
      <p:graphicFrame>
        <p:nvGraphicFramePr>
          <p:cNvPr id="4" name="Chart 3">
            <a:extLst>
              <a:ext uri="{FF2B5EF4-FFF2-40B4-BE49-F238E27FC236}">
                <a16:creationId xmlns:a16="http://schemas.microsoft.com/office/drawing/2014/main" id="{82E21D09-2CC6-C538-5202-FE48A2768886}"/>
              </a:ext>
            </a:extLst>
          </p:cNvPr>
          <p:cNvGraphicFramePr/>
          <p:nvPr>
            <p:extLst>
              <p:ext uri="{D42A27DB-BD31-4B8C-83A1-F6EECF244321}">
                <p14:modId xmlns:p14="http://schemas.microsoft.com/office/powerpoint/2010/main" val="87234087"/>
              </p:ext>
            </p:extLst>
          </p:nvPr>
        </p:nvGraphicFramePr>
        <p:xfrm>
          <a:off x="1073307" y="1715956"/>
          <a:ext cx="10383865" cy="51290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2584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425450" y="139484"/>
            <a:ext cx="4929100" cy="1411523"/>
          </a:xfrm>
          <a:solidFill>
            <a:schemeClr val="accent3">
              <a:lumMod val="20000"/>
              <a:lumOff val="80000"/>
            </a:schemeClr>
          </a:solidFill>
        </p:spPr>
        <p:txBody>
          <a:bodyPr>
            <a:noAutofit/>
          </a:bodyPr>
          <a:lstStyle/>
          <a:p>
            <a:r>
              <a:rPr lang="en-US" sz="2400" b="1" dirty="0">
                <a:effectLst/>
                <a:latin typeface="Times New Roman" panose="02020603050405020304" pitchFamily="18" charset="0"/>
                <a:ea typeface="Calibri" panose="020F0502020204030204" pitchFamily="34" charset="0"/>
              </a:rPr>
              <a:t>Aggregate Economic Lifecycle Profile for Kaduna State and Lagos State, (Naira) </a:t>
            </a:r>
            <a:endParaRPr lang="en-NG" sz="2400"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7" y="139485"/>
            <a:ext cx="6766005" cy="6718515"/>
          </a:xfrm>
        </p:spPr>
        <p:txBody>
          <a:bodyPr/>
          <a:lstStyle/>
          <a:p>
            <a:r>
              <a:rPr lang="en-NG" dirty="0"/>
              <a:t>Kaduna State </a:t>
            </a:r>
            <a:r>
              <a:rPr lang="en-GB" dirty="0"/>
              <a:t>(Million)</a:t>
            </a:r>
            <a:endParaRPr lang="en-NG" dirty="0"/>
          </a:p>
          <a:p>
            <a:endParaRPr lang="en-NG" dirty="0"/>
          </a:p>
          <a:p>
            <a:endParaRPr lang="en-NG" dirty="0"/>
          </a:p>
          <a:p>
            <a:endParaRPr lang="en-NG" dirty="0"/>
          </a:p>
          <a:p>
            <a:endParaRPr lang="en-NG" dirty="0"/>
          </a:p>
          <a:p>
            <a:endParaRPr lang="en-GB" dirty="0"/>
          </a:p>
          <a:p>
            <a:r>
              <a:rPr lang="en-GB" dirty="0"/>
              <a:t>Lagos State (Billion)</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425450" y="1766807"/>
            <a:ext cx="4346575" cy="3349203"/>
          </a:xfrm>
        </p:spPr>
        <p:txBody>
          <a:bodyPr>
            <a:normAutofit fontScale="92500" lnSpcReduction="20000"/>
          </a:bodyPr>
          <a:lstStyle/>
          <a:p>
            <a:pPr marL="457200" indent="-457200" algn="l">
              <a:buFont typeface="Arial" panose="020B0604020202020204" pitchFamily="34" charset="0"/>
              <a:buChar char="•"/>
            </a:pPr>
            <a:r>
              <a:rPr lang="en-GB" sz="2800" dirty="0">
                <a:solidFill>
                  <a:schemeClr val="accent3">
                    <a:lumMod val="50000"/>
                  </a:schemeClr>
                </a:solidFill>
              </a:rPr>
              <a:t>T</a:t>
            </a:r>
            <a:r>
              <a:rPr lang="en-NG" sz="2800" dirty="0">
                <a:solidFill>
                  <a:schemeClr val="accent3">
                    <a:lumMod val="50000"/>
                  </a:schemeClr>
                </a:solidFill>
              </a:rPr>
              <a:t>he aggregate life cycle deficit for Lagos State at child and old are many fold that of Kaduna State</a:t>
            </a:r>
          </a:p>
          <a:p>
            <a:pPr marL="457200" indent="-457200" algn="l">
              <a:buFont typeface="Arial" panose="020B0604020202020204" pitchFamily="34" charset="0"/>
              <a:buChar char="•"/>
            </a:pPr>
            <a:r>
              <a:rPr lang="en-GB" sz="2800" dirty="0">
                <a:solidFill>
                  <a:schemeClr val="accent3">
                    <a:lumMod val="50000"/>
                  </a:schemeClr>
                </a:solidFill>
              </a:rPr>
              <a:t>S</a:t>
            </a:r>
            <a:r>
              <a:rPr lang="en-NG" sz="2800" dirty="0">
                <a:solidFill>
                  <a:schemeClr val="accent3">
                    <a:lumMod val="50000"/>
                  </a:schemeClr>
                </a:solidFill>
              </a:rPr>
              <a:t>imilarly, the surplus for Lagos State is many fold that of Kaduna State, though generated for a shorter period of time.</a:t>
            </a:r>
          </a:p>
        </p:txBody>
      </p:sp>
      <p:graphicFrame>
        <p:nvGraphicFramePr>
          <p:cNvPr id="5" name="Chart 4">
            <a:extLst>
              <a:ext uri="{FF2B5EF4-FFF2-40B4-BE49-F238E27FC236}">
                <a16:creationId xmlns:a16="http://schemas.microsoft.com/office/drawing/2014/main" id="{5B53ECFB-3FF0-CA54-AB49-7865C2712330}"/>
              </a:ext>
            </a:extLst>
          </p:cNvPr>
          <p:cNvGraphicFramePr/>
          <p:nvPr>
            <p:extLst>
              <p:ext uri="{D42A27DB-BD31-4B8C-83A1-F6EECF244321}">
                <p14:modId xmlns:p14="http://schemas.microsoft.com/office/powerpoint/2010/main" val="2997329454"/>
              </p:ext>
            </p:extLst>
          </p:nvPr>
        </p:nvGraphicFramePr>
        <p:xfrm>
          <a:off x="5525912" y="638793"/>
          <a:ext cx="5826298" cy="27902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9632E94C-E290-D6AC-9EF4-B99F23D301FE}"/>
              </a:ext>
            </a:extLst>
          </p:cNvPr>
          <p:cNvGraphicFramePr/>
          <p:nvPr>
            <p:extLst>
              <p:ext uri="{D42A27DB-BD31-4B8C-83A1-F6EECF244321}">
                <p14:modId xmlns:p14="http://schemas.microsoft.com/office/powerpoint/2010/main" val="1302196264"/>
              </p:ext>
            </p:extLst>
          </p:nvPr>
        </p:nvGraphicFramePr>
        <p:xfrm>
          <a:off x="5519842" y="4045051"/>
          <a:ext cx="5835546" cy="26233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88066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FCFC5-6281-F2FC-C8E9-C5D1C8803833}"/>
              </a:ext>
            </a:extLst>
          </p:cNvPr>
          <p:cNvSpPr>
            <a:spLocks noGrp="1"/>
          </p:cNvSpPr>
          <p:nvPr>
            <p:ph type="title"/>
          </p:nvPr>
        </p:nvSpPr>
        <p:spPr/>
        <p:txBody>
          <a:bodyPr/>
          <a:lstStyle/>
          <a:p>
            <a:r>
              <a:rPr lang="en-US" sz="1800" b="1" dirty="0">
                <a:effectLst/>
                <a:latin typeface="Calibri" panose="020F0502020204030204" pitchFamily="34" charset="0"/>
                <a:ea typeface="Calibri" panose="020F0502020204030204" pitchFamily="34" charset="0"/>
                <a:cs typeface="Times New Roman" panose="02020603050405020304" pitchFamily="18" charset="0"/>
              </a:rPr>
              <a:t>Growth Rate of Effective Producers, Effective Consumers, and Support Ratio for Nigeria, 1950-2050</a:t>
            </a:r>
            <a:r>
              <a:rPr lang="en-NG" dirty="0">
                <a:effectLst/>
              </a:rPr>
              <a:t> </a:t>
            </a:r>
            <a:endParaRPr lang="en-NG" dirty="0"/>
          </a:p>
        </p:txBody>
      </p:sp>
      <p:sp>
        <p:nvSpPr>
          <p:cNvPr id="3" name="Content Placeholder 2">
            <a:extLst>
              <a:ext uri="{FF2B5EF4-FFF2-40B4-BE49-F238E27FC236}">
                <a16:creationId xmlns:a16="http://schemas.microsoft.com/office/drawing/2014/main" id="{04B80566-7485-B99C-A94E-3F8A6FD7B057}"/>
              </a:ext>
            </a:extLst>
          </p:cNvPr>
          <p:cNvSpPr>
            <a:spLocks noGrp="1"/>
          </p:cNvSpPr>
          <p:nvPr>
            <p:ph idx="1"/>
          </p:nvPr>
        </p:nvSpPr>
        <p:spPr/>
        <p:txBody>
          <a:bodyPr/>
          <a:lstStyle/>
          <a:p>
            <a:r>
              <a:rPr lang="en-NG" dirty="0"/>
              <a:t>.</a:t>
            </a:r>
          </a:p>
        </p:txBody>
      </p:sp>
      <p:graphicFrame>
        <p:nvGraphicFramePr>
          <p:cNvPr id="4" name="Chart 3">
            <a:extLst>
              <a:ext uri="{FF2B5EF4-FFF2-40B4-BE49-F238E27FC236}">
                <a16:creationId xmlns:a16="http://schemas.microsoft.com/office/drawing/2014/main" id="{1FECFB86-861E-9041-5932-139749534B19}"/>
              </a:ext>
            </a:extLst>
          </p:cNvPr>
          <p:cNvGraphicFramePr/>
          <p:nvPr>
            <p:extLst>
              <p:ext uri="{D42A27DB-BD31-4B8C-83A1-F6EECF244321}">
                <p14:modId xmlns:p14="http://schemas.microsoft.com/office/powerpoint/2010/main" val="431666142"/>
              </p:ext>
            </p:extLst>
          </p:nvPr>
        </p:nvGraphicFramePr>
        <p:xfrm>
          <a:off x="838200" y="1690688"/>
          <a:ext cx="10515600" cy="46212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24089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0" y="-61992"/>
            <a:ext cx="5514516" cy="1300484"/>
          </a:xfrm>
          <a:solidFill>
            <a:schemeClr val="accent3">
              <a:lumMod val="20000"/>
              <a:lumOff val="80000"/>
            </a:schemeClr>
          </a:solidFill>
        </p:spPr>
        <p:txBody>
          <a:bodyPr>
            <a:noAutofit/>
          </a:bodyPr>
          <a:lstStyle/>
          <a:p>
            <a:r>
              <a:rPr lang="en-US" b="1" dirty="0">
                <a:effectLst/>
                <a:latin typeface="Calibri" panose="020F0502020204030204" pitchFamily="34" charset="0"/>
                <a:ea typeface="Calibri" panose="020F0502020204030204" pitchFamily="34" charset="0"/>
                <a:cs typeface="Times New Roman" panose="02020603050405020304" pitchFamily="18" charset="0"/>
              </a:rPr>
              <a:t>Growth Rate of Effective Producers, Effective Consumers, and Support Ratio for Kaduna State and Lagos State, 1950-2050</a:t>
            </a:r>
            <a:endParaRPr lang="en-NG"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7" y="139485"/>
            <a:ext cx="6766005" cy="6718515"/>
          </a:xfrm>
        </p:spPr>
        <p:txBody>
          <a:bodyPr/>
          <a:lstStyle/>
          <a:p>
            <a:r>
              <a:rPr lang="en-NG" dirty="0"/>
              <a:t>Kaduna State </a:t>
            </a:r>
          </a:p>
          <a:p>
            <a:endParaRPr lang="en-NG" dirty="0"/>
          </a:p>
          <a:p>
            <a:endParaRPr lang="en-NG" dirty="0"/>
          </a:p>
          <a:p>
            <a:endParaRPr lang="en-NG" dirty="0"/>
          </a:p>
          <a:p>
            <a:endParaRPr lang="en-NG" dirty="0"/>
          </a:p>
          <a:p>
            <a:endParaRPr lang="en-GB" dirty="0"/>
          </a:p>
          <a:p>
            <a:r>
              <a:rPr lang="en-GB" dirty="0"/>
              <a:t>Lagos State</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121404" y="1423983"/>
            <a:ext cx="5271708" cy="3669173"/>
          </a:xfrm>
        </p:spPr>
        <p:txBody>
          <a:bodyPr anchor="t">
            <a:normAutofit fontScale="85000" lnSpcReduction="10000"/>
          </a:bodyPr>
          <a:lstStyle/>
          <a:p>
            <a:pPr algn="l">
              <a:lnSpc>
                <a:spcPct val="107000"/>
              </a:lnSpc>
              <a:spcAft>
                <a:spcPts val="800"/>
              </a:spcAft>
            </a:pPr>
            <a:r>
              <a:rPr lang="en-GB"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In Kaduna State the effective number of consumers grew faster and lay above the effective number of producers up till </a:t>
            </a:r>
            <a:r>
              <a:rPr lang="en-GB" sz="1800" b="1" u="sng"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1995</a:t>
            </a:r>
            <a:r>
              <a:rPr lang="en-GB"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before it the growth of effective number of producers shifts and lay above effective number of consumers. </a:t>
            </a:r>
            <a:endParaRPr lang="en-NG"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For Lagos State Economic Support Ratio, the initial years (1955 to 1978) were marked with consistent decline. </a:t>
            </a:r>
            <a:endParaRPr lang="en-NG"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The support ratio declined from about 53 effective workers per 100 effective consumers in the early 1950s to about 44 in the effective workers per 100 effective consumers in the late 1970s and early 1980s. </a:t>
            </a:r>
            <a:endParaRPr lang="en-NG"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r>
              <a:rPr lang="en-GB" sz="18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However, by year 2020, Lagos State support ratio has risen to 59 effective workers per 100 effective consumers, which is further projected to rise to 64 effective workers per 100 effective consumers from 2070.</a:t>
            </a:r>
            <a:r>
              <a:rPr lang="en-NG" dirty="0">
                <a:solidFill>
                  <a:schemeClr val="accent3">
                    <a:lumMod val="50000"/>
                  </a:schemeClr>
                </a:solidFill>
                <a:effectLst/>
              </a:rPr>
              <a:t> </a:t>
            </a:r>
            <a:endParaRPr lang="en-NG" dirty="0">
              <a:solidFill>
                <a:schemeClr val="accent3">
                  <a:lumMod val="50000"/>
                </a:schemeClr>
              </a:solidFill>
            </a:endParaRPr>
          </a:p>
        </p:txBody>
      </p:sp>
      <p:graphicFrame>
        <p:nvGraphicFramePr>
          <p:cNvPr id="7" name="Chart 6">
            <a:extLst>
              <a:ext uri="{FF2B5EF4-FFF2-40B4-BE49-F238E27FC236}">
                <a16:creationId xmlns:a16="http://schemas.microsoft.com/office/drawing/2014/main" id="{E97A66EC-1442-B6E6-4424-550FF29C12D3}"/>
              </a:ext>
            </a:extLst>
          </p:cNvPr>
          <p:cNvGraphicFramePr/>
          <p:nvPr>
            <p:extLst>
              <p:ext uri="{D42A27DB-BD31-4B8C-83A1-F6EECF244321}">
                <p14:modId xmlns:p14="http://schemas.microsoft.com/office/powerpoint/2010/main" val="3409569011"/>
              </p:ext>
            </p:extLst>
          </p:nvPr>
        </p:nvGraphicFramePr>
        <p:xfrm>
          <a:off x="5519842" y="625865"/>
          <a:ext cx="5832370" cy="28031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43A10CF6-AD24-A086-8224-2428E2C84250}"/>
              </a:ext>
            </a:extLst>
          </p:cNvPr>
          <p:cNvGraphicFramePr/>
          <p:nvPr>
            <p:extLst>
              <p:ext uri="{D42A27DB-BD31-4B8C-83A1-F6EECF244321}">
                <p14:modId xmlns:p14="http://schemas.microsoft.com/office/powerpoint/2010/main" val="4224375840"/>
              </p:ext>
            </p:extLst>
          </p:nvPr>
        </p:nvGraphicFramePr>
        <p:xfrm>
          <a:off x="5514516" y="4116859"/>
          <a:ext cx="5837696" cy="26016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9454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2CC35-69CD-2229-6C8E-E48949994B7F}"/>
              </a:ext>
            </a:extLst>
          </p:cNvPr>
          <p:cNvSpPr>
            <a:spLocks noGrp="1"/>
          </p:cNvSpPr>
          <p:nvPr>
            <p:ph type="title"/>
          </p:nvPr>
        </p:nvSpPr>
        <p:spPr>
          <a:xfrm>
            <a:off x="838200" y="365126"/>
            <a:ext cx="10515600" cy="921234"/>
          </a:xfrm>
        </p:spPr>
        <p:txBody>
          <a:bodyPr>
            <a:normAutofit fontScale="90000"/>
          </a:bodyPr>
          <a:lstStyle/>
          <a:p>
            <a:r>
              <a:rPr lang="en-US" sz="3600" b="1" dirty="0">
                <a:effectLst/>
                <a:latin typeface="Times New Roman" panose="02020603050405020304" pitchFamily="18" charset="0"/>
                <a:ea typeface="Calibri" panose="020F0502020204030204" pitchFamily="34" charset="0"/>
                <a:cs typeface="Times New Roman" panose="02020603050405020304" pitchFamily="18" charset="0"/>
              </a:rPr>
              <a:t>Economic Support Ratio for Nigeria, 2016</a:t>
            </a:r>
            <a:endParaRPr lang="en-NG" sz="7200" dirty="0"/>
          </a:p>
        </p:txBody>
      </p:sp>
      <p:sp>
        <p:nvSpPr>
          <p:cNvPr id="3" name="Content Placeholder 2">
            <a:extLst>
              <a:ext uri="{FF2B5EF4-FFF2-40B4-BE49-F238E27FC236}">
                <a16:creationId xmlns:a16="http://schemas.microsoft.com/office/drawing/2014/main" id="{2B2EB5B8-95CB-2D7E-21D2-782C30EAD2BF}"/>
              </a:ext>
            </a:extLst>
          </p:cNvPr>
          <p:cNvSpPr>
            <a:spLocks noGrp="1"/>
          </p:cNvSpPr>
          <p:nvPr>
            <p:ph idx="1"/>
          </p:nvPr>
        </p:nvSpPr>
        <p:spPr/>
        <p:txBody>
          <a:bodyPr/>
          <a:lstStyle/>
          <a:p>
            <a:r>
              <a:rPr lang="en-NG" dirty="0"/>
              <a:t>.</a:t>
            </a:r>
          </a:p>
        </p:txBody>
      </p:sp>
      <p:graphicFrame>
        <p:nvGraphicFramePr>
          <p:cNvPr id="4" name="Chart 3">
            <a:extLst>
              <a:ext uri="{FF2B5EF4-FFF2-40B4-BE49-F238E27FC236}">
                <a16:creationId xmlns:a16="http://schemas.microsoft.com/office/drawing/2014/main" id="{F490B5E5-1FDF-6BAC-DE32-7557C0D5810A}"/>
              </a:ext>
            </a:extLst>
          </p:cNvPr>
          <p:cNvGraphicFramePr/>
          <p:nvPr>
            <p:extLst>
              <p:ext uri="{D42A27DB-BD31-4B8C-83A1-F6EECF244321}">
                <p14:modId xmlns:p14="http://schemas.microsoft.com/office/powerpoint/2010/main" val="3300665650"/>
              </p:ext>
            </p:extLst>
          </p:nvPr>
        </p:nvGraphicFramePr>
        <p:xfrm>
          <a:off x="937549" y="1410346"/>
          <a:ext cx="10416251" cy="54476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424279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242808" y="139485"/>
            <a:ext cx="4940380" cy="849527"/>
          </a:xfrm>
          <a:solidFill>
            <a:schemeClr val="accent3">
              <a:lumMod val="20000"/>
              <a:lumOff val="80000"/>
            </a:schemeClr>
          </a:solidFill>
        </p:spPr>
        <p:txBody>
          <a:bodyPr>
            <a:noAutofit/>
          </a:bodyPr>
          <a:lstStyle/>
          <a:p>
            <a:r>
              <a:rPr lang="en-GB" sz="2400" b="1" dirty="0">
                <a:effectLst/>
                <a:latin typeface="Calibri" panose="020F0502020204030204" pitchFamily="34" charset="0"/>
                <a:ea typeface="Calibri" panose="020F0502020204030204" pitchFamily="34" charset="0"/>
              </a:rPr>
              <a:t>Support Ratio for Kaduna State and Lagos State (1950-2100)</a:t>
            </a:r>
            <a:endParaRPr lang="en-NG" sz="2400"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7" y="139485"/>
            <a:ext cx="6766005" cy="6718515"/>
          </a:xfrm>
        </p:spPr>
        <p:txBody>
          <a:bodyPr/>
          <a:lstStyle/>
          <a:p>
            <a:r>
              <a:rPr lang="en-NG" dirty="0"/>
              <a:t>Kaduna State </a:t>
            </a:r>
          </a:p>
          <a:p>
            <a:endParaRPr lang="en-NG" dirty="0"/>
          </a:p>
          <a:p>
            <a:endParaRPr lang="en-NG" dirty="0"/>
          </a:p>
          <a:p>
            <a:endParaRPr lang="en-NG" dirty="0"/>
          </a:p>
          <a:p>
            <a:endParaRPr lang="en-NG" dirty="0"/>
          </a:p>
          <a:p>
            <a:endParaRPr lang="en-GB" dirty="0"/>
          </a:p>
          <a:p>
            <a:r>
              <a:rPr lang="en-GB" dirty="0"/>
              <a:t>Lagos State</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242808" y="989012"/>
            <a:ext cx="4940378" cy="4022826"/>
          </a:xfrm>
        </p:spPr>
        <p:txBody>
          <a:bodyPr>
            <a:normAutofit lnSpcReduction="10000"/>
          </a:bodyPr>
          <a:lstStyle/>
          <a:p>
            <a:pPr algn="just">
              <a:lnSpc>
                <a:spcPct val="107000"/>
              </a:lnSpc>
              <a:spcAft>
                <a:spcPts val="800"/>
              </a:spcAft>
            </a:pPr>
            <a:r>
              <a:rPr lang="en-GB"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The first demographic dividend turned positive in 1995, which is the year that the window of opportunity has opened for Kaduna State.  </a:t>
            </a:r>
            <a:r>
              <a:rPr lang="en-GB" sz="1600" dirty="0">
                <a:solidFill>
                  <a:schemeClr val="accent3">
                    <a:lumMod val="50000"/>
                  </a:schemeClr>
                </a:solidFill>
                <a:effectLst/>
                <a:latin typeface="Calibri" panose="020F0502020204030204" pitchFamily="34" charset="0"/>
                <a:ea typeface="Calibri" panose="020F0502020204030204" pitchFamily="34" charset="0"/>
                <a:cs typeface="Calibri" panose="020F0502020204030204" pitchFamily="34" charset="0"/>
              </a:rPr>
              <a:t>For Lagos State, the first demographic dividend became positive in 1979, representing the opening of the window of opportunity</a:t>
            </a:r>
            <a:endParaRPr lang="en-NG"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For Kaduna State, the increase positive trend will remain till year 2051 when it will reach its peak and start declining going forward.  Although, it will remain positive till the turn of century.</a:t>
            </a:r>
            <a:endParaRPr lang="en-NG"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600" dirty="0">
                <a:solidFill>
                  <a:schemeClr val="accent3">
                    <a:lumMod val="50000"/>
                  </a:schemeClr>
                </a:solidFill>
                <a:effectLst/>
                <a:latin typeface="Calibri" panose="020F0502020204030204" pitchFamily="34" charset="0"/>
                <a:ea typeface="Calibri" panose="020F0502020204030204" pitchFamily="34" charset="0"/>
                <a:cs typeface="Calibri" panose="020F0502020204030204" pitchFamily="34" charset="0"/>
              </a:rPr>
              <a:t>The dividend for Lagos State exhibits a number of peaks observed in different years (1986, 2011, 2039, 2069). </a:t>
            </a:r>
            <a:endParaRPr lang="en-NG"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600" dirty="0">
                <a:solidFill>
                  <a:schemeClr val="accent3">
                    <a:lumMod val="50000"/>
                  </a:schemeClr>
                </a:solidFill>
                <a:effectLst/>
                <a:latin typeface="Calibri" panose="020F0502020204030204" pitchFamily="34" charset="0"/>
                <a:ea typeface="Calibri" panose="020F0502020204030204" pitchFamily="34" charset="0"/>
                <a:cs typeface="Calibri" panose="020F0502020204030204" pitchFamily="34" charset="0"/>
              </a:rPr>
              <a:t>In Lagos State, the first demographic dividend is however, reached its highest peak in 2011 where growth is raised by about 1.18 percentage point per year</a:t>
            </a:r>
            <a:endParaRPr lang="en-NG"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B9D50DC5-FFBE-BB45-5640-B084945C1BE1}"/>
              </a:ext>
            </a:extLst>
          </p:cNvPr>
          <p:cNvGraphicFramePr/>
          <p:nvPr>
            <p:extLst>
              <p:ext uri="{D42A27DB-BD31-4B8C-83A1-F6EECF244321}">
                <p14:modId xmlns:p14="http://schemas.microsoft.com/office/powerpoint/2010/main" val="2292613280"/>
              </p:ext>
            </p:extLst>
          </p:nvPr>
        </p:nvGraphicFramePr>
        <p:xfrm>
          <a:off x="5514516" y="674548"/>
          <a:ext cx="6155708" cy="27544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453F94ED-E809-3E18-6A34-2C2BFBA4DAA1}"/>
              </a:ext>
            </a:extLst>
          </p:cNvPr>
          <p:cNvGraphicFramePr/>
          <p:nvPr>
            <p:extLst>
              <p:ext uri="{D42A27DB-BD31-4B8C-83A1-F6EECF244321}">
                <p14:modId xmlns:p14="http://schemas.microsoft.com/office/powerpoint/2010/main" val="2074548721"/>
              </p:ext>
            </p:extLst>
          </p:nvPr>
        </p:nvGraphicFramePr>
        <p:xfrm>
          <a:off x="5514515" y="4026055"/>
          <a:ext cx="6155707" cy="27544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150084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EEAD6-7026-BB21-6206-0A663B70EC00}"/>
              </a:ext>
            </a:extLst>
          </p:cNvPr>
          <p:cNvSpPr>
            <a:spLocks noGrp="1"/>
          </p:cNvSpPr>
          <p:nvPr>
            <p:ph type="title"/>
          </p:nvPr>
        </p:nvSpPr>
        <p:spPr>
          <a:xfrm>
            <a:off x="838200" y="365125"/>
            <a:ext cx="10515600" cy="859241"/>
          </a:xfrm>
        </p:spPr>
        <p:txBody>
          <a:bodyPr/>
          <a:lstStyle/>
          <a:p>
            <a:r>
              <a:rPr lang="en-NG" b="1" dirty="0"/>
              <a:t>Policy Implications</a:t>
            </a:r>
          </a:p>
        </p:txBody>
      </p:sp>
      <p:sp>
        <p:nvSpPr>
          <p:cNvPr id="3" name="Content Placeholder 2">
            <a:extLst>
              <a:ext uri="{FF2B5EF4-FFF2-40B4-BE49-F238E27FC236}">
                <a16:creationId xmlns:a16="http://schemas.microsoft.com/office/drawing/2014/main" id="{D1C8B833-9A80-D99A-6292-78BDE39094A6}"/>
              </a:ext>
            </a:extLst>
          </p:cNvPr>
          <p:cNvSpPr>
            <a:spLocks noGrp="1"/>
          </p:cNvSpPr>
          <p:nvPr>
            <p:ph idx="1"/>
          </p:nvPr>
        </p:nvSpPr>
        <p:spPr>
          <a:xfrm>
            <a:off x="387458" y="2199190"/>
            <a:ext cx="10966342" cy="3977773"/>
          </a:xfrm>
        </p:spPr>
        <p:txBody>
          <a:bodyPr>
            <a:normAutofit fontScale="92500" lnSpcReduction="10000"/>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Policy measure appropriate for the country may not work for the different State components alike.</a:t>
            </a:r>
          </a:p>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Harnessing demographic dividend, there has to be improvement in access and quality of education and health care services which are enablers of fertility reduction.</a:t>
            </a:r>
            <a:endParaRPr lang="en-NG" sz="28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latin typeface="Times New Roman" panose="02020603050405020304" pitchFamily="18" charset="0"/>
                <a:ea typeface="MingLiU-ExtB" panose="02020500000000000000" pitchFamily="18" charset="-120"/>
                <a:cs typeface="Times New Roman" panose="02020603050405020304" pitchFamily="18" charset="0"/>
              </a:rPr>
              <a:t>N</a:t>
            </a:r>
            <a:r>
              <a:rPr lang="en-US" sz="2800" dirty="0">
                <a:effectLst/>
                <a:latin typeface="Times New Roman" panose="02020603050405020304" pitchFamily="18" charset="0"/>
                <a:ea typeface="MingLiU-ExtB" panose="02020500000000000000" pitchFamily="18" charset="-120"/>
                <a:cs typeface="Times New Roman" panose="02020603050405020304" pitchFamily="18" charset="0"/>
              </a:rPr>
              <a:t>eed for substantial investments in reproductive health and family planning is stronger for Kaduna State</a:t>
            </a:r>
          </a:p>
          <a:p>
            <a:r>
              <a:rPr lang="en-US" sz="2800" dirty="0">
                <a:effectLst/>
                <a:latin typeface="Times New Roman" panose="02020603050405020304" pitchFamily="18" charset="0"/>
                <a:ea typeface="MingLiU-ExtB" panose="02020500000000000000" pitchFamily="18" charset="-120"/>
                <a:cs typeface="Times New Roman" panose="02020603050405020304" pitchFamily="18" charset="0"/>
              </a:rPr>
              <a:t>Education is another area to consider in investing largely on in order to reduce the high fertility rate in Kaduna State.</a:t>
            </a:r>
          </a:p>
          <a:p>
            <a:endParaRPr lang="en-NG" dirty="0"/>
          </a:p>
        </p:txBody>
      </p:sp>
    </p:spTree>
    <p:extLst>
      <p:ext uri="{BB962C8B-B14F-4D97-AF65-F5344CB8AC3E}">
        <p14:creationId xmlns:p14="http://schemas.microsoft.com/office/powerpoint/2010/main" val="346836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E4DE8-B18F-EEF9-1A05-210E188C4576}"/>
              </a:ext>
            </a:extLst>
          </p:cNvPr>
          <p:cNvSpPr>
            <a:spLocks noGrp="1"/>
          </p:cNvSpPr>
          <p:nvPr>
            <p:ph type="title"/>
          </p:nvPr>
        </p:nvSpPr>
        <p:spPr>
          <a:xfrm>
            <a:off x="500711" y="457200"/>
            <a:ext cx="11131846" cy="767166"/>
          </a:xfrm>
        </p:spPr>
        <p:txBody>
          <a:bodyPr>
            <a:normAutofit/>
          </a:bodyPr>
          <a:lstStyle/>
          <a:p>
            <a:r>
              <a:rPr lang="en-US" sz="3200" b="1" dirty="0">
                <a:effectLst/>
                <a:latin typeface="Times New Roman" panose="02020603050405020304" pitchFamily="18" charset="0"/>
                <a:ea typeface="MingLiU-ExtB" panose="02020500000000000000" pitchFamily="18" charset="-120"/>
              </a:rPr>
              <a:t>Nigeria Population Pyramid</a:t>
            </a:r>
            <a:endParaRPr lang="en-NG" dirty="0"/>
          </a:p>
        </p:txBody>
      </p:sp>
      <p:graphicFrame>
        <p:nvGraphicFramePr>
          <p:cNvPr id="3" name="Content Placeholder 3">
            <a:extLst>
              <a:ext uri="{FF2B5EF4-FFF2-40B4-BE49-F238E27FC236}">
                <a16:creationId xmlns:a16="http://schemas.microsoft.com/office/drawing/2014/main" id="{DECA5097-9505-C8B4-63EF-7A61159BCCE1}"/>
              </a:ext>
            </a:extLst>
          </p:cNvPr>
          <p:cNvGraphicFramePr>
            <a:graphicFrameLocks noGrp="1"/>
          </p:cNvGraphicFramePr>
          <p:nvPr>
            <p:ph idx="1"/>
            <p:extLst>
              <p:ext uri="{D42A27DB-BD31-4B8C-83A1-F6EECF244321}">
                <p14:modId xmlns:p14="http://schemas.microsoft.com/office/powerpoint/2010/main" val="470500460"/>
              </p:ext>
            </p:extLst>
          </p:nvPr>
        </p:nvGraphicFramePr>
        <p:xfrm>
          <a:off x="5224462" y="1284422"/>
          <a:ext cx="6786723" cy="442864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FD91D1BF-425C-AFAF-1895-BBDEAB01623E}"/>
              </a:ext>
            </a:extLst>
          </p:cNvPr>
          <p:cNvSpPr>
            <a:spLocks noGrp="1"/>
          </p:cNvSpPr>
          <p:nvPr>
            <p:ph type="body" sz="half" idx="2"/>
          </p:nvPr>
        </p:nvSpPr>
        <p:spPr>
          <a:xfrm>
            <a:off x="325008" y="1144937"/>
            <a:ext cx="4899454" cy="5122189"/>
          </a:xfrm>
        </p:spPr>
        <p:txBody>
          <a:bodyPr>
            <a:normAutofit fontScale="92500" lnSpcReduction="10000"/>
          </a:bodyPr>
          <a:lstStyle/>
          <a:p>
            <a:pPr algn="l"/>
            <a:r>
              <a:rPr lang="en-US" sz="2600" dirty="0">
                <a:solidFill>
                  <a:schemeClr val="tx1"/>
                </a:solidFill>
                <a:effectLst/>
                <a:latin typeface="Tahoma" panose="020B0604030504040204" pitchFamily="34" charset="0"/>
                <a:ea typeface="Tahoma" panose="020B0604030504040204" pitchFamily="34" charset="0"/>
                <a:cs typeface="Tahoma" panose="020B0604030504040204" pitchFamily="34" charset="0"/>
              </a:rPr>
              <a:t>The very wide base of the population pyramid is indicative of a high birth rate</a:t>
            </a:r>
          </a:p>
          <a:p>
            <a:pPr algn="l"/>
            <a:endParaRPr lang="en-US" sz="2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r>
              <a:rPr lang="en-US" sz="2600" dirty="0">
                <a:solidFill>
                  <a:schemeClr val="tx1"/>
                </a:solidFill>
                <a:latin typeface="Tahoma" panose="020B0604030504040204" pitchFamily="34" charset="0"/>
                <a:ea typeface="Tahoma" panose="020B0604030504040204" pitchFamily="34" charset="0"/>
                <a:cs typeface="Tahoma" panose="020B0604030504040204" pitchFamily="34" charset="0"/>
              </a:rPr>
              <a:t>Primarily</a:t>
            </a:r>
            <a:r>
              <a:rPr lang="en-US" sz="2600" dirty="0">
                <a:solidFill>
                  <a:schemeClr val="tx1"/>
                </a:solidFill>
                <a:effectLst/>
                <a:latin typeface="Tahoma" panose="020B0604030504040204" pitchFamily="34" charset="0"/>
                <a:ea typeface="Tahoma" panose="020B0604030504040204" pitchFamily="34" charset="0"/>
                <a:cs typeface="Tahoma" panose="020B0604030504040204" pitchFamily="34" charset="0"/>
              </a:rPr>
              <a:t> driven by:</a:t>
            </a:r>
          </a:p>
          <a:p>
            <a:pPr marL="800100" lvl="1" indent="-342900">
              <a:buFont typeface="Arial" panose="020B0604020202020204" pitchFamily="34" charset="0"/>
              <a:buChar char="•"/>
            </a:pPr>
            <a:r>
              <a:rPr lang="en-US"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Child/teenage marriage, </a:t>
            </a:r>
          </a:p>
          <a:p>
            <a:pPr marL="800100" lvl="1" indent="-342900">
              <a:buFont typeface="Arial" panose="020B0604020202020204" pitchFamily="34" charset="0"/>
              <a:buChar char="•"/>
            </a:pPr>
            <a:r>
              <a:rPr lang="en-US"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low girl child education, </a:t>
            </a:r>
          </a:p>
          <a:p>
            <a:pPr marL="800100" lvl="1" indent="-342900">
              <a:buFont typeface="Arial" panose="020B0604020202020204" pitchFamily="34" charset="0"/>
              <a:buChar char="•"/>
            </a:pPr>
            <a:r>
              <a:rPr lang="en-US"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limited use of contraceptives, and </a:t>
            </a:r>
          </a:p>
          <a:p>
            <a:pPr marL="800100" lvl="1" indent="-342900">
              <a:buFont typeface="Arial" panose="020B0604020202020204" pitchFamily="34" charset="0"/>
              <a:buChar char="•"/>
            </a:pPr>
            <a:r>
              <a:rPr lang="en-US"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increased rate of adolescent pregnancies.</a:t>
            </a:r>
          </a:p>
          <a:p>
            <a:pPr marL="457200" indent="-457200">
              <a:buFont typeface="Arial" panose="020B0604020202020204" pitchFamily="34" charset="0"/>
              <a:buChar char="•"/>
            </a:pPr>
            <a:r>
              <a:rPr lang="en-US" sz="2800" dirty="0">
                <a:effectLst/>
                <a:latin typeface="Times New Roman" panose="02020603050405020304" pitchFamily="18" charset="0"/>
                <a:ea typeface="MingLiU-ExtB" panose="02020500000000000000" pitchFamily="18" charset="-120"/>
                <a:cs typeface="Times New Roman" panose="02020603050405020304" pitchFamily="18" charset="0"/>
              </a:rPr>
              <a:t>The peak of the pyramid indicates that the country has a high mortality rate.</a:t>
            </a:r>
            <a:endParaRPr lang="en-NG" sz="2400" dirty="0"/>
          </a:p>
        </p:txBody>
      </p:sp>
    </p:spTree>
    <p:extLst>
      <p:ext uri="{BB962C8B-B14F-4D97-AF65-F5344CB8AC3E}">
        <p14:creationId xmlns:p14="http://schemas.microsoft.com/office/powerpoint/2010/main" val="33354390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BD003-2E75-9CE9-2F9A-1D0F625E25CA}"/>
              </a:ext>
            </a:extLst>
          </p:cNvPr>
          <p:cNvSpPr>
            <a:spLocks noGrp="1"/>
          </p:cNvSpPr>
          <p:nvPr>
            <p:ph type="title"/>
          </p:nvPr>
        </p:nvSpPr>
        <p:spPr>
          <a:xfrm>
            <a:off x="838200" y="365125"/>
            <a:ext cx="10515600" cy="859241"/>
          </a:xfrm>
        </p:spPr>
        <p:txBody>
          <a:bodyPr/>
          <a:lstStyle/>
          <a:p>
            <a:r>
              <a:rPr lang="en-NG" b="1" dirty="0"/>
              <a:t>Policy Implications</a:t>
            </a:r>
            <a:endParaRPr lang="en-NG" dirty="0"/>
          </a:p>
        </p:txBody>
      </p:sp>
      <p:sp>
        <p:nvSpPr>
          <p:cNvPr id="3" name="Content Placeholder 2">
            <a:extLst>
              <a:ext uri="{FF2B5EF4-FFF2-40B4-BE49-F238E27FC236}">
                <a16:creationId xmlns:a16="http://schemas.microsoft.com/office/drawing/2014/main" id="{EC957A6B-631F-FFDD-CE4F-47171215FEA5}"/>
              </a:ext>
            </a:extLst>
          </p:cNvPr>
          <p:cNvSpPr>
            <a:spLocks noGrp="1"/>
          </p:cNvSpPr>
          <p:nvPr>
            <p:ph idx="1"/>
          </p:nvPr>
        </p:nvSpPr>
        <p:spPr>
          <a:xfrm>
            <a:off x="312516" y="1805652"/>
            <a:ext cx="11543686" cy="4687224"/>
          </a:xfrm>
        </p:spPr>
        <p:txBody>
          <a:bodyPr anchor="t">
            <a:noAutofit/>
          </a:bodyPr>
          <a:lstStyle/>
          <a:p>
            <a:pPr>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KADUNA STATE:</a:t>
            </a:r>
          </a:p>
          <a:p>
            <a:pPr lvl="1">
              <a:spcBef>
                <a:spcPts val="0"/>
              </a:spcBef>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Measures to decrease fertility in the State by </a:t>
            </a:r>
            <a:r>
              <a:rPr lang="en-US" sz="1800" dirty="0">
                <a:effectLst/>
                <a:latin typeface="Calibri" panose="020F0502020204030204" pitchFamily="34" charset="0"/>
                <a:ea typeface="Calibri" panose="020F0502020204030204" pitchFamily="34" charset="0"/>
                <a:cs typeface="Times New Roman" panose="02020603050405020304" pitchFamily="18" charset="0"/>
              </a:rPr>
              <a:t>a</a:t>
            </a:r>
            <a:r>
              <a:rPr lang="en-GB" sz="1800" dirty="0" err="1">
                <a:latin typeface="Calibri" panose="020F0502020204030204" pitchFamily="34" charset="0"/>
                <a:cs typeface="Times New Roman" panose="02020603050405020304" pitchFamily="18" charset="0"/>
              </a:rPr>
              <a:t>ddressing</a:t>
            </a:r>
            <a:r>
              <a:rPr lang="en-GB" sz="1800" dirty="0">
                <a:latin typeface="Calibri" panose="020F0502020204030204" pitchFamily="34" charset="0"/>
                <a:cs typeface="Times New Roman" panose="02020603050405020304" pitchFamily="18" charset="0"/>
              </a:rPr>
              <a:t> causes of high fertility, such as:</a:t>
            </a:r>
            <a:r>
              <a:rPr lang="en-GB" sz="1800" dirty="0">
                <a:effectLst/>
                <a:latin typeface="Calibri" panose="020F0502020204030204" pitchFamily="34" charset="0"/>
                <a:ea typeface="Calibri" panose="020F0502020204030204" pitchFamily="34" charset="0"/>
                <a:cs typeface="Times New Roman" panose="02020603050405020304" pitchFamily="18" charset="0"/>
              </a:rPr>
              <a:t> early child marriage; teenage childbearing; unmet need for FP and use of contraceptives; low literacy rate; and cultural/religious practice such as </a:t>
            </a:r>
            <a:r>
              <a:rPr lang="en-GB" sz="1800" i="1" dirty="0" err="1">
                <a:effectLst/>
                <a:latin typeface="Calibri" panose="020F0502020204030204" pitchFamily="34" charset="0"/>
                <a:ea typeface="Calibri" panose="020F0502020204030204" pitchFamily="34" charset="0"/>
                <a:cs typeface="Times New Roman" panose="02020603050405020304" pitchFamily="18" charset="0"/>
              </a:rPr>
              <a:t>Almajiri</a:t>
            </a:r>
            <a:r>
              <a:rPr lang="en-GB" sz="1800" dirty="0">
                <a:effectLst/>
                <a:latin typeface="Calibri" panose="020F0502020204030204" pitchFamily="34" charset="0"/>
                <a:ea typeface="Calibri" panose="020F0502020204030204" pitchFamily="34" charset="0"/>
                <a:cs typeface="Times New Roman" panose="02020603050405020304" pitchFamily="18" charset="0"/>
              </a:rPr>
              <a:t>, which exposes the children to adolescent pregnancy. </a:t>
            </a:r>
          </a:p>
          <a:p>
            <a:pPr lvl="2">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access to quality education and improving girl child education are highly essential for reducing fertility and childhood mortality in Kaduna State. </a:t>
            </a:r>
          </a:p>
          <a:p>
            <a:pPr lvl="2">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discouragement of child/teenage marriage and teenage pregnancies. </a:t>
            </a:r>
          </a:p>
          <a:p>
            <a:pPr lvl="2">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access to reproductive health care, including low cost, safe and effective contraception</a:t>
            </a:r>
            <a:r>
              <a:rPr lang="en-NG"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lvl="2">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Integrating family planning and safe motherhood programmes into primary health care systems. </a:t>
            </a:r>
          </a:p>
          <a:p>
            <a:pPr lvl="2">
              <a:spcBef>
                <a:spcPts val="0"/>
              </a:spcBef>
              <a:spcAft>
                <a:spcPts val="0"/>
              </a:spcAft>
            </a:pPr>
            <a:endParaRPr lang="en-NG" sz="1800" dirty="0"/>
          </a:p>
          <a:p>
            <a:pPr>
              <a:spcBef>
                <a:spcPts val="0"/>
              </a:spcBef>
              <a:spcAft>
                <a:spcPts val="0"/>
              </a:spcAft>
            </a:pPr>
            <a:r>
              <a:rPr lang="en-GB" dirty="0">
                <a:effectLst/>
                <a:latin typeface="Calibri" panose="020F0502020204030204" pitchFamily="34" charset="0"/>
                <a:ea typeface="Calibri" panose="020F0502020204030204" pitchFamily="34" charset="0"/>
              </a:rPr>
              <a:t>LAGOS STATE:</a:t>
            </a:r>
          </a:p>
          <a:p>
            <a:pPr lvl="1">
              <a:spcBef>
                <a:spcPts val="0"/>
              </a:spcBef>
              <a:spcAft>
                <a:spcPts val="0"/>
              </a:spcAft>
            </a:pPr>
            <a:r>
              <a:rPr lang="en-GB" sz="1800" dirty="0">
                <a:effectLst/>
                <a:latin typeface="Calibri" panose="020F0502020204030204" pitchFamily="34" charset="0"/>
                <a:ea typeface="Calibri" panose="020F0502020204030204" pitchFamily="34" charset="0"/>
              </a:rPr>
              <a:t>Child mortality can be reduced in Lagos State through increase access to quality education, especially for the girl child</a:t>
            </a:r>
            <a:r>
              <a:rPr lang="en-NG" sz="1800" dirty="0">
                <a:effectLst/>
              </a:rPr>
              <a:t> </a:t>
            </a:r>
            <a:endParaRPr lang="en-NG" sz="1800" dirty="0"/>
          </a:p>
          <a:p>
            <a:pPr lvl="1">
              <a:spcBef>
                <a:spcPts val="0"/>
              </a:spcBef>
              <a:spcAft>
                <a:spcPts val="0"/>
              </a:spcAft>
            </a:pPr>
            <a:r>
              <a:rPr lang="en-GB" sz="1800" dirty="0">
                <a:effectLst/>
                <a:latin typeface="Calibri" panose="020F0502020204030204" pitchFamily="34" charset="0"/>
                <a:ea typeface="Calibri" panose="020F0502020204030204" pitchFamily="34" charset="0"/>
              </a:rPr>
              <a:t>Lagos State should promote greater access to all reproductive health care services</a:t>
            </a:r>
            <a:r>
              <a:rPr lang="en-NG" sz="1800" dirty="0">
                <a:effectLst/>
              </a:rPr>
              <a:t> </a:t>
            </a:r>
            <a:endParaRPr lang="en-NG" sz="1800" dirty="0"/>
          </a:p>
          <a:p>
            <a:pPr lvl="1">
              <a:spcBef>
                <a:spcPts val="0"/>
              </a:spcBef>
              <a:spcAft>
                <a:spcPts val="0"/>
              </a:spcAft>
            </a:pPr>
            <a:r>
              <a:rPr lang="en-GB" sz="1800" dirty="0">
                <a:effectLst/>
                <a:latin typeface="Calibri" panose="020F0502020204030204" pitchFamily="34" charset="0"/>
                <a:ea typeface="Calibri" panose="020F0502020204030204" pitchFamily="34" charset="0"/>
              </a:rPr>
              <a:t>There is need for regular studies on slums in the State to understand their diversity and put in place slum upgrade projects strategies for implementation</a:t>
            </a:r>
            <a:r>
              <a:rPr lang="en-NG" sz="1800" dirty="0">
                <a:effectLst/>
              </a:rPr>
              <a:t> </a:t>
            </a:r>
            <a:endParaRPr lang="en-GB" sz="1800" dirty="0">
              <a:effectLst/>
              <a:latin typeface="Calibri" panose="020F0502020204030204" pitchFamily="34" charset="0"/>
              <a:ea typeface="Calibri" panose="020F0502020204030204" pitchFamily="34" charset="0"/>
            </a:endParaRPr>
          </a:p>
          <a:p>
            <a:pPr lvl="1">
              <a:spcBef>
                <a:spcPts val="0"/>
              </a:spcBef>
              <a:spcAft>
                <a:spcPts val="0"/>
              </a:spcAft>
            </a:pPr>
            <a:r>
              <a:rPr lang="en-GB" sz="1800" dirty="0">
                <a:effectLst/>
                <a:latin typeface="Calibri" panose="020F0502020204030204" pitchFamily="34" charset="0"/>
                <a:ea typeface="Calibri" panose="020F0502020204030204" pitchFamily="34" charset="0"/>
              </a:rPr>
              <a:t>The State Government should embark on a State migration survey with expert input through questionnaire design and strategies</a:t>
            </a:r>
            <a:endParaRPr lang="en-GB" sz="18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5555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5645-15B9-B573-1488-6E82F807C7E3}"/>
              </a:ext>
            </a:extLst>
          </p:cNvPr>
          <p:cNvSpPr>
            <a:spLocks noGrp="1"/>
          </p:cNvSpPr>
          <p:nvPr>
            <p:ph type="title"/>
          </p:nvPr>
        </p:nvSpPr>
        <p:spPr>
          <a:xfrm>
            <a:off x="428263" y="106231"/>
            <a:ext cx="11354765" cy="1609725"/>
          </a:xfrm>
          <a:solidFill>
            <a:schemeClr val="accent2">
              <a:lumMod val="50000"/>
            </a:schemeClr>
          </a:solidFill>
        </p:spPr>
        <p:txBody>
          <a:bodyPr>
            <a:normAutofit/>
          </a:bodyPr>
          <a:lstStyle/>
          <a:p>
            <a:r>
              <a:rPr lang="en-US" sz="2000" b="1" dirty="0">
                <a:effectLst/>
                <a:latin typeface="Tahoma" panose="020B0604030504040204" pitchFamily="34" charset="0"/>
                <a:ea typeface="Tahoma" panose="020B0604030504040204" pitchFamily="34" charset="0"/>
                <a:cs typeface="Tahoma" panose="020B0604030504040204" pitchFamily="34" charset="0"/>
              </a:rPr>
              <a:t>Nigeria Population Pyramid by Geo-Political Zones</a:t>
            </a:r>
            <a:br>
              <a:rPr lang="en-US" sz="1800" b="1" dirty="0">
                <a:effectLst/>
                <a:latin typeface="Times New Roman" panose="02020603050405020304" pitchFamily="18" charset="0"/>
                <a:ea typeface="MingLiU-ExtB" panose="02020500000000000000" pitchFamily="18" charset="-120"/>
              </a:rPr>
            </a:br>
            <a:br>
              <a:rPr lang="en-US" sz="1800" b="1" dirty="0">
                <a:effectLst/>
                <a:latin typeface="Times New Roman" panose="02020603050405020304" pitchFamily="18" charset="0"/>
                <a:ea typeface="MingLiU-ExtB" panose="02020500000000000000" pitchFamily="18" charset="-120"/>
              </a:rPr>
            </a:b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shapes of the population pyramids by geo-political zones show that there is higher fertility and mortality rates in the Northern states of the country. </a:t>
            </a: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fertility rates in the Southern regions are not as high as those of the North.</a:t>
            </a:r>
            <a:endParaRPr lang="en-NG" dirty="0"/>
          </a:p>
        </p:txBody>
      </p:sp>
      <p:graphicFrame>
        <p:nvGraphicFramePr>
          <p:cNvPr id="28" name="Chart 27">
            <a:extLst>
              <a:ext uri="{FF2B5EF4-FFF2-40B4-BE49-F238E27FC236}">
                <a16:creationId xmlns:a16="http://schemas.microsoft.com/office/drawing/2014/main" id="{C6DF03EF-F153-47FC-A555-3D4C2B35779A}"/>
              </a:ext>
            </a:extLst>
          </p:cNvPr>
          <p:cNvGraphicFramePr/>
          <p:nvPr>
            <p:extLst>
              <p:ext uri="{D42A27DB-BD31-4B8C-83A1-F6EECF244321}">
                <p14:modId xmlns:p14="http://schemas.microsoft.com/office/powerpoint/2010/main" val="3070720624"/>
              </p:ext>
            </p:extLst>
          </p:nvPr>
        </p:nvGraphicFramePr>
        <p:xfrm>
          <a:off x="1025795" y="2391569"/>
          <a:ext cx="2676410" cy="16097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9" name="Chart 28">
            <a:extLst>
              <a:ext uri="{FF2B5EF4-FFF2-40B4-BE49-F238E27FC236}">
                <a16:creationId xmlns:a16="http://schemas.microsoft.com/office/drawing/2014/main" id="{A94EDC10-3E1F-42D3-82F8-BF159753BE4B}"/>
              </a:ext>
            </a:extLst>
          </p:cNvPr>
          <p:cNvGraphicFramePr/>
          <p:nvPr>
            <p:extLst>
              <p:ext uri="{D42A27DB-BD31-4B8C-83A1-F6EECF244321}">
                <p14:modId xmlns:p14="http://schemas.microsoft.com/office/powerpoint/2010/main" val="3675960535"/>
              </p:ext>
            </p:extLst>
          </p:nvPr>
        </p:nvGraphicFramePr>
        <p:xfrm>
          <a:off x="4145117" y="2324894"/>
          <a:ext cx="2981906" cy="17907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0" name="Chart 29">
            <a:extLst>
              <a:ext uri="{FF2B5EF4-FFF2-40B4-BE49-F238E27FC236}">
                <a16:creationId xmlns:a16="http://schemas.microsoft.com/office/drawing/2014/main" id="{751F7B89-BDC8-4EA1-B552-2185562D051B}"/>
              </a:ext>
            </a:extLst>
          </p:cNvPr>
          <p:cNvGraphicFramePr/>
          <p:nvPr>
            <p:extLst>
              <p:ext uri="{D42A27DB-BD31-4B8C-83A1-F6EECF244321}">
                <p14:modId xmlns:p14="http://schemas.microsoft.com/office/powerpoint/2010/main" val="1432160872"/>
              </p:ext>
            </p:extLst>
          </p:nvPr>
        </p:nvGraphicFramePr>
        <p:xfrm>
          <a:off x="7847322" y="2262187"/>
          <a:ext cx="2981906" cy="162877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1" name="Chart 30">
            <a:extLst>
              <a:ext uri="{FF2B5EF4-FFF2-40B4-BE49-F238E27FC236}">
                <a16:creationId xmlns:a16="http://schemas.microsoft.com/office/drawing/2014/main" id="{61C58FA1-B8F3-4B47-AEDE-281413BD6408}"/>
              </a:ext>
            </a:extLst>
          </p:cNvPr>
          <p:cNvGraphicFramePr/>
          <p:nvPr>
            <p:extLst>
              <p:ext uri="{D42A27DB-BD31-4B8C-83A1-F6EECF244321}">
                <p14:modId xmlns:p14="http://schemas.microsoft.com/office/powerpoint/2010/main" val="3665348241"/>
              </p:ext>
            </p:extLst>
          </p:nvPr>
        </p:nvGraphicFramePr>
        <p:xfrm>
          <a:off x="838200" y="4567238"/>
          <a:ext cx="2981904" cy="1828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2" name="Chart 31">
            <a:extLst>
              <a:ext uri="{FF2B5EF4-FFF2-40B4-BE49-F238E27FC236}">
                <a16:creationId xmlns:a16="http://schemas.microsoft.com/office/drawing/2014/main" id="{DAB7BF0C-010A-4F2D-95CF-783B78FFB0D5}"/>
              </a:ext>
            </a:extLst>
          </p:cNvPr>
          <p:cNvGraphicFramePr/>
          <p:nvPr>
            <p:extLst>
              <p:ext uri="{D42A27DB-BD31-4B8C-83A1-F6EECF244321}">
                <p14:modId xmlns:p14="http://schemas.microsoft.com/office/powerpoint/2010/main" val="1989229426"/>
              </p:ext>
            </p:extLst>
          </p:nvPr>
        </p:nvGraphicFramePr>
        <p:xfrm>
          <a:off x="4043596" y="4567238"/>
          <a:ext cx="2981905" cy="173355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Chart 32">
            <a:extLst>
              <a:ext uri="{FF2B5EF4-FFF2-40B4-BE49-F238E27FC236}">
                <a16:creationId xmlns:a16="http://schemas.microsoft.com/office/drawing/2014/main" id="{9C696C46-CD98-437D-ACB4-1050C47207C5}"/>
              </a:ext>
            </a:extLst>
          </p:cNvPr>
          <p:cNvGraphicFramePr/>
          <p:nvPr>
            <p:extLst>
              <p:ext uri="{D42A27DB-BD31-4B8C-83A1-F6EECF244321}">
                <p14:modId xmlns:p14="http://schemas.microsoft.com/office/powerpoint/2010/main" val="2058388829"/>
              </p:ext>
            </p:extLst>
          </p:nvPr>
        </p:nvGraphicFramePr>
        <p:xfrm>
          <a:off x="8148405" y="4567238"/>
          <a:ext cx="2680823" cy="18002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942554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E4DE8-B18F-EEF9-1A05-210E188C4576}"/>
              </a:ext>
            </a:extLst>
          </p:cNvPr>
          <p:cNvSpPr>
            <a:spLocks noGrp="1"/>
          </p:cNvSpPr>
          <p:nvPr>
            <p:ph type="title"/>
          </p:nvPr>
        </p:nvSpPr>
        <p:spPr>
          <a:xfrm>
            <a:off x="148369" y="457200"/>
            <a:ext cx="5034820" cy="975209"/>
          </a:xfrm>
        </p:spPr>
        <p:txBody>
          <a:bodyPr>
            <a:normAutofit/>
          </a:bodyPr>
          <a:lstStyle/>
          <a:p>
            <a:r>
              <a:rPr lang="en-GB" sz="2400" b="1" dirty="0">
                <a:effectLst/>
                <a:latin typeface="Calibri" panose="020F0502020204030204" pitchFamily="34" charset="0"/>
                <a:ea typeface="Calibri" panose="020F0502020204030204" pitchFamily="34" charset="0"/>
                <a:cs typeface="Times New Roman" panose="02020603050405020304" pitchFamily="18" charset="0"/>
              </a:rPr>
              <a:t>Population Pyramids of Kaduna and Lagos States (1950)</a:t>
            </a:r>
            <a:endParaRPr lang="en-NG" sz="1600" dirty="0"/>
          </a:p>
        </p:txBody>
      </p:sp>
      <p:sp>
        <p:nvSpPr>
          <p:cNvPr id="8" name="Content Placeholder 7">
            <a:extLst>
              <a:ext uri="{FF2B5EF4-FFF2-40B4-BE49-F238E27FC236}">
                <a16:creationId xmlns:a16="http://schemas.microsoft.com/office/drawing/2014/main" id="{B610828C-47C6-AD78-7E97-06F7907A94D8}"/>
              </a:ext>
            </a:extLst>
          </p:cNvPr>
          <p:cNvSpPr>
            <a:spLocks noGrp="1"/>
          </p:cNvSpPr>
          <p:nvPr>
            <p:ph idx="1"/>
          </p:nvPr>
        </p:nvSpPr>
        <p:spPr>
          <a:xfrm>
            <a:off x="5183188" y="457199"/>
            <a:ext cx="6172199" cy="5403851"/>
          </a:xfrm>
        </p:spPr>
        <p:txBody>
          <a:bodyPr/>
          <a:lstStyle/>
          <a:p>
            <a:r>
              <a:rPr lang="en-NG" dirty="0"/>
              <a:t>.</a:t>
            </a:r>
          </a:p>
        </p:txBody>
      </p:sp>
      <p:sp>
        <p:nvSpPr>
          <p:cNvPr id="4" name="Text Placeholder 3">
            <a:extLst>
              <a:ext uri="{FF2B5EF4-FFF2-40B4-BE49-F238E27FC236}">
                <a16:creationId xmlns:a16="http://schemas.microsoft.com/office/drawing/2014/main" id="{FD91D1BF-425C-AFAF-1895-BBDEAB01623E}"/>
              </a:ext>
            </a:extLst>
          </p:cNvPr>
          <p:cNvSpPr>
            <a:spLocks noGrp="1"/>
          </p:cNvSpPr>
          <p:nvPr>
            <p:ph type="body" sz="half" idx="2"/>
          </p:nvPr>
        </p:nvSpPr>
        <p:spPr>
          <a:xfrm>
            <a:off x="148368" y="1274286"/>
            <a:ext cx="5350555" cy="3769675"/>
          </a:xfrm>
        </p:spPr>
        <p:txBody>
          <a:bodyPr anchor="t">
            <a:noAutofit/>
          </a:bodyPr>
          <a:lstStyle/>
          <a:p>
            <a:pPr algn="l">
              <a:spcAft>
                <a:spcPts val="0"/>
              </a:spcAft>
            </a:pPr>
            <a:r>
              <a:rPr lang="en-NG" sz="1800" b="1" dirty="0">
                <a:solidFill>
                  <a:schemeClr val="tx1"/>
                </a:solidFill>
                <a:latin typeface="+mj-lt"/>
              </a:rPr>
              <a:t>Kaduna State:</a:t>
            </a:r>
          </a:p>
          <a:p>
            <a:pPr marL="285750" indent="-285750" algn="l">
              <a:spcAft>
                <a:spcPts val="0"/>
              </a:spcAft>
              <a:buFontTx/>
              <a:buChar char="-"/>
            </a:pPr>
            <a:r>
              <a:rPr lang="en-GB" sz="1800" dirty="0">
                <a:solidFill>
                  <a:schemeClr val="tx1"/>
                </a:solidFill>
                <a:latin typeface="+mj-lt"/>
              </a:rPr>
              <a:t>O</a:t>
            </a:r>
            <a:r>
              <a:rPr lang="en-NG" sz="1800" dirty="0">
                <a:solidFill>
                  <a:schemeClr val="tx1"/>
                </a:solidFill>
                <a:latin typeface="+mj-lt"/>
              </a:rPr>
              <a:t>ne of the States in the North</a:t>
            </a:r>
          </a:p>
          <a:p>
            <a:pPr marL="285750" indent="-285750" algn="l">
              <a:spcAft>
                <a:spcPts val="0"/>
              </a:spcAft>
              <a:buFontTx/>
              <a:buChar char="-"/>
            </a:pPr>
            <a:r>
              <a:rPr lang="en-NG" sz="1800" dirty="0">
                <a:solidFill>
                  <a:schemeClr val="tx1"/>
                </a:solidFill>
                <a:latin typeface="+mj-lt"/>
              </a:rPr>
              <a:t>Specifically from North West</a:t>
            </a:r>
          </a:p>
          <a:p>
            <a:pPr marL="285750" indent="-285750" algn="l">
              <a:spcAft>
                <a:spcPts val="0"/>
              </a:spcAft>
              <a:buFontTx/>
              <a:buChar char="-"/>
            </a:pPr>
            <a:r>
              <a:rPr lang="en-NG" sz="1800" dirty="0">
                <a:solidFill>
                  <a:schemeClr val="tx1"/>
                </a:solidFill>
                <a:latin typeface="+mj-lt"/>
              </a:rPr>
              <a:t>Political headquarter of the North</a:t>
            </a:r>
          </a:p>
          <a:p>
            <a:pPr marL="285750" indent="-285750" algn="l">
              <a:spcAft>
                <a:spcPts val="0"/>
              </a:spcAft>
              <a:buFontTx/>
              <a:buChar char="-"/>
            </a:pPr>
            <a:r>
              <a:rPr lang="en-GB" sz="1800" dirty="0">
                <a:solidFill>
                  <a:schemeClr val="tx1"/>
                </a:solidFill>
                <a:latin typeface="+mj-lt"/>
              </a:rPr>
              <a:t>R</a:t>
            </a:r>
            <a:r>
              <a:rPr lang="en-NG" sz="1800" dirty="0">
                <a:solidFill>
                  <a:schemeClr val="tx1"/>
                </a:solidFill>
                <a:latin typeface="+mj-lt"/>
              </a:rPr>
              <a:t>elatively predominantly youthful age</a:t>
            </a:r>
          </a:p>
          <a:p>
            <a:pPr marL="285750" indent="-285750" algn="l">
              <a:spcAft>
                <a:spcPts val="0"/>
              </a:spcAft>
              <a:buFontTx/>
              <a:buChar char="-"/>
            </a:pPr>
            <a:r>
              <a:rPr lang="en-GB" sz="1800" dirty="0">
                <a:solidFill>
                  <a:schemeClr val="tx1"/>
                </a:solidFill>
                <a:effectLst/>
                <a:latin typeface="+mj-lt"/>
                <a:ea typeface="Calibri" panose="020F0502020204030204" pitchFamily="34" charset="0"/>
                <a:cs typeface="Times New Roman" panose="02020603050405020304" pitchFamily="18" charset="0"/>
              </a:rPr>
              <a:t>Kaduna State has a population of 8.4 million </a:t>
            </a:r>
            <a:r>
              <a:rPr lang="en-NG" sz="1800" dirty="0">
                <a:solidFill>
                  <a:schemeClr val="tx1"/>
                </a:solidFill>
                <a:effectLst/>
                <a:latin typeface="+mj-lt"/>
              </a:rPr>
              <a:t> </a:t>
            </a:r>
            <a:endParaRPr lang="en-NG" sz="1800" dirty="0">
              <a:solidFill>
                <a:schemeClr val="tx1"/>
              </a:solidFill>
              <a:latin typeface="+mj-lt"/>
            </a:endParaRPr>
          </a:p>
          <a:p>
            <a:pPr algn="l">
              <a:spcAft>
                <a:spcPts val="0"/>
              </a:spcAft>
            </a:pPr>
            <a:endParaRPr lang="en-GB" sz="1200" b="1" dirty="0">
              <a:solidFill>
                <a:schemeClr val="tx1"/>
              </a:solidFill>
              <a:latin typeface="+mj-lt"/>
            </a:endParaRPr>
          </a:p>
          <a:p>
            <a:pPr algn="l">
              <a:spcAft>
                <a:spcPts val="0"/>
              </a:spcAft>
            </a:pPr>
            <a:r>
              <a:rPr lang="en-NG" sz="1800" b="1" dirty="0">
                <a:solidFill>
                  <a:schemeClr val="tx1"/>
                </a:solidFill>
                <a:latin typeface="+mj-lt"/>
              </a:rPr>
              <a:t>Lagos State:</a:t>
            </a:r>
          </a:p>
          <a:p>
            <a:pPr marL="285750" indent="-285750" algn="l">
              <a:spcAft>
                <a:spcPts val="0"/>
              </a:spcAft>
              <a:buFontTx/>
              <a:buChar char="-"/>
            </a:pPr>
            <a:r>
              <a:rPr lang="en-NG" sz="1800" dirty="0">
                <a:solidFill>
                  <a:schemeClr val="tx1"/>
                </a:solidFill>
                <a:latin typeface="+mj-lt"/>
              </a:rPr>
              <a:t>One of the state in the South</a:t>
            </a:r>
          </a:p>
          <a:p>
            <a:pPr marL="285750" indent="-285750" algn="l">
              <a:spcAft>
                <a:spcPts val="0"/>
              </a:spcAft>
              <a:buFontTx/>
              <a:buChar char="-"/>
            </a:pPr>
            <a:r>
              <a:rPr lang="en-NG" sz="1800" dirty="0">
                <a:solidFill>
                  <a:schemeClr val="tx1"/>
                </a:solidFill>
                <a:latin typeface="+mj-lt"/>
              </a:rPr>
              <a:t>Specifically from South West</a:t>
            </a:r>
          </a:p>
          <a:p>
            <a:pPr marL="285750" indent="-285750" algn="l">
              <a:spcAft>
                <a:spcPts val="0"/>
              </a:spcAft>
              <a:buFontTx/>
              <a:buChar char="-"/>
            </a:pPr>
            <a:r>
              <a:rPr lang="en-NG" sz="1800" dirty="0">
                <a:solidFill>
                  <a:schemeClr val="tx1"/>
                </a:solidFill>
                <a:latin typeface="+mj-lt"/>
              </a:rPr>
              <a:t>Commercial nerve centre of Nigeria</a:t>
            </a:r>
          </a:p>
          <a:p>
            <a:pPr marL="285750" indent="-285750">
              <a:spcAft>
                <a:spcPts val="0"/>
              </a:spcAft>
              <a:buFontTx/>
              <a:buChar char="-"/>
            </a:pPr>
            <a:r>
              <a:rPr lang="en-GB" sz="1800" dirty="0">
                <a:solidFill>
                  <a:schemeClr val="tx1"/>
                </a:solidFill>
                <a:latin typeface="+mj-lt"/>
                <a:ea typeface="Calibri" panose="020F0502020204030204" pitchFamily="34" charset="0"/>
              </a:rPr>
              <a:t>Lagos State has population </a:t>
            </a:r>
            <a:r>
              <a:rPr lang="en-GB" sz="1800" dirty="0">
                <a:solidFill>
                  <a:schemeClr val="tx1"/>
                </a:solidFill>
                <a:effectLst/>
                <a:latin typeface="+mj-lt"/>
                <a:ea typeface="Calibri" panose="020F0502020204030204" pitchFamily="34" charset="0"/>
              </a:rPr>
              <a:t>of over 17 million</a:t>
            </a:r>
            <a:endParaRPr lang="en-NG" sz="1800" dirty="0">
              <a:solidFill>
                <a:schemeClr val="tx1"/>
              </a:solidFill>
              <a:latin typeface="+mj-lt"/>
            </a:endParaRPr>
          </a:p>
          <a:p>
            <a:pPr marL="285750" indent="-285750">
              <a:spcAft>
                <a:spcPts val="0"/>
              </a:spcAft>
              <a:buFontTx/>
              <a:buChar char="-"/>
            </a:pPr>
            <a:endParaRPr lang="en-NG" sz="1800" dirty="0">
              <a:latin typeface="+mj-lt"/>
            </a:endParaRPr>
          </a:p>
          <a:p>
            <a:pPr marL="285750" indent="-285750">
              <a:spcAft>
                <a:spcPts val="0"/>
              </a:spcAft>
              <a:buFontTx/>
              <a:buChar char="-"/>
            </a:pPr>
            <a:endParaRPr lang="en-NG" sz="1800" dirty="0">
              <a:latin typeface="+mj-lt"/>
            </a:endParaRPr>
          </a:p>
        </p:txBody>
      </p:sp>
      <p:sp>
        <p:nvSpPr>
          <p:cNvPr id="10" name="TextBox 9">
            <a:extLst>
              <a:ext uri="{FF2B5EF4-FFF2-40B4-BE49-F238E27FC236}">
                <a16:creationId xmlns:a16="http://schemas.microsoft.com/office/drawing/2014/main" id="{27539D06-9EC5-A72E-1169-FDF0AF9F51CA}"/>
              </a:ext>
            </a:extLst>
          </p:cNvPr>
          <p:cNvSpPr txBox="1"/>
          <p:nvPr/>
        </p:nvSpPr>
        <p:spPr>
          <a:xfrm>
            <a:off x="6096000" y="457199"/>
            <a:ext cx="4923295" cy="3416320"/>
          </a:xfrm>
          <a:prstGeom prst="rect">
            <a:avLst/>
          </a:prstGeom>
          <a:noFill/>
        </p:spPr>
        <p:txBody>
          <a:bodyPr wrap="square" rtlCol="0">
            <a:spAutoFit/>
          </a:bodyPr>
          <a:lstStyle/>
          <a:p>
            <a:r>
              <a:rPr lang="en-NG" dirty="0"/>
              <a:t>Kaduna State</a:t>
            </a:r>
          </a:p>
          <a:p>
            <a:endParaRPr lang="en-NG" dirty="0"/>
          </a:p>
          <a:p>
            <a:endParaRPr lang="en-NG" dirty="0"/>
          </a:p>
          <a:p>
            <a:endParaRPr lang="en-NG" dirty="0"/>
          </a:p>
          <a:p>
            <a:endParaRPr lang="en-NG" dirty="0"/>
          </a:p>
          <a:p>
            <a:endParaRPr lang="en-NG" dirty="0"/>
          </a:p>
          <a:p>
            <a:endParaRPr lang="en-NG" dirty="0"/>
          </a:p>
          <a:p>
            <a:endParaRPr lang="en-NG" dirty="0"/>
          </a:p>
          <a:p>
            <a:endParaRPr lang="en-NG" dirty="0"/>
          </a:p>
          <a:p>
            <a:endParaRPr lang="en-NG" dirty="0"/>
          </a:p>
          <a:p>
            <a:endParaRPr lang="en-NG" dirty="0"/>
          </a:p>
          <a:p>
            <a:r>
              <a:rPr lang="en-NG" dirty="0"/>
              <a:t>Lagos State</a:t>
            </a:r>
          </a:p>
        </p:txBody>
      </p:sp>
      <p:graphicFrame>
        <p:nvGraphicFramePr>
          <p:cNvPr id="5" name="Content Placeholder 4">
            <a:extLst>
              <a:ext uri="{FF2B5EF4-FFF2-40B4-BE49-F238E27FC236}">
                <a16:creationId xmlns:a16="http://schemas.microsoft.com/office/drawing/2014/main" id="{E2C3697A-0D0C-E688-7C3D-97B39BA32893}"/>
              </a:ext>
            </a:extLst>
          </p:cNvPr>
          <p:cNvGraphicFramePr>
            <a:graphicFrameLocks/>
          </p:cNvGraphicFramePr>
          <p:nvPr>
            <p:extLst>
              <p:ext uri="{D42A27DB-BD31-4B8C-83A1-F6EECF244321}">
                <p14:modId xmlns:p14="http://schemas.microsoft.com/office/powerpoint/2010/main" val="599903457"/>
              </p:ext>
            </p:extLst>
          </p:nvPr>
        </p:nvGraphicFramePr>
        <p:xfrm>
          <a:off x="5648136" y="790413"/>
          <a:ext cx="5929097" cy="270079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DD7F44C7-6C6F-86C8-00AB-E778C75094DF}"/>
              </a:ext>
            </a:extLst>
          </p:cNvPr>
          <p:cNvGraphicFramePr/>
          <p:nvPr>
            <p:extLst>
              <p:ext uri="{D42A27DB-BD31-4B8C-83A1-F6EECF244321}">
                <p14:modId xmlns:p14="http://schemas.microsoft.com/office/powerpoint/2010/main" val="336368068"/>
              </p:ext>
            </p:extLst>
          </p:nvPr>
        </p:nvGraphicFramePr>
        <p:xfrm>
          <a:off x="5618991" y="3873519"/>
          <a:ext cx="5929097" cy="27007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77294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E4DE8-B18F-EEF9-1A05-210E188C4576}"/>
              </a:ext>
            </a:extLst>
          </p:cNvPr>
          <p:cNvSpPr>
            <a:spLocks noGrp="1"/>
          </p:cNvSpPr>
          <p:nvPr>
            <p:ph type="title"/>
          </p:nvPr>
        </p:nvSpPr>
        <p:spPr>
          <a:xfrm>
            <a:off x="581191" y="5424342"/>
            <a:ext cx="5791199" cy="689514"/>
          </a:xfrm>
        </p:spPr>
        <p:txBody>
          <a:bodyPr>
            <a:normAutofit fontScale="90000"/>
          </a:bodyPr>
          <a:lstStyle/>
          <a:p>
            <a:r>
              <a:rPr lang="en-GB" sz="3200" b="1" dirty="0">
                <a:solidFill>
                  <a:schemeClr val="accent4">
                    <a:lumMod val="20000"/>
                    <a:lumOff val="80000"/>
                  </a:schemeClr>
                </a:solidFill>
                <a:effectLst/>
                <a:latin typeface="Calibri" panose="020F0502020204030204" pitchFamily="34" charset="0"/>
                <a:ea typeface="Calibri" panose="020F0502020204030204" pitchFamily="34" charset="0"/>
                <a:cs typeface="Times New Roman" panose="02020603050405020304" pitchFamily="18" charset="0"/>
              </a:rPr>
              <a:t>Population Pyramids of Kaduna and Lagos States (2050)</a:t>
            </a:r>
            <a:endParaRPr lang="en-NG" dirty="0">
              <a:solidFill>
                <a:schemeClr val="accent4">
                  <a:lumMod val="20000"/>
                  <a:lumOff val="80000"/>
                </a:schemeClr>
              </a:solidFill>
            </a:endParaRPr>
          </a:p>
        </p:txBody>
      </p:sp>
      <p:graphicFrame>
        <p:nvGraphicFramePr>
          <p:cNvPr id="7" name="Content Placeholder 6">
            <a:extLst>
              <a:ext uri="{FF2B5EF4-FFF2-40B4-BE49-F238E27FC236}">
                <a16:creationId xmlns:a16="http://schemas.microsoft.com/office/drawing/2014/main" id="{07351851-493A-3B81-5A4F-B1189651D778}"/>
              </a:ext>
            </a:extLst>
          </p:cNvPr>
          <p:cNvGraphicFramePr>
            <a:graphicFrameLocks noGrp="1"/>
          </p:cNvGraphicFramePr>
          <p:nvPr>
            <p:ph idx="1"/>
            <p:extLst>
              <p:ext uri="{D42A27DB-BD31-4B8C-83A1-F6EECF244321}">
                <p14:modId xmlns:p14="http://schemas.microsoft.com/office/powerpoint/2010/main" val="1000453196"/>
              </p:ext>
            </p:extLst>
          </p:nvPr>
        </p:nvGraphicFramePr>
        <p:xfrm>
          <a:off x="6315857" y="3596520"/>
          <a:ext cx="5574520" cy="286116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FD91D1BF-425C-AFAF-1895-BBDEAB01623E}"/>
              </a:ext>
            </a:extLst>
          </p:cNvPr>
          <p:cNvSpPr>
            <a:spLocks noGrp="1"/>
          </p:cNvSpPr>
          <p:nvPr>
            <p:ph type="body" sz="half" idx="2"/>
          </p:nvPr>
        </p:nvSpPr>
        <p:spPr>
          <a:xfrm>
            <a:off x="393540" y="598460"/>
            <a:ext cx="5482604" cy="4428641"/>
          </a:xfrm>
        </p:spPr>
        <p:txBody>
          <a:bodyPr>
            <a:normAutofit/>
          </a:bodyPr>
          <a:lstStyle/>
          <a:p>
            <a:pPr algn="l"/>
            <a:r>
              <a:rPr lang="en-NG" sz="2800" dirty="0">
                <a:solidFill>
                  <a:schemeClr val="tx1"/>
                </a:solidFill>
              </a:rPr>
              <a:t>Kaduna State is projected to remain dominated by youthful age</a:t>
            </a:r>
          </a:p>
          <a:p>
            <a:pPr algn="l"/>
            <a:r>
              <a:rPr lang="en-NG" sz="2800" dirty="0">
                <a:solidFill>
                  <a:schemeClr val="tx1"/>
                </a:solidFill>
              </a:rPr>
              <a:t>Lagos State low fertrility rate is already reflecting on the population dependency ratio and oppening of window of economic oppo</a:t>
            </a:r>
            <a:r>
              <a:rPr lang="en-GB" sz="2800" dirty="0">
                <a:solidFill>
                  <a:schemeClr val="tx1"/>
                </a:solidFill>
              </a:rPr>
              <a:t>r</a:t>
            </a:r>
            <a:r>
              <a:rPr lang="en-NG" sz="2800" dirty="0">
                <a:solidFill>
                  <a:schemeClr val="tx1"/>
                </a:solidFill>
              </a:rPr>
              <a:t>tunity.</a:t>
            </a:r>
          </a:p>
          <a:p>
            <a:pPr algn="l"/>
            <a:endParaRPr lang="en-NG" sz="2800" dirty="0">
              <a:solidFill>
                <a:schemeClr val="tx1"/>
              </a:solidFill>
            </a:endParaRPr>
          </a:p>
        </p:txBody>
      </p:sp>
      <p:graphicFrame>
        <p:nvGraphicFramePr>
          <p:cNvPr id="6" name="Chart 5">
            <a:extLst>
              <a:ext uri="{FF2B5EF4-FFF2-40B4-BE49-F238E27FC236}">
                <a16:creationId xmlns:a16="http://schemas.microsoft.com/office/drawing/2014/main" id="{6AC859F1-8B88-4453-8ED6-DF6C9F7EFE07}"/>
              </a:ext>
            </a:extLst>
          </p:cNvPr>
          <p:cNvGraphicFramePr/>
          <p:nvPr>
            <p:extLst>
              <p:ext uri="{D42A27DB-BD31-4B8C-83A1-F6EECF244321}">
                <p14:modId xmlns:p14="http://schemas.microsoft.com/office/powerpoint/2010/main" val="126724092"/>
              </p:ext>
            </p:extLst>
          </p:nvPr>
        </p:nvGraphicFramePr>
        <p:xfrm>
          <a:off x="6315857" y="782663"/>
          <a:ext cx="5571343" cy="240998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27539D06-9EC5-A72E-1169-FDF0AF9F51CA}"/>
              </a:ext>
            </a:extLst>
          </p:cNvPr>
          <p:cNvSpPr txBox="1"/>
          <p:nvPr/>
        </p:nvSpPr>
        <p:spPr>
          <a:xfrm>
            <a:off x="6096000" y="457199"/>
            <a:ext cx="5791200" cy="3139321"/>
          </a:xfrm>
          <a:prstGeom prst="rect">
            <a:avLst/>
          </a:prstGeom>
          <a:noFill/>
        </p:spPr>
        <p:txBody>
          <a:bodyPr wrap="square" rtlCol="0">
            <a:spAutoFit/>
          </a:bodyPr>
          <a:lstStyle/>
          <a:p>
            <a:r>
              <a:rPr lang="en-NG" dirty="0"/>
              <a:t>Kaduna State</a:t>
            </a:r>
          </a:p>
          <a:p>
            <a:endParaRPr lang="en-NG" dirty="0"/>
          </a:p>
          <a:p>
            <a:endParaRPr lang="en-NG" dirty="0"/>
          </a:p>
          <a:p>
            <a:endParaRPr lang="en-NG" dirty="0"/>
          </a:p>
          <a:p>
            <a:endParaRPr lang="en-NG" dirty="0"/>
          </a:p>
          <a:p>
            <a:endParaRPr lang="en-NG" dirty="0"/>
          </a:p>
          <a:p>
            <a:endParaRPr lang="en-NG" dirty="0"/>
          </a:p>
          <a:p>
            <a:endParaRPr lang="en-NG" dirty="0"/>
          </a:p>
          <a:p>
            <a:endParaRPr lang="en-NG" dirty="0"/>
          </a:p>
          <a:p>
            <a:endParaRPr lang="en-NG" dirty="0"/>
          </a:p>
          <a:p>
            <a:r>
              <a:rPr lang="en-NG" dirty="0"/>
              <a:t>Lagos State</a:t>
            </a:r>
          </a:p>
        </p:txBody>
      </p:sp>
    </p:spTree>
    <p:extLst>
      <p:ext uri="{BB962C8B-B14F-4D97-AF65-F5344CB8AC3E}">
        <p14:creationId xmlns:p14="http://schemas.microsoft.com/office/powerpoint/2010/main" val="1558038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03646-FE96-2DD9-5301-705924505591}"/>
              </a:ext>
            </a:extLst>
          </p:cNvPr>
          <p:cNvSpPr>
            <a:spLocks noGrp="1"/>
          </p:cNvSpPr>
          <p:nvPr>
            <p:ph type="title"/>
          </p:nvPr>
        </p:nvSpPr>
        <p:spPr>
          <a:xfrm>
            <a:off x="196312" y="457201"/>
            <a:ext cx="4503009" cy="1328980"/>
          </a:xfrm>
        </p:spPr>
        <p:txBody>
          <a:bodyPr>
            <a:noAutofit/>
          </a:bodyPr>
          <a:lstStyle/>
          <a:p>
            <a:r>
              <a:rPr lang="en-GB" sz="2400" b="1" dirty="0"/>
              <a:t>Fertility</a:t>
            </a:r>
            <a:r>
              <a:rPr lang="en-GB" sz="2400" b="1" baseline="0" dirty="0"/>
              <a:t> Trend in Nigeria, Kaduna, &amp; Lagos States (2003-2018)</a:t>
            </a:r>
            <a:endParaRPr lang="en-NG" sz="1400" b="1" dirty="0"/>
          </a:p>
        </p:txBody>
      </p:sp>
      <p:graphicFrame>
        <p:nvGraphicFramePr>
          <p:cNvPr id="5" name="Content Placeholder 3">
            <a:extLst>
              <a:ext uri="{FF2B5EF4-FFF2-40B4-BE49-F238E27FC236}">
                <a16:creationId xmlns:a16="http://schemas.microsoft.com/office/drawing/2014/main" id="{D9FE6592-0CA8-B278-B241-F1A239E8A377}"/>
              </a:ext>
            </a:extLst>
          </p:cNvPr>
          <p:cNvGraphicFramePr>
            <a:graphicFrameLocks noGrp="1"/>
          </p:cNvGraphicFramePr>
          <p:nvPr>
            <p:ph idx="1"/>
            <p:extLst>
              <p:ext uri="{D42A27DB-BD31-4B8C-83A1-F6EECF244321}">
                <p14:modId xmlns:p14="http://schemas.microsoft.com/office/powerpoint/2010/main" val="3815857649"/>
              </p:ext>
            </p:extLst>
          </p:nvPr>
        </p:nvGraphicFramePr>
        <p:xfrm>
          <a:off x="5183188" y="457201"/>
          <a:ext cx="6812500" cy="619157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48E87F14-FA66-193E-3E87-D5768C35D206}"/>
              </a:ext>
            </a:extLst>
          </p:cNvPr>
          <p:cNvSpPr>
            <a:spLocks noGrp="1"/>
          </p:cNvSpPr>
          <p:nvPr>
            <p:ph type="body" sz="half" idx="2"/>
          </p:nvPr>
        </p:nvSpPr>
        <p:spPr>
          <a:xfrm>
            <a:off x="196312" y="1786181"/>
            <a:ext cx="4688204" cy="3285639"/>
          </a:xfrm>
        </p:spPr>
        <p:txBody>
          <a:bodyPr anchor="t">
            <a:normAutofit/>
          </a:bodyPr>
          <a:lstStyle/>
          <a:p>
            <a:pPr algn="l"/>
            <a:r>
              <a:rPr lang="en-GB" sz="2000" dirty="0">
                <a:solidFill>
                  <a:schemeClr val="accent3">
                    <a:lumMod val="50000"/>
                  </a:schemeClr>
                </a:solidFill>
                <a:effectLst/>
                <a:ea typeface="Calibri" panose="020F0502020204030204" pitchFamily="34" charset="0"/>
                <a:cs typeface="Times New Roman" panose="02020603050405020304" pitchFamily="18" charset="0"/>
              </a:rPr>
              <a:t>Fertility is one of the major determinants of population dynamics. </a:t>
            </a:r>
            <a:r>
              <a:rPr lang="en-US" sz="2000" dirty="0">
                <a:solidFill>
                  <a:schemeClr val="accent3">
                    <a:lumMod val="50000"/>
                  </a:schemeClr>
                </a:solidFill>
                <a:effectLst/>
                <a:ea typeface="Calibri" panose="020F0502020204030204" pitchFamily="34" charset="0"/>
                <a:cs typeface="Times New Roman" panose="02020603050405020304" pitchFamily="18" charset="0"/>
              </a:rPr>
              <a:t>  </a:t>
            </a:r>
          </a:p>
          <a:p>
            <a:pPr algn="l"/>
            <a:r>
              <a:rPr lang="en-GB" sz="2000" dirty="0">
                <a:solidFill>
                  <a:schemeClr val="accent3">
                    <a:lumMod val="50000"/>
                  </a:schemeClr>
                </a:solidFill>
                <a:effectLst/>
                <a:ea typeface="Calibri" panose="020F0502020204030204" pitchFamily="34" charset="0"/>
                <a:cs typeface="Times New Roman" panose="02020603050405020304" pitchFamily="18" charset="0"/>
              </a:rPr>
              <a:t>Kaduna State is generally higher than the country’s average</a:t>
            </a:r>
          </a:p>
          <a:p>
            <a:pPr algn="l"/>
            <a:r>
              <a:rPr lang="en-GB" sz="2000" dirty="0">
                <a:solidFill>
                  <a:schemeClr val="accent3">
                    <a:lumMod val="50000"/>
                  </a:schemeClr>
                </a:solidFill>
                <a:effectLst/>
                <a:ea typeface="Calibri" panose="020F0502020204030204" pitchFamily="34" charset="0"/>
                <a:cs typeface="Times New Roman" panose="02020603050405020304" pitchFamily="18" charset="0"/>
              </a:rPr>
              <a:t>Have slowed down over the years, but still relatively high.</a:t>
            </a:r>
          </a:p>
          <a:p>
            <a:pPr algn="l"/>
            <a:r>
              <a:rPr lang="en-NG" sz="2000" dirty="0">
                <a:solidFill>
                  <a:schemeClr val="accent3">
                    <a:lumMod val="50000"/>
                  </a:schemeClr>
                </a:solidFill>
                <a:effectLst/>
                <a:ea typeface="Calibri" panose="020F0502020204030204" pitchFamily="34" charset="0"/>
                <a:cs typeface="Times New Roman" panose="02020603050405020304" pitchFamily="18" charset="0"/>
              </a:rPr>
              <a:t>Lagos State has the </a:t>
            </a:r>
            <a:r>
              <a:rPr lang="en-GB" sz="2000" dirty="0">
                <a:solidFill>
                  <a:schemeClr val="accent3">
                    <a:lumMod val="50000"/>
                  </a:schemeClr>
                </a:solidFill>
                <a:effectLst/>
                <a:ea typeface="Calibri" panose="020F0502020204030204" pitchFamily="34" charset="0"/>
              </a:rPr>
              <a:t>least total fertility rate in Nigeria with about 3.4 livebirths per woman having dropped from 4.7 in 2011. </a:t>
            </a:r>
          </a:p>
        </p:txBody>
      </p:sp>
    </p:spTree>
    <p:extLst>
      <p:ext uri="{BB962C8B-B14F-4D97-AF65-F5344CB8AC3E}">
        <p14:creationId xmlns:p14="http://schemas.microsoft.com/office/powerpoint/2010/main" val="2588267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A070-423C-830A-193E-6FB548991035}"/>
              </a:ext>
            </a:extLst>
          </p:cNvPr>
          <p:cNvSpPr>
            <a:spLocks noGrp="1"/>
          </p:cNvSpPr>
          <p:nvPr>
            <p:ph type="title"/>
          </p:nvPr>
        </p:nvSpPr>
        <p:spPr>
          <a:xfrm>
            <a:off x="425450" y="457200"/>
            <a:ext cx="4757738" cy="1184626"/>
          </a:xfrm>
        </p:spPr>
        <p:txBody>
          <a:bodyPr>
            <a:noAutofit/>
          </a:bodyPr>
          <a:lstStyle/>
          <a:p>
            <a:r>
              <a:rPr lang="en-GB" sz="2400" b="1" dirty="0">
                <a:solidFill>
                  <a:srgbClr val="000000"/>
                </a:solidFill>
                <a:latin typeface="Calibri" panose="020F0502020204030204" pitchFamily="34" charset="0"/>
                <a:cs typeface="Times New Roman" panose="02020603050405020304" pitchFamily="18" charset="0"/>
              </a:rPr>
              <a:t>Per Capita Total Education Consumption Expenditure by Age in Kaduna State and Lagos State</a:t>
            </a:r>
            <a:endParaRPr lang="en-NG" sz="2400" dirty="0"/>
          </a:p>
        </p:txBody>
      </p:sp>
      <p:sp>
        <p:nvSpPr>
          <p:cNvPr id="3" name="Content Placeholder 2">
            <a:extLst>
              <a:ext uri="{FF2B5EF4-FFF2-40B4-BE49-F238E27FC236}">
                <a16:creationId xmlns:a16="http://schemas.microsoft.com/office/drawing/2014/main" id="{B80FE392-FD22-63E1-EC69-B5D6DCCEA8B8}"/>
              </a:ext>
            </a:extLst>
          </p:cNvPr>
          <p:cNvSpPr>
            <a:spLocks noGrp="1"/>
          </p:cNvSpPr>
          <p:nvPr>
            <p:ph idx="1"/>
          </p:nvPr>
        </p:nvSpPr>
        <p:spPr>
          <a:xfrm>
            <a:off x="5183188" y="139485"/>
            <a:ext cx="6172200" cy="5721565"/>
          </a:xfrm>
        </p:spPr>
        <p:txBody>
          <a:bodyPr/>
          <a:lstStyle/>
          <a:p>
            <a:r>
              <a:rPr lang="en-NG" dirty="0"/>
              <a:t>Kaduna State</a:t>
            </a:r>
          </a:p>
          <a:p>
            <a:endParaRPr lang="en-NG" dirty="0"/>
          </a:p>
          <a:p>
            <a:endParaRPr lang="en-NG" dirty="0"/>
          </a:p>
          <a:p>
            <a:endParaRPr lang="en-NG" dirty="0"/>
          </a:p>
          <a:p>
            <a:endParaRPr lang="en-NG" dirty="0"/>
          </a:p>
          <a:p>
            <a:r>
              <a:rPr lang="en-GB" dirty="0"/>
              <a:t>Lagos State</a:t>
            </a:r>
            <a:endParaRPr lang="en-NG" dirty="0"/>
          </a:p>
        </p:txBody>
      </p:sp>
      <p:sp>
        <p:nvSpPr>
          <p:cNvPr id="4" name="Text Placeholder 3">
            <a:extLst>
              <a:ext uri="{FF2B5EF4-FFF2-40B4-BE49-F238E27FC236}">
                <a16:creationId xmlns:a16="http://schemas.microsoft.com/office/drawing/2014/main" id="{29B21E19-031D-6D6A-DD37-115A61B23848}"/>
              </a:ext>
            </a:extLst>
          </p:cNvPr>
          <p:cNvSpPr>
            <a:spLocks noGrp="1"/>
          </p:cNvSpPr>
          <p:nvPr>
            <p:ph type="body" sz="half" idx="2"/>
          </p:nvPr>
        </p:nvSpPr>
        <p:spPr>
          <a:xfrm>
            <a:off x="425449" y="1796715"/>
            <a:ext cx="4757738" cy="3180400"/>
          </a:xfrm>
        </p:spPr>
        <p:txBody>
          <a:bodyPr>
            <a:normAutofit fontScale="92500"/>
          </a:bodyPr>
          <a:lstStyle/>
          <a:p>
            <a:pPr algn="l"/>
            <a:r>
              <a:rPr lang="en-GB" sz="2400" dirty="0">
                <a:solidFill>
                  <a:schemeClr val="accent3">
                    <a:lumMod val="50000"/>
                  </a:schemeClr>
                </a:solidFill>
              </a:rPr>
              <a:t>S</a:t>
            </a:r>
            <a:r>
              <a:rPr lang="en-NG" sz="2400" dirty="0">
                <a:solidFill>
                  <a:schemeClr val="accent3">
                    <a:lumMod val="50000"/>
                  </a:schemeClr>
                </a:solidFill>
              </a:rPr>
              <a:t>imilar shape, but……</a:t>
            </a:r>
          </a:p>
          <a:p>
            <a:pPr algn="l"/>
            <a:r>
              <a:rPr lang="en-GB" sz="2400" dirty="0">
                <a:solidFill>
                  <a:schemeClr val="accent3">
                    <a:lumMod val="50000"/>
                  </a:schemeClr>
                </a:solidFill>
              </a:rPr>
              <a:t>R</a:t>
            </a:r>
            <a:r>
              <a:rPr lang="en-NG" sz="2400" dirty="0">
                <a:solidFill>
                  <a:schemeClr val="accent3">
                    <a:lumMod val="50000"/>
                  </a:schemeClr>
                </a:solidFill>
              </a:rPr>
              <a:t>elative delay in commencement of schooling in kaduna State compared with Lagos State</a:t>
            </a:r>
          </a:p>
          <a:p>
            <a:pPr algn="l"/>
            <a:r>
              <a:rPr lang="en-NG" sz="2400" dirty="0">
                <a:solidFill>
                  <a:schemeClr val="accent3">
                    <a:lumMod val="50000"/>
                  </a:schemeClr>
                </a:solidFill>
              </a:rPr>
              <a:t>Peaked at different period</a:t>
            </a:r>
          </a:p>
          <a:p>
            <a:pPr algn="l"/>
            <a:r>
              <a:rPr lang="en-GB" sz="2400" dirty="0">
                <a:solidFill>
                  <a:schemeClr val="accent3">
                    <a:lumMod val="50000"/>
                  </a:schemeClr>
                </a:solidFill>
              </a:rPr>
              <a:t>S</a:t>
            </a:r>
            <a:r>
              <a:rPr lang="en-NG" sz="2400" dirty="0">
                <a:solidFill>
                  <a:schemeClr val="accent3">
                    <a:lumMod val="50000"/>
                  </a:schemeClr>
                </a:solidFill>
              </a:rPr>
              <a:t>ignificant difference in the peak value</a:t>
            </a:r>
          </a:p>
          <a:p>
            <a:pPr algn="l"/>
            <a:r>
              <a:rPr lang="en-GB" sz="2400" dirty="0">
                <a:solidFill>
                  <a:schemeClr val="accent3">
                    <a:lumMod val="50000"/>
                  </a:schemeClr>
                </a:solidFill>
              </a:rPr>
              <a:t>L</a:t>
            </a:r>
            <a:r>
              <a:rPr lang="en-NG" sz="2400" dirty="0">
                <a:solidFill>
                  <a:schemeClr val="accent3">
                    <a:lumMod val="50000"/>
                  </a:schemeClr>
                </a:solidFill>
              </a:rPr>
              <a:t>agos: 249,450</a:t>
            </a:r>
            <a:r>
              <a:rPr lang="en-GB" sz="2400" dirty="0">
                <a:solidFill>
                  <a:schemeClr val="accent3">
                    <a:lumMod val="50000"/>
                  </a:schemeClr>
                </a:solidFill>
              </a:rPr>
              <a:t> : </a:t>
            </a:r>
            <a:r>
              <a:rPr lang="en-NG" sz="2400" dirty="0">
                <a:solidFill>
                  <a:schemeClr val="accent3">
                    <a:lumMod val="50000"/>
                  </a:schemeClr>
                </a:solidFill>
              </a:rPr>
              <a:t>Kaduna: 23,460</a:t>
            </a:r>
          </a:p>
        </p:txBody>
      </p:sp>
      <p:graphicFrame>
        <p:nvGraphicFramePr>
          <p:cNvPr id="5" name="Chart 4">
            <a:extLst>
              <a:ext uri="{FF2B5EF4-FFF2-40B4-BE49-F238E27FC236}">
                <a16:creationId xmlns:a16="http://schemas.microsoft.com/office/drawing/2014/main" id="{6659ADC7-0D1C-BBD5-F6A1-BEE9C125417F}"/>
              </a:ext>
            </a:extLst>
          </p:cNvPr>
          <p:cNvGraphicFramePr/>
          <p:nvPr>
            <p:extLst>
              <p:ext uri="{D42A27DB-BD31-4B8C-83A1-F6EECF244321}">
                <p14:modId xmlns:p14="http://schemas.microsoft.com/office/powerpoint/2010/main" val="1556116592"/>
              </p:ext>
            </p:extLst>
          </p:nvPr>
        </p:nvGraphicFramePr>
        <p:xfrm>
          <a:off x="5395963" y="588127"/>
          <a:ext cx="6370588" cy="24185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926E14FD-6F23-4003-7A21-DC60DEB152A5}"/>
              </a:ext>
            </a:extLst>
          </p:cNvPr>
          <p:cNvGraphicFramePr/>
          <p:nvPr>
            <p:extLst>
              <p:ext uri="{D42A27DB-BD31-4B8C-83A1-F6EECF244321}">
                <p14:modId xmlns:p14="http://schemas.microsoft.com/office/powerpoint/2010/main" val="2032966025"/>
              </p:ext>
            </p:extLst>
          </p:nvPr>
        </p:nvGraphicFramePr>
        <p:xfrm>
          <a:off x="5395963" y="3455313"/>
          <a:ext cx="6370588" cy="28213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45903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FB585-7A4B-6F62-2393-2311DE70A592}"/>
              </a:ext>
            </a:extLst>
          </p:cNvPr>
          <p:cNvSpPr>
            <a:spLocks noGrp="1"/>
          </p:cNvSpPr>
          <p:nvPr>
            <p:ph type="title"/>
          </p:nvPr>
        </p:nvSpPr>
        <p:spPr/>
        <p:txBody>
          <a:bodyPr>
            <a:normAutofit/>
          </a:bodyPr>
          <a:lstStyle/>
          <a:p>
            <a:r>
              <a:rPr lang="en-US" b="1" dirty="0">
                <a:effectLst/>
                <a:latin typeface="Times New Roman" panose="02020603050405020304" pitchFamily="18" charset="0"/>
                <a:ea typeface="Calibri" panose="020F0502020204030204" pitchFamily="34" charset="0"/>
              </a:rPr>
              <a:t>Per capita Profile of Private Consumption of Education for Nigeria, 2016 (Naira) </a:t>
            </a:r>
            <a:endParaRPr lang="en-NG" sz="4000" dirty="0"/>
          </a:p>
        </p:txBody>
      </p:sp>
      <p:graphicFrame>
        <p:nvGraphicFramePr>
          <p:cNvPr id="4" name="Content Placeholder 3">
            <a:extLst>
              <a:ext uri="{FF2B5EF4-FFF2-40B4-BE49-F238E27FC236}">
                <a16:creationId xmlns:a16="http://schemas.microsoft.com/office/drawing/2014/main" id="{0482B53A-3D09-510F-1654-6401CA8D91F3}"/>
              </a:ext>
            </a:extLst>
          </p:cNvPr>
          <p:cNvGraphicFramePr>
            <a:graphicFrameLocks noGrp="1"/>
          </p:cNvGraphicFramePr>
          <p:nvPr>
            <p:ph idx="1"/>
            <p:extLst>
              <p:ext uri="{D42A27DB-BD31-4B8C-83A1-F6EECF244321}">
                <p14:modId xmlns:p14="http://schemas.microsoft.com/office/powerpoint/2010/main" val="2441587091"/>
              </p:ext>
            </p:extLst>
          </p:nvPr>
        </p:nvGraphicFramePr>
        <p:xfrm>
          <a:off x="581025" y="2181224"/>
          <a:ext cx="11029950" cy="44163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31807165"/>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Dividend</Template>
  <TotalTime>5632</TotalTime>
  <Words>1997</Words>
  <Application>Microsoft Office PowerPoint</Application>
  <PresentationFormat>Widescreen</PresentationFormat>
  <Paragraphs>274</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Calibri</vt:lpstr>
      <vt:lpstr>Garamond</vt:lpstr>
      <vt:lpstr>Gill Sans MT</vt:lpstr>
      <vt:lpstr>Tahoma</vt:lpstr>
      <vt:lpstr>Times New Roman</vt:lpstr>
      <vt:lpstr>Wingdings 2</vt:lpstr>
      <vt:lpstr>Dividend</vt:lpstr>
      <vt:lpstr>Comparative Analysis of the National and Sub-National Transfer Account Results in Nigeria</vt:lpstr>
      <vt:lpstr>Introduction </vt:lpstr>
      <vt:lpstr>Nigeria Population Pyramid</vt:lpstr>
      <vt:lpstr>Nigeria Population Pyramid by Geo-Political Zones  The shapes of the population pyramids by geo-political zones show that there is higher fertility and mortality rates in the Northern states of the country.  The fertility rates in the Southern regions are not as high as those of the North.</vt:lpstr>
      <vt:lpstr>Population Pyramids of Kaduna and Lagos States (1950)</vt:lpstr>
      <vt:lpstr>Population Pyramids of Kaduna and Lagos States (2050)</vt:lpstr>
      <vt:lpstr>Fertility Trend in Nigeria, Kaduna, &amp; Lagos States (2003-2018)</vt:lpstr>
      <vt:lpstr>Per Capita Total Education Consumption Expenditure by Age in Kaduna State and Lagos State</vt:lpstr>
      <vt:lpstr>Per capita Profile of Private Consumption of Education for Nigeria, 2016 (Naira) </vt:lpstr>
      <vt:lpstr>Per Capita Private Education Consumption Expenditure by Age in Kaduna State and Lagos State</vt:lpstr>
      <vt:lpstr>Per capita Profile of Public Consumption of Education for Nigeria, 2016</vt:lpstr>
      <vt:lpstr>Per Capita Public Education Consumption Expenditure by Age in Kaduna State and Lagos State</vt:lpstr>
      <vt:lpstr>Per capita Profile of Private Consumption of Health for Nigeria, 2016 </vt:lpstr>
      <vt:lpstr>Per Capita Private Health Consumption Expenditure in Kaduna State and Lagos State</vt:lpstr>
      <vt:lpstr>Per capita Profile of Public Consumption of Health for Nigeria, 2016</vt:lpstr>
      <vt:lpstr>Per Capita Public Health Consumption Expenditure in Kaduna State and Lagos State</vt:lpstr>
      <vt:lpstr>Per Capita Total Health Consumption Expenditure in Kaduna State and Lagos State</vt:lpstr>
      <vt:lpstr>Per Capita Age Distribution of Consumption &amp; Labour Income for Nigeria, 2016 (Naira)  </vt:lpstr>
      <vt:lpstr>Per capita Age Distribution of Consumption &amp; Labour Income for Nigeria, 2016 (Naira) </vt:lpstr>
      <vt:lpstr>Per capita Age Distribution of Consumption &amp; Labour Income for Kaduna and Lagos States</vt:lpstr>
      <vt:lpstr>Comparison of Economic Lifecycle for selected indicators in Kaduna State, Lagos States and Nigeria </vt:lpstr>
      <vt:lpstr>Per capita Lifecycle Deficit for Nigeria, 2016 (Naira) </vt:lpstr>
      <vt:lpstr>Aggregate Economic Lifecycle Profile for Nigeria, 2016 (Naira) </vt:lpstr>
      <vt:lpstr>Aggregate Economic Lifecycle Profile for Kaduna State and Lagos State, (Naira) </vt:lpstr>
      <vt:lpstr>Growth Rate of Effective Producers, Effective Consumers, and Support Ratio for Nigeria, 1950-2050 </vt:lpstr>
      <vt:lpstr>Growth Rate of Effective Producers, Effective Consumers, and Support Ratio for Kaduna State and Lagos State, 1950-2050</vt:lpstr>
      <vt:lpstr>Economic Support Ratio for Nigeria, 2016</vt:lpstr>
      <vt:lpstr>Support Ratio for Kaduna State and Lagos State (1950-2100)</vt:lpstr>
      <vt:lpstr>Policy Implications</vt:lpstr>
      <vt:lpstr>Policy Implications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Comparative Analysis of the National and Sub-National Transfer Account Results in Nigeria</dc:title>
  <dc:creator>Microsoft Office User</dc:creator>
  <cp:lastModifiedBy>Lanre Olaniyan</cp:lastModifiedBy>
  <cp:revision>43</cp:revision>
  <dcterms:created xsi:type="dcterms:W3CDTF">2023-02-11T10:55:12Z</dcterms:created>
  <dcterms:modified xsi:type="dcterms:W3CDTF">2023-02-18T07:54:34Z</dcterms:modified>
</cp:coreProperties>
</file>