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21"/>
  </p:notesMasterIdLst>
  <p:sldIdLst>
    <p:sldId id="256" r:id="rId3"/>
    <p:sldId id="257" r:id="rId4"/>
    <p:sldId id="337" r:id="rId5"/>
    <p:sldId id="339" r:id="rId6"/>
    <p:sldId id="341" r:id="rId7"/>
    <p:sldId id="356" r:id="rId8"/>
    <p:sldId id="359" r:id="rId9"/>
    <p:sldId id="358" r:id="rId10"/>
    <p:sldId id="344" r:id="rId11"/>
    <p:sldId id="346" r:id="rId12"/>
    <p:sldId id="347" r:id="rId13"/>
    <p:sldId id="348" r:id="rId14"/>
    <p:sldId id="349" r:id="rId15"/>
    <p:sldId id="352" r:id="rId16"/>
    <p:sldId id="350" r:id="rId17"/>
    <p:sldId id="351" r:id="rId18"/>
    <p:sldId id="355" r:id="rId19"/>
    <p:sldId id="28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C4r30mPSq0yNvWJB98F/LXUCD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6B6057-DB0B-47F9-87C8-F2E212D4302E}">
  <a:tblStyle styleId="{BE6B6057-DB0B-47F9-87C8-F2E212D4302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FFF1E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F1E8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Lesotho </a:t>
            </a: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age structure, 2020-2100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0-14 yrs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Sheet2!$B$4:$B$8</c:f>
              <c:numCache>
                <c:formatCode>General</c:formatCode>
                <c:ptCount val="5"/>
                <c:pt idx="0">
                  <c:v>2020</c:v>
                </c:pt>
                <c:pt idx="1">
                  <c:v>2040</c:v>
                </c:pt>
                <c:pt idx="2">
                  <c:v>2060</c:v>
                </c:pt>
                <c:pt idx="3">
                  <c:v>2080</c:v>
                </c:pt>
                <c:pt idx="4">
                  <c:v>2100</c:v>
                </c:pt>
              </c:numCache>
            </c:numRef>
          </c:cat>
          <c:val>
            <c:numRef>
              <c:f>Sheet2!$C$4:$C$8</c:f>
              <c:numCache>
                <c:formatCode>0%</c:formatCode>
                <c:ptCount val="5"/>
                <c:pt idx="0">
                  <c:v>0.32200000000000001</c:v>
                </c:pt>
                <c:pt idx="1">
                  <c:v>0.27699999999999997</c:v>
                </c:pt>
                <c:pt idx="2">
                  <c:v>0.23499999999999999</c:v>
                </c:pt>
                <c:pt idx="3">
                  <c:v>0.19899999999999998</c:v>
                </c:pt>
                <c:pt idx="4">
                  <c:v>0.17300000000000001</c:v>
                </c:pt>
              </c:numCache>
            </c:numRef>
          </c:val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15-35 yrs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Sheet2!$B$4:$B$8</c:f>
              <c:numCache>
                <c:formatCode>General</c:formatCode>
                <c:ptCount val="5"/>
                <c:pt idx="0">
                  <c:v>2020</c:v>
                </c:pt>
                <c:pt idx="1">
                  <c:v>2040</c:v>
                </c:pt>
                <c:pt idx="2">
                  <c:v>2060</c:v>
                </c:pt>
                <c:pt idx="3">
                  <c:v>2080</c:v>
                </c:pt>
                <c:pt idx="4">
                  <c:v>2100</c:v>
                </c:pt>
              </c:numCache>
            </c:numRef>
          </c:cat>
          <c:val>
            <c:numRef>
              <c:f>Sheet2!$D$4:$D$8</c:f>
              <c:numCache>
                <c:formatCode>0%</c:formatCode>
                <c:ptCount val="5"/>
                <c:pt idx="0">
                  <c:v>0.38299999999999995</c:v>
                </c:pt>
                <c:pt idx="1">
                  <c:v>0.34700000000000003</c:v>
                </c:pt>
                <c:pt idx="2">
                  <c:v>0.32200000000000001</c:v>
                </c:pt>
                <c:pt idx="3">
                  <c:v>0.29399999999999998</c:v>
                </c:pt>
                <c:pt idx="4">
                  <c:v>0.26500000000000001</c:v>
                </c:pt>
              </c:numCache>
            </c:numRef>
          </c:val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36-64 yrs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Sheet2!$B$4:$B$8</c:f>
              <c:numCache>
                <c:formatCode>General</c:formatCode>
                <c:ptCount val="5"/>
                <c:pt idx="0">
                  <c:v>2020</c:v>
                </c:pt>
                <c:pt idx="1">
                  <c:v>2040</c:v>
                </c:pt>
                <c:pt idx="2">
                  <c:v>2060</c:v>
                </c:pt>
                <c:pt idx="3">
                  <c:v>2080</c:v>
                </c:pt>
                <c:pt idx="4">
                  <c:v>2100</c:v>
                </c:pt>
              </c:numCache>
            </c:numRef>
          </c:cat>
          <c:val>
            <c:numRef>
              <c:f>Sheet2!$E$4:$E$8</c:f>
              <c:numCache>
                <c:formatCode>0%</c:formatCode>
                <c:ptCount val="5"/>
                <c:pt idx="0">
                  <c:v>0.24600000000000002</c:v>
                </c:pt>
                <c:pt idx="1">
                  <c:v>0.314</c:v>
                </c:pt>
                <c:pt idx="2">
                  <c:v>0.34399999999999997</c:v>
                </c:pt>
                <c:pt idx="3">
                  <c:v>0.377</c:v>
                </c:pt>
                <c:pt idx="4">
                  <c:v>0.38900000000000001</c:v>
                </c:pt>
              </c:numCache>
            </c:numRef>
          </c:val>
        </c:ser>
        <c:ser>
          <c:idx val="3"/>
          <c:order val="3"/>
          <c:tx>
            <c:strRef>
              <c:f>Sheet2!$F$3</c:f>
              <c:strCache>
                <c:ptCount val="1"/>
                <c:pt idx="0">
                  <c:v>65+ yrs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Sheet2!$B$4:$B$8</c:f>
              <c:numCache>
                <c:formatCode>General</c:formatCode>
                <c:ptCount val="5"/>
                <c:pt idx="0">
                  <c:v>2020</c:v>
                </c:pt>
                <c:pt idx="1">
                  <c:v>2040</c:v>
                </c:pt>
                <c:pt idx="2">
                  <c:v>2060</c:v>
                </c:pt>
                <c:pt idx="3">
                  <c:v>2080</c:v>
                </c:pt>
                <c:pt idx="4">
                  <c:v>2100</c:v>
                </c:pt>
              </c:numCache>
            </c:numRef>
          </c:cat>
          <c:val>
            <c:numRef>
              <c:f>Sheet2!$F$4:$F$8</c:f>
              <c:numCache>
                <c:formatCode>0%</c:formatCode>
                <c:ptCount val="5"/>
                <c:pt idx="0">
                  <c:v>4.9000000000000002E-2</c:v>
                </c:pt>
                <c:pt idx="1">
                  <c:v>6.2E-2</c:v>
                </c:pt>
                <c:pt idx="2">
                  <c:v>0.1</c:v>
                </c:pt>
                <c:pt idx="3">
                  <c:v>0.13</c:v>
                </c:pt>
                <c:pt idx="4">
                  <c:v>0.17399999999999999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058752"/>
        <c:axId val="301052768"/>
      </c:barChart>
      <c:catAx>
        <c:axId val="3010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052768"/>
        <c:crosses val="autoZero"/>
        <c:auto val="1"/>
        <c:lblAlgn val="ctr"/>
        <c:lblOffset val="100"/>
        <c:noMultiLvlLbl val="0"/>
      </c:catAx>
      <c:valAx>
        <c:axId val="30105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0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88998250218724"/>
          <c:y val="0.89838181685622631"/>
          <c:w val="0.57821981627296593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age structure under different HIV scenarios, Lesotho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Sheet2!$J$93</c:f>
              <c:strCache>
                <c:ptCount val="1"/>
                <c:pt idx="0">
                  <c:v>0-14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Sheet2!$K$92:$N$92</c:f>
              <c:strCache>
                <c:ptCount val="4"/>
                <c:pt idx="0">
                  <c:v>2018 Baseline</c:v>
                </c:pt>
                <c:pt idx="1">
                  <c:v>Baseline trend maintained 2060 </c:v>
                </c:pt>
                <c:pt idx="2">
                  <c:v>50% reduction 2060 </c:v>
                </c:pt>
                <c:pt idx="3">
                  <c:v>100% reduction 2060</c:v>
                </c:pt>
              </c:strCache>
            </c:strRef>
          </c:cat>
          <c:val>
            <c:numRef>
              <c:f>Sheet2!$K$93:$N$93</c:f>
              <c:numCache>
                <c:formatCode>0%</c:formatCode>
                <c:ptCount val="4"/>
                <c:pt idx="0">
                  <c:v>0.32569999999999999</c:v>
                </c:pt>
                <c:pt idx="1">
                  <c:v>0.2432</c:v>
                </c:pt>
                <c:pt idx="2">
                  <c:v>0.24080000000000001</c:v>
                </c:pt>
                <c:pt idx="3">
                  <c:v>0.23780000000000001</c:v>
                </c:pt>
              </c:numCache>
            </c:numRef>
          </c:val>
        </c:ser>
        <c:ser>
          <c:idx val="1"/>
          <c:order val="1"/>
          <c:tx>
            <c:strRef>
              <c:f>Sheet2!$J$94</c:f>
              <c:strCache>
                <c:ptCount val="1"/>
                <c:pt idx="0">
                  <c:v>15-34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Sheet2!$K$92:$N$92</c:f>
              <c:strCache>
                <c:ptCount val="4"/>
                <c:pt idx="0">
                  <c:v>2018 Baseline</c:v>
                </c:pt>
                <c:pt idx="1">
                  <c:v>Baseline trend maintained 2060 </c:v>
                </c:pt>
                <c:pt idx="2">
                  <c:v>50% reduction 2060 </c:v>
                </c:pt>
                <c:pt idx="3">
                  <c:v>100% reduction 2060</c:v>
                </c:pt>
              </c:strCache>
            </c:strRef>
          </c:cat>
          <c:val>
            <c:numRef>
              <c:f>Sheet2!$K$94:$N$94</c:f>
              <c:numCache>
                <c:formatCode>0%</c:formatCode>
                <c:ptCount val="4"/>
                <c:pt idx="0">
                  <c:v>0.37309999999999999</c:v>
                </c:pt>
                <c:pt idx="1">
                  <c:v>0.31019999999999998</c:v>
                </c:pt>
                <c:pt idx="2">
                  <c:v>0.309</c:v>
                </c:pt>
                <c:pt idx="3">
                  <c:v>0.30810000000000004</c:v>
                </c:pt>
              </c:numCache>
            </c:numRef>
          </c:val>
        </c:ser>
        <c:ser>
          <c:idx val="2"/>
          <c:order val="2"/>
          <c:tx>
            <c:strRef>
              <c:f>Sheet2!$J$95</c:f>
              <c:strCache>
                <c:ptCount val="1"/>
                <c:pt idx="0">
                  <c:v>35-64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Sheet2!$K$92:$N$92</c:f>
              <c:strCache>
                <c:ptCount val="4"/>
                <c:pt idx="0">
                  <c:v>2018 Baseline</c:v>
                </c:pt>
                <c:pt idx="1">
                  <c:v>Baseline trend maintained 2060 </c:v>
                </c:pt>
                <c:pt idx="2">
                  <c:v>50% reduction 2060 </c:v>
                </c:pt>
                <c:pt idx="3">
                  <c:v>100% reduction 2060</c:v>
                </c:pt>
              </c:strCache>
            </c:strRef>
          </c:cat>
          <c:val>
            <c:numRef>
              <c:f>Sheet2!$K$95:$N$95</c:f>
              <c:numCache>
                <c:formatCode>0%</c:formatCode>
                <c:ptCount val="4"/>
                <c:pt idx="0">
                  <c:v>0.25259999999999999</c:v>
                </c:pt>
                <c:pt idx="1">
                  <c:v>0.3508</c:v>
                </c:pt>
                <c:pt idx="2">
                  <c:v>0.35499999999999998</c:v>
                </c:pt>
                <c:pt idx="3">
                  <c:v>0.33850000000000002</c:v>
                </c:pt>
              </c:numCache>
            </c:numRef>
          </c:val>
        </c:ser>
        <c:ser>
          <c:idx val="3"/>
          <c:order val="3"/>
          <c:tx>
            <c:strRef>
              <c:f>Sheet2!$J$96</c:f>
              <c:strCache>
                <c:ptCount val="1"/>
                <c:pt idx="0">
                  <c:v>65+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Sheet2!$K$92:$N$92</c:f>
              <c:strCache>
                <c:ptCount val="4"/>
                <c:pt idx="0">
                  <c:v>2018 Baseline</c:v>
                </c:pt>
                <c:pt idx="1">
                  <c:v>Baseline trend maintained 2060 </c:v>
                </c:pt>
                <c:pt idx="2">
                  <c:v>50% reduction 2060 </c:v>
                </c:pt>
                <c:pt idx="3">
                  <c:v>100% reduction 2060</c:v>
                </c:pt>
              </c:strCache>
            </c:strRef>
          </c:cat>
          <c:val>
            <c:numRef>
              <c:f>Sheet2!$K$96:$N$96</c:f>
              <c:numCache>
                <c:formatCode>0%</c:formatCode>
                <c:ptCount val="4"/>
                <c:pt idx="0">
                  <c:v>4.87E-2</c:v>
                </c:pt>
                <c:pt idx="1">
                  <c:v>9.5900000000000013E-2</c:v>
                </c:pt>
                <c:pt idx="2">
                  <c:v>9.5199999999999993E-2</c:v>
                </c:pt>
                <c:pt idx="3">
                  <c:v>0.11560000000000001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064192"/>
        <c:axId val="301057120"/>
      </c:barChart>
      <c:catAx>
        <c:axId val="30106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057120"/>
        <c:crosses val="autoZero"/>
        <c:auto val="1"/>
        <c:lblAlgn val="ctr"/>
        <c:lblOffset val="100"/>
        <c:noMultiLvlLbl val="0"/>
      </c:catAx>
      <c:valAx>
        <c:axId val="30105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106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3900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9480304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59480304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45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95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03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0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52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068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124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674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86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9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34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24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69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12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5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b428601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5b428601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6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dy Text">
  <p:cSld name="Wordy Text">
    <p:bg>
      <p:bgPr>
        <a:solidFill>
          <a:schemeClr val="lt1">
            <a:alpha val="2745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1001316" y="1413272"/>
            <a:ext cx="71412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1000822" y="90946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ribbon 1">
  <p:cSld name="icon ribb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/>
        </p:nvSpPr>
        <p:spPr>
          <a:xfrm>
            <a:off x="0" y="-11656"/>
            <a:ext cx="9152700" cy="240300"/>
          </a:xfrm>
          <a:prstGeom prst="rect">
            <a:avLst/>
          </a:prstGeom>
          <a:solidFill>
            <a:srgbClr val="0590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9"/>
          <p:cNvPicPr preferRelativeResize="0"/>
          <p:nvPr/>
        </p:nvPicPr>
        <p:blipFill rotWithShape="1">
          <a:blip r:embed="rId2">
            <a:alphaModFix/>
          </a:blip>
          <a:srcRect t="-67904" r="37492" b="-5582"/>
          <a:stretch/>
        </p:blipFill>
        <p:spPr>
          <a:xfrm>
            <a:off x="3217334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/>
          <p:nvPr/>
        </p:nvSpPr>
        <p:spPr>
          <a:xfrm>
            <a:off x="4829175" y="75723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/>
          </a:blip>
          <a:srcRect t="-67904" r="37492" b="-5582"/>
          <a:stretch/>
        </p:blipFill>
        <p:spPr>
          <a:xfrm>
            <a:off x="-2599266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tlight / Quote">
  <p:cSld name="Hightlight / Quo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0" descr="A picture containing person, young, green, gir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0"/>
          <p:cNvSpPr/>
          <p:nvPr/>
        </p:nvSpPr>
        <p:spPr>
          <a:xfrm>
            <a:off x="5135138" y="-9432"/>
            <a:ext cx="3403800" cy="43566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5381839" y="1051262"/>
            <a:ext cx="29106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5381839" y="273844"/>
            <a:ext cx="2910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" name="Google Shape;60;p30"/>
          <p:cNvPicPr preferRelativeResize="0"/>
          <p:nvPr/>
        </p:nvPicPr>
        <p:blipFill rotWithShape="1">
          <a:blip r:embed="rId3">
            <a:alphaModFix/>
          </a:blip>
          <a:srcRect r="80728"/>
          <a:stretch/>
        </p:blipFill>
        <p:spPr>
          <a:xfrm>
            <a:off x="0" y="0"/>
            <a:ext cx="1765906" cy="515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o Medium Text">
  <p:cSld name="Short to Medium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/>
          <p:nvPr/>
        </p:nvSpPr>
        <p:spPr>
          <a:xfrm>
            <a:off x="5026412" y="-9432"/>
            <a:ext cx="4117500" cy="51528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5324838" y="1181620"/>
            <a:ext cx="35208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title"/>
          </p:nvPr>
        </p:nvSpPr>
        <p:spPr>
          <a:xfrm>
            <a:off x="5324837" y="273844"/>
            <a:ext cx="35208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dy Text 1">
  <p:cSld name="Wordy Text_1">
    <p:bg>
      <p:bgPr>
        <a:solidFill>
          <a:schemeClr val="lt1">
            <a:alpha val="2745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1001316" y="1413272"/>
            <a:ext cx="71412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000822" y="90946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nk">
  <p:cSld name="Cover -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 slide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dy Text">
  <p:cSld name="Wordy Text">
    <p:bg>
      <p:bgPr>
        <a:solidFill>
          <a:schemeClr val="lt1">
            <a:alpha val="2352"/>
          </a:scheme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001316" y="1413272"/>
            <a:ext cx="71412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000822" y="90946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0590C7">
            <a:alpha val="7843"/>
          </a:srgb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ribbon 1">
  <p:cSld name="icon ribbon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/>
          <p:nvPr/>
        </p:nvSpPr>
        <p:spPr>
          <a:xfrm>
            <a:off x="0" y="-11656"/>
            <a:ext cx="9152700" cy="240300"/>
          </a:xfrm>
          <a:prstGeom prst="rect">
            <a:avLst/>
          </a:prstGeom>
          <a:solidFill>
            <a:srgbClr val="0590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5"/>
          <p:cNvPicPr preferRelativeResize="0"/>
          <p:nvPr/>
        </p:nvPicPr>
        <p:blipFill rotWithShape="1">
          <a:blip r:embed="rId2">
            <a:alphaModFix/>
          </a:blip>
          <a:srcRect t="-67904" r="37492" b="-5582"/>
          <a:stretch/>
        </p:blipFill>
        <p:spPr>
          <a:xfrm>
            <a:off x="3217334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5"/>
          <p:cNvSpPr txBox="1"/>
          <p:nvPr/>
        </p:nvSpPr>
        <p:spPr>
          <a:xfrm>
            <a:off x="4829175" y="75723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5"/>
          <p:cNvPicPr preferRelativeResize="0"/>
          <p:nvPr/>
        </p:nvPicPr>
        <p:blipFill rotWithShape="1">
          <a:blip r:embed="rId2">
            <a:alphaModFix/>
          </a:blip>
          <a:srcRect t="-67904" r="37492" b="-5582"/>
          <a:stretch/>
        </p:blipFill>
        <p:spPr>
          <a:xfrm>
            <a:off x="-2599266" y="-62620"/>
            <a:ext cx="5975875" cy="24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tlight / Quote">
  <p:cSld name="Hightlight / Quot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6" descr="A picture containing person, young, green, gir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6"/>
          <p:cNvSpPr/>
          <p:nvPr/>
        </p:nvSpPr>
        <p:spPr>
          <a:xfrm>
            <a:off x="5135138" y="-9432"/>
            <a:ext cx="3403800" cy="43566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5381839" y="1051262"/>
            <a:ext cx="29106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>
            <a:off x="5381839" y="273844"/>
            <a:ext cx="2910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46"/>
          <p:cNvPicPr preferRelativeResize="0"/>
          <p:nvPr/>
        </p:nvPicPr>
        <p:blipFill rotWithShape="1">
          <a:blip r:embed="rId3">
            <a:alphaModFix/>
          </a:blip>
          <a:srcRect r="80728"/>
          <a:stretch/>
        </p:blipFill>
        <p:spPr>
          <a:xfrm>
            <a:off x="0" y="0"/>
            <a:ext cx="1765906" cy="515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o Medium Text">
  <p:cSld name="Short to Medium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7"/>
          <p:cNvSpPr/>
          <p:nvPr/>
        </p:nvSpPr>
        <p:spPr>
          <a:xfrm>
            <a:off x="5026412" y="-9432"/>
            <a:ext cx="4117500" cy="5152800"/>
          </a:xfrm>
          <a:prstGeom prst="rect">
            <a:avLst/>
          </a:prstGeom>
          <a:solidFill>
            <a:srgbClr val="1221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1"/>
          </p:nvPr>
        </p:nvSpPr>
        <p:spPr>
          <a:xfrm>
            <a:off x="5324838" y="1181620"/>
            <a:ext cx="35208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title"/>
          </p:nvPr>
        </p:nvSpPr>
        <p:spPr>
          <a:xfrm>
            <a:off x="5324837" y="273844"/>
            <a:ext cx="35208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blank slide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9480304ea_0_0"/>
          <p:cNvSpPr txBox="1">
            <a:spLocks noGrp="1"/>
          </p:cNvSpPr>
          <p:nvPr>
            <p:ph type="title"/>
          </p:nvPr>
        </p:nvSpPr>
        <p:spPr>
          <a:xfrm>
            <a:off x="645459" y="730018"/>
            <a:ext cx="7883818" cy="94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/>
            <a:r>
              <a:rPr lang="en-US" sz="2000" dirty="0"/>
              <a:t>Building contextual development challenges into the national transfer accounts (NTA) approach to demographic divided estimation: A case study of the HIV epidemic in Lesotho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59480304ea_0_0"/>
          <p:cNvSpPr txBox="1"/>
          <p:nvPr/>
        </p:nvSpPr>
        <p:spPr>
          <a:xfrm>
            <a:off x="161365" y="3953076"/>
            <a:ext cx="883663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Angela </a:t>
            </a:r>
            <a:r>
              <a:rPr lang="en-US" sz="1200" dirty="0" err="1"/>
              <a:t>Baschieri</a:t>
            </a:r>
            <a:r>
              <a:rPr lang="en-US" sz="1200" dirty="0"/>
              <a:t>*; </a:t>
            </a:r>
            <a:r>
              <a:rPr lang="en-US" sz="1200" b="1" u="sng" dirty="0"/>
              <a:t>Willis Odek</a:t>
            </a:r>
            <a:r>
              <a:rPr lang="en-US" sz="1200" dirty="0"/>
              <a:t>*; Marc </a:t>
            </a:r>
            <a:r>
              <a:rPr lang="en-US" sz="1200" dirty="0" err="1"/>
              <a:t>Derveeuw</a:t>
            </a:r>
            <a:r>
              <a:rPr lang="en-US" sz="1200" dirty="0"/>
              <a:t>**; </a:t>
            </a:r>
            <a:r>
              <a:rPr lang="en-US" sz="1200" dirty="0" err="1"/>
              <a:t>Morné</a:t>
            </a:r>
            <a:r>
              <a:rPr lang="en-US" sz="1200" dirty="0"/>
              <a:t> </a:t>
            </a:r>
            <a:r>
              <a:rPr lang="en-US" sz="1200" dirty="0" err="1"/>
              <a:t>Oosthuizen</a:t>
            </a:r>
            <a:r>
              <a:rPr lang="en-US" sz="1200" dirty="0"/>
              <a:t>***; Fredrick </a:t>
            </a:r>
            <a:r>
              <a:rPr lang="en-US" sz="1200" dirty="0" err="1"/>
              <a:t>Okwayo</a:t>
            </a:r>
            <a:r>
              <a:rPr lang="en-US" sz="1200" dirty="0"/>
              <a:t>*; </a:t>
            </a:r>
            <a:r>
              <a:rPr lang="en-US" sz="1200" dirty="0" err="1"/>
              <a:t>Chinwe</a:t>
            </a:r>
            <a:r>
              <a:rPr lang="en-US" sz="1200" dirty="0"/>
              <a:t> </a:t>
            </a:r>
            <a:r>
              <a:rPr lang="en-US" sz="1200" dirty="0" err="1"/>
              <a:t>Ogbonna</a:t>
            </a:r>
            <a:r>
              <a:rPr lang="en-US" sz="1200" dirty="0"/>
              <a:t>*; </a:t>
            </a:r>
            <a:r>
              <a:rPr lang="en-US" sz="1200" dirty="0" err="1"/>
              <a:t>Nteboheng</a:t>
            </a:r>
            <a:r>
              <a:rPr lang="en-US" sz="1200" dirty="0"/>
              <a:t> </a:t>
            </a:r>
            <a:r>
              <a:rPr lang="en-US" sz="1200" dirty="0" err="1"/>
              <a:t>Mahlaha</a:t>
            </a:r>
            <a:r>
              <a:rPr lang="en-US" sz="1200" dirty="0"/>
              <a:t>**; Clifford </a:t>
            </a:r>
            <a:r>
              <a:rPr lang="en-US" sz="1200" dirty="0" err="1"/>
              <a:t>Odimegwu</a:t>
            </a:r>
            <a:r>
              <a:rPr lang="en-US" sz="1200" dirty="0"/>
              <a:t>****; Sasha </a:t>
            </a:r>
            <a:r>
              <a:rPr lang="en-US" sz="1200" dirty="0" err="1"/>
              <a:t>Frade</a:t>
            </a:r>
            <a:r>
              <a:rPr lang="en-US" sz="1200" dirty="0"/>
              <a:t>****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/>
              <a:t>14th Global </a:t>
            </a:r>
            <a:r>
              <a:rPr lang="en-US" sz="1200" b="1" dirty="0" smtClean="0"/>
              <a:t>Workshop of </a:t>
            </a:r>
            <a:r>
              <a:rPr lang="en-US" sz="1200" b="1" dirty="0"/>
              <a:t>the National Transfer Accounts Research </a:t>
            </a:r>
            <a:r>
              <a:rPr lang="en-US" sz="1200" b="1" dirty="0" smtClean="0"/>
              <a:t>Network, February </a:t>
            </a:r>
            <a:r>
              <a:rPr lang="en-US" sz="1200" b="1" dirty="0"/>
              <a:t>14-17, </a:t>
            </a:r>
            <a:r>
              <a:rPr lang="en-US" sz="1200" b="1" dirty="0" smtClean="0"/>
              <a:t>2023, Paris</a:t>
            </a:r>
            <a:r>
              <a:rPr lang="en-US" sz="1200" b="1" dirty="0"/>
              <a:t>, France</a:t>
            </a:r>
          </a:p>
        </p:txBody>
      </p:sp>
      <p:pic>
        <p:nvPicPr>
          <p:cNvPr id="5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4919"/>
            <a:ext cx="1344079" cy="6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36" y="1594898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735980" y="333314"/>
            <a:ext cx="7407217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Sustainable HIV response financing is integral to DD in Lesotho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8" y="1714874"/>
            <a:ext cx="3896901" cy="234228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0" y="1714874"/>
            <a:ext cx="3896901" cy="234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6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" sz="2800" dirty="0" smtClean="0"/>
              <a:t>Potential pathways of effect of </a:t>
            </a:r>
            <a:r>
              <a:rPr lang="en" sz="2800" dirty="0"/>
              <a:t>the HIV epidemic </a:t>
            </a:r>
            <a:r>
              <a:rPr lang="en" sz="2800" dirty="0" smtClean="0"/>
              <a:t>on demographic </a:t>
            </a:r>
            <a:r>
              <a:rPr lang="en" sz="2800" dirty="0"/>
              <a:t>dividend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7033" y="1413270"/>
            <a:ext cx="8342550" cy="3730229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HIV has an overall effect on human capital development through at least two pathways - demographic and economic – with gender dimensions. </a:t>
            </a:r>
          </a:p>
          <a:p>
            <a:pPr marL="228600" indent="0"/>
            <a:endParaRPr lang="en-US" sz="2000" dirty="0">
              <a:latin typeface="+mn-lt"/>
            </a:endParaRPr>
          </a:p>
          <a:p>
            <a:pPr marL="228600" indent="0"/>
            <a:endParaRPr lang="en-US" sz="2000" dirty="0" smtClean="0">
              <a:latin typeface="+mn-lt"/>
            </a:endParaRPr>
          </a:p>
          <a:p>
            <a:pPr marL="228600" indent="0"/>
            <a:endParaRPr lang="en-US" sz="2000" dirty="0">
              <a:latin typeface="+mn-lt"/>
            </a:endParaRPr>
          </a:p>
          <a:p>
            <a:pPr marL="228600" indent="0"/>
            <a:endParaRPr lang="en-US" sz="2000" dirty="0" smtClean="0">
              <a:latin typeface="+mn-lt"/>
            </a:endParaRPr>
          </a:p>
          <a:p>
            <a:pPr marL="228600" indent="0"/>
            <a:endParaRPr lang="en-US" sz="2000" dirty="0">
              <a:latin typeface="+mn-lt"/>
            </a:endParaRPr>
          </a:p>
          <a:p>
            <a:pPr marL="228600" indent="0"/>
            <a:endParaRPr lang="en-US" dirty="0" smtClean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3765"/>
              </p:ext>
            </p:extLst>
          </p:nvPr>
        </p:nvGraphicFramePr>
        <p:xfrm>
          <a:off x="1000797" y="2418619"/>
          <a:ext cx="7607194" cy="2513160"/>
        </p:xfrm>
        <a:graphic>
          <a:graphicData uri="http://schemas.openxmlformats.org/drawingml/2006/table">
            <a:tbl>
              <a:tblPr firstRow="1" bandRow="1">
                <a:tableStyleId>{BE6B6057-DB0B-47F9-87C8-F2E212D4302E}</a:tableStyleId>
              </a:tblPr>
              <a:tblGrid>
                <a:gridCol w="3434764"/>
                <a:gridCol w="4172430"/>
              </a:tblGrid>
              <a:tr h="404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Demographic pathways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Economic pathways  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Population size and growth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Micro-level 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Mortality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Labor force, reduced savings and investments for households due to increased health expenditures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Education and productivity 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 expectancy at birth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Macro-level 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Diversion of public spending from investment and human capital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Deepening of poverty - drop in per capita income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4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NTA DD estimation integrating HIV 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0086" y="1033931"/>
            <a:ext cx="7942980" cy="370711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latin typeface="+mn-lt"/>
              </a:rPr>
              <a:t>Primary question</a:t>
            </a:r>
            <a:r>
              <a:rPr lang="en-US" sz="1600" dirty="0" smtClean="0">
                <a:latin typeface="+mn-lt"/>
              </a:rPr>
              <a:t>: What is the potential impact of the HIV epidemic on Lesotho’s DD under different scenarios of long-term funding of HIV prevention and treatment programs?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Method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Modelling of demographic impact of HIV on population age structure using </a:t>
            </a:r>
            <a:r>
              <a:rPr lang="en-US" sz="1600" dirty="0">
                <a:latin typeface="+mn-lt"/>
              </a:rPr>
              <a:t>the </a:t>
            </a:r>
            <a:r>
              <a:rPr lang="en-US" sz="1600" b="1" dirty="0">
                <a:latin typeface="+mn-lt"/>
              </a:rPr>
              <a:t>AIDS Impact Module </a:t>
            </a:r>
            <a:r>
              <a:rPr lang="en-US" sz="1600" dirty="0">
                <a:latin typeface="+mn-lt"/>
              </a:rPr>
              <a:t>in the </a:t>
            </a:r>
            <a:r>
              <a:rPr lang="en-US" sz="1600" dirty="0" smtClean="0">
                <a:latin typeface="+mn-lt"/>
              </a:rPr>
              <a:t>Spectrum Software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n-lt"/>
              </a:rPr>
              <a:t>AIMS module focuses on level of coverage of Prevention </a:t>
            </a:r>
            <a:r>
              <a:rPr lang="en-US" sz="1300" dirty="0">
                <a:latin typeface="+mn-lt"/>
              </a:rPr>
              <a:t>of Mother to Child Transmission (PMTCT</a:t>
            </a:r>
            <a:r>
              <a:rPr lang="en-US" sz="1300" dirty="0" smtClean="0">
                <a:latin typeface="+mn-lt"/>
              </a:rPr>
              <a:t>) and Child </a:t>
            </a:r>
            <a:r>
              <a:rPr lang="en-US" sz="1300" dirty="0">
                <a:latin typeface="+mn-lt"/>
              </a:rPr>
              <a:t>and Adult </a:t>
            </a:r>
            <a:r>
              <a:rPr lang="en-US" sz="1300" dirty="0" smtClean="0">
                <a:latin typeface="+mn-lt"/>
              </a:rPr>
              <a:t>antiretroviral treatment programs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n-lt"/>
              </a:rPr>
              <a:t>Two scenarios assuming 50% and 100% reduction in coverage from the 2018 baseline to 2060 due to constraints to sustainable financing of HIV response are analyzed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Population </a:t>
            </a:r>
            <a:r>
              <a:rPr lang="en-US" sz="1600" dirty="0">
                <a:latin typeface="+mn-lt"/>
              </a:rPr>
              <a:t>projections produced by </a:t>
            </a:r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three </a:t>
            </a:r>
            <a:r>
              <a:rPr lang="en-US" sz="1600" dirty="0" smtClean="0">
                <a:latin typeface="+mn-lt"/>
              </a:rPr>
              <a:t>HIV scenarios are applied to the </a:t>
            </a:r>
            <a:r>
              <a:rPr lang="en-US" sz="1600" dirty="0">
                <a:latin typeface="+mn-lt"/>
              </a:rPr>
              <a:t>2018 </a:t>
            </a:r>
            <a:r>
              <a:rPr lang="en-US" sz="1600" dirty="0" smtClean="0">
                <a:latin typeface="+mn-lt"/>
              </a:rPr>
              <a:t>labor </a:t>
            </a:r>
            <a:r>
              <a:rPr lang="en-US" sz="1600" dirty="0">
                <a:latin typeface="+mn-lt"/>
              </a:rPr>
              <a:t>income and consumption </a:t>
            </a:r>
            <a:r>
              <a:rPr lang="en-US" sz="1600" dirty="0" smtClean="0">
                <a:latin typeface="+mn-lt"/>
              </a:rPr>
              <a:t>profiles to estimate the DD using the NTA approach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1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Population age struture under different HIV service coverage scenarios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965816"/>
              </p:ext>
            </p:extLst>
          </p:nvPr>
        </p:nvGraphicFramePr>
        <p:xfrm>
          <a:off x="545566" y="1446038"/>
          <a:ext cx="8198864" cy="353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13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Lesotho’s DD timing under different HIV scenarios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4895" y="1372930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Lesotho’s DD under alternative </a:t>
            </a:r>
            <a:r>
              <a:rPr lang="en-US" b="1" dirty="0"/>
              <a:t>HIV </a:t>
            </a:r>
            <a:r>
              <a:rPr lang="en-US" b="1" dirty="0" smtClean="0"/>
              <a:t>scenarios</a:t>
            </a:r>
            <a:r>
              <a:rPr lang="en-US" b="1" dirty="0"/>
              <a:t>, </a:t>
            </a:r>
            <a:endParaRPr lang="en-US" b="1" dirty="0" smtClean="0"/>
          </a:p>
          <a:p>
            <a:r>
              <a:rPr lang="en-US" b="1" dirty="0" smtClean="0"/>
              <a:t>2000-2100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32075" y="1680707"/>
            <a:ext cx="31350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the baseline HIV coverage scenario, the </a:t>
            </a:r>
            <a:r>
              <a:rPr lang="en-US" dirty="0"/>
              <a:t>first demographic dividend </a:t>
            </a:r>
            <a:r>
              <a:rPr lang="en-US" dirty="0" smtClean="0"/>
              <a:t>peaks at 1.48% p.a. by 2011 then falls steeply </a:t>
            </a:r>
            <a:r>
              <a:rPr lang="en-US" dirty="0"/>
              <a:t>to </a:t>
            </a:r>
            <a:r>
              <a:rPr lang="en-US" dirty="0" smtClean="0"/>
              <a:t>0.80% by 2019 and 0.3% by 2040s.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100% reduction in HIV service coverage, the DD falls below 0.3% by 2034 and remains between 0.2-0.3% until 2056.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863536"/>
            <a:ext cx="5120000" cy="29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Lesotho’s demographic DD under different HIV scenarios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64322"/>
              </p:ext>
            </p:extLst>
          </p:nvPr>
        </p:nvGraphicFramePr>
        <p:xfrm>
          <a:off x="507147" y="2007828"/>
          <a:ext cx="8344860" cy="2148840"/>
        </p:xfrm>
        <a:graphic>
          <a:graphicData uri="http://schemas.openxmlformats.org/drawingml/2006/table">
            <a:tbl>
              <a:tblPr firstRow="1" bandRow="1">
                <a:tableStyleId>{BE6B6057-DB0B-47F9-87C8-F2E212D4302E}</a:tableStyleId>
              </a:tblPr>
              <a:tblGrid>
                <a:gridCol w="2781620"/>
                <a:gridCol w="2781620"/>
                <a:gridCol w="2781620"/>
              </a:tblGrid>
              <a:tr h="412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Cumulative DD (2020-2060) – AIDS Impact Module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Annual Growth Rate (%) – 2020-2060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no consideration to 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HIV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50% coverage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100% coverage reduction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2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800" dirty="0" smtClean="0"/>
              <a:t>K</a:t>
            </a:r>
            <a:r>
              <a:rPr lang="en" sz="2800" dirty="0" smtClean="0"/>
              <a:t>ey takeaways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0085" y="943749"/>
            <a:ext cx="8380969" cy="3953007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Even under the current (baseline) level of HIV service coverage, HIV has implications for the demographic dividend in Lesotho.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100 percent reduction (or elimination) of HIV service coverage from the current </a:t>
            </a:r>
            <a:r>
              <a:rPr lang="en-US" dirty="0">
                <a:latin typeface="+mj-lt"/>
              </a:rPr>
              <a:t>baseline scenario </a:t>
            </a:r>
            <a:r>
              <a:rPr lang="en-US" dirty="0" smtClean="0">
                <a:latin typeface="+mj-lt"/>
              </a:rPr>
              <a:t>sees the cumulative </a:t>
            </a:r>
            <a:r>
              <a:rPr lang="en-US" dirty="0">
                <a:latin typeface="+mj-lt"/>
              </a:rPr>
              <a:t>DD </a:t>
            </a:r>
            <a:r>
              <a:rPr lang="en-US" dirty="0" smtClean="0">
                <a:latin typeface="+mj-lt"/>
              </a:rPr>
              <a:t>decline from 18.4% (equivalent </a:t>
            </a:r>
            <a:r>
              <a:rPr lang="en-US" dirty="0">
                <a:latin typeface="+mj-lt"/>
              </a:rPr>
              <a:t>to an average annual growth rate of </a:t>
            </a:r>
            <a:r>
              <a:rPr lang="en-US" dirty="0" smtClean="0">
                <a:latin typeface="+mj-lt"/>
              </a:rPr>
              <a:t>0.40%) to 15.3 percent (with an </a:t>
            </a:r>
            <a:r>
              <a:rPr lang="en-US" dirty="0">
                <a:latin typeface="+mj-lt"/>
              </a:rPr>
              <a:t>average annual growth rate of </a:t>
            </a:r>
            <a:r>
              <a:rPr lang="en-US" dirty="0" smtClean="0">
                <a:latin typeface="+mj-lt"/>
              </a:rPr>
              <a:t>0.34% per </a:t>
            </a:r>
            <a:r>
              <a:rPr lang="en-US" dirty="0">
                <a:latin typeface="+mj-lt"/>
              </a:rPr>
              <a:t>annum) for the period </a:t>
            </a:r>
            <a:r>
              <a:rPr lang="en-US" dirty="0" smtClean="0">
                <a:latin typeface="+mj-lt"/>
              </a:rPr>
              <a:t>2020-2060.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These estimates only model the effect of disruption to HIV service coverage on the population age structure. More nuanced impacts of such a disruption need to be considered: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Changes in private consumption of health 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Quality of life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Labor force participation and productivity 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j-lt"/>
              </a:rPr>
              <a:t>Education and gender disparities, including for care for those living with HIV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More analyses are required from other countries in a similar situation.  </a:t>
            </a:r>
          </a:p>
        </p:txBody>
      </p:sp>
    </p:spTree>
    <p:extLst>
      <p:ext uri="{BB962C8B-B14F-4D97-AF65-F5344CB8AC3E}">
        <p14:creationId xmlns:p14="http://schemas.microsoft.com/office/powerpoint/2010/main" val="1957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b4286015f_0_5"/>
          <p:cNvSpPr txBox="1">
            <a:spLocks noGrp="1"/>
          </p:cNvSpPr>
          <p:nvPr>
            <p:ph type="body" idx="1"/>
          </p:nvPr>
        </p:nvSpPr>
        <p:spPr>
          <a:xfrm>
            <a:off x="1206393" y="999783"/>
            <a:ext cx="7645626" cy="39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Angela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Baschieri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Willis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Odek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Marc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Derveeuw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Morné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Oosthuizen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***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Fredrick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Okwayo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Chinwe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Ogbonna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Nteboheng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Mahlaha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Clifford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Odimegwu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**** 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Sasha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Frade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****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*United Nations Population Fund (UNFPA), East and Southern Africa Regional Office, Johannesburg, South Africa.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**UNFPA, Lesotho Country Office, Maseru, Lesotho.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***University of Cape Town, School of Economics, Development Policy Research Unit, Cape Town, South Africa.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**** University of the Witwatersrand, Johannesburg, South Africa </a:t>
            </a:r>
            <a:endParaRPr lang="en-US" dirty="0" smtClean="0">
              <a:latin typeface="Arial"/>
              <a:ea typeface="Arial"/>
              <a:cs typeface="Arial"/>
              <a:sym typeface="Arial"/>
            </a:endParaRP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u="sng" dirty="0" smtClean="0">
                <a:latin typeface="Arial"/>
                <a:ea typeface="Arial"/>
                <a:cs typeface="Arial"/>
                <a:sym typeface="Arial"/>
              </a:rPr>
              <a:t>Government of Lesotho</a:t>
            </a:r>
            <a:endParaRPr lang="en-US" u="sng"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Acknowledgements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3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1"/>
          <p:cNvSpPr/>
          <p:nvPr/>
        </p:nvSpPr>
        <p:spPr>
          <a:xfrm>
            <a:off x="2892150" y="1920262"/>
            <a:ext cx="33597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1" i="0" u="none" strike="noStrike" cap="none">
                <a:solidFill>
                  <a:srgbClr val="FEC222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endParaRPr sz="3800" b="1" i="0" u="none" strike="noStrike" cap="none">
              <a:solidFill>
                <a:srgbClr val="FEC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1" i="0" u="none" strike="noStrike" cap="none">
                <a:solidFill>
                  <a:srgbClr val="FEC222"/>
                </a:solidFill>
                <a:latin typeface="Arial"/>
                <a:ea typeface="Arial"/>
                <a:cs typeface="Arial"/>
                <a:sym typeface="Arial"/>
              </a:rPr>
              <a:t>YOU!</a:t>
            </a:r>
            <a:endParaRPr sz="3800" b="1" i="0" u="none" strike="noStrike" cap="none">
              <a:solidFill>
                <a:srgbClr val="FEC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b4286015f_0_5"/>
          <p:cNvSpPr txBox="1">
            <a:spLocks noGrp="1"/>
          </p:cNvSpPr>
          <p:nvPr>
            <p:ph type="body" idx="1"/>
          </p:nvPr>
        </p:nvSpPr>
        <p:spPr>
          <a:xfrm>
            <a:off x="642450" y="1258925"/>
            <a:ext cx="8194200" cy="3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Lesotho’ demographic context </a:t>
            </a: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Lesotho’s demographic dividend (DD) and the lifecycle deficit  </a:t>
            </a:r>
          </a:p>
          <a:p>
            <a:pPr marL="419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The HIV epidemic and its implications for DD in Lesotho</a:t>
            </a:r>
          </a:p>
          <a:p>
            <a:pPr marL="419100" lvl="0" indent="-342900">
              <a:lnSpc>
                <a:spcPct val="100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NTA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DD estimation integrating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different HIV service coverage scenarios</a:t>
            </a:r>
          </a:p>
          <a:p>
            <a:pPr marL="419100" lvl="0" indent="-342900">
              <a:lnSpc>
                <a:spcPct val="100000"/>
              </a:lnSpc>
              <a:spcBef>
                <a:spcPts val="0"/>
              </a:spcBef>
              <a:buSzPts val="2400"/>
              <a:buFont typeface="+mj-lt"/>
              <a:buAutoNum type="arabicPeriod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Key takeaways</a:t>
            </a:r>
            <a:endParaRPr lang="en" sz="18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/>
              <a:t>Outline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Lesotho’s demographic context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3745" y="860612"/>
            <a:ext cx="5181601" cy="4064854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Kingdom of Lesotho </a:t>
            </a:r>
            <a:r>
              <a:rPr lang="en-US" sz="1800" dirty="0" smtClean="0">
                <a:latin typeface="+mn-lt"/>
              </a:rPr>
              <a:t>is located in the Southern part of Africa and is geographically </a:t>
            </a:r>
            <a:r>
              <a:rPr lang="en-US" sz="1800" dirty="0">
                <a:latin typeface="+mn-lt"/>
              </a:rPr>
              <a:t>surrounded by South </a:t>
            </a:r>
            <a:r>
              <a:rPr lang="en-US" sz="1800" dirty="0" smtClean="0">
                <a:latin typeface="+mn-lt"/>
              </a:rPr>
              <a:t>Africa.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The country’s population in 2016 (national population and housing census) was 2.007 million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Population projections [United Nations (2019), medium fertility variant]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2.176 million (2022)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2.246 million (2026)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2.436 million (2036)</a:t>
            </a:r>
          </a:p>
          <a:p>
            <a:pPr marL="685800" lvl="1" indent="0"/>
            <a:r>
              <a:rPr lang="en-US" sz="1400" dirty="0" smtClean="0">
                <a:latin typeface="+mn-lt"/>
              </a:rPr>
              <a:t>(Annual average growth rate 0.8%)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48" y="1033932"/>
            <a:ext cx="3214688" cy="35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Lesotho population age structure 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91930"/>
              </p:ext>
            </p:extLst>
          </p:nvPr>
        </p:nvGraphicFramePr>
        <p:xfrm>
          <a:off x="645459" y="1200150"/>
          <a:ext cx="7837713" cy="335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0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657521" y="270268"/>
            <a:ext cx="7142400" cy="85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Fertility and mortality trends support the changing population age structure</a:t>
            </a:r>
            <a:br>
              <a:rPr lang="en" sz="2800" dirty="0" smtClean="0"/>
            </a:br>
            <a:r>
              <a:rPr lang="en" sz="2800" dirty="0"/>
              <a:t/>
            </a:r>
            <a:br>
              <a:rPr lang="en" sz="2800" dirty="0"/>
            </a:b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3494" y="1395982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TFR, Lesotho, </a:t>
            </a:r>
            <a:r>
              <a:rPr lang="en-US" b="1" dirty="0"/>
              <a:t>1950-2100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2735" y="1371870"/>
            <a:ext cx="4027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Life expectancy at birth, Lesotho, </a:t>
            </a:r>
            <a:r>
              <a:rPr lang="en-US" b="1" dirty="0"/>
              <a:t>1950-2100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5" y="1703759"/>
            <a:ext cx="3932202" cy="327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35" y="1703759"/>
            <a:ext cx="4287691" cy="3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1000797" y="333314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Lesotho’s population age structure change and the demographic dividend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1520" y="1372930"/>
            <a:ext cx="3749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Dependency </a:t>
            </a:r>
            <a:r>
              <a:rPr lang="en-US" b="1" dirty="0"/>
              <a:t>Ratios in Lesotho, 1950-2100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2075" y="1680707"/>
            <a:ext cx="31350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UN definition of DD </a:t>
            </a:r>
            <a:r>
              <a:rPr lang="en-US" dirty="0" smtClean="0"/>
              <a:t>– the period when the proportion </a:t>
            </a:r>
            <a:r>
              <a:rPr lang="en-US" dirty="0"/>
              <a:t>of children </a:t>
            </a:r>
            <a:r>
              <a:rPr lang="en-US" dirty="0" smtClean="0"/>
              <a:t>and </a:t>
            </a:r>
            <a:r>
              <a:rPr lang="en-US" dirty="0"/>
              <a:t>youth under 15 years falls </a:t>
            </a:r>
            <a:r>
              <a:rPr lang="en-US" dirty="0" smtClean="0"/>
              <a:t>below 30%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/>
              <a:t>proportion of people </a:t>
            </a:r>
            <a:r>
              <a:rPr lang="en-US" dirty="0" smtClean="0"/>
              <a:t>65 </a:t>
            </a:r>
            <a:r>
              <a:rPr lang="en-US" dirty="0"/>
              <a:t>years and older is still </a:t>
            </a:r>
            <a:r>
              <a:rPr lang="en-US" dirty="0" smtClean="0"/>
              <a:t>below 15%.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Lesotho’s </a:t>
            </a:r>
            <a:r>
              <a:rPr lang="en-US" dirty="0"/>
              <a:t>window of </a:t>
            </a:r>
            <a:r>
              <a:rPr lang="en-US" dirty="0" smtClean="0"/>
              <a:t>opportunity</a:t>
            </a:r>
          </a:p>
          <a:p>
            <a:r>
              <a:rPr lang="en-US" dirty="0" smtClean="0"/>
              <a:t> </a:t>
            </a:r>
            <a:r>
              <a:rPr lang="en-US" dirty="0"/>
              <a:t>is projected to open in </a:t>
            </a:r>
            <a:r>
              <a:rPr lang="en-US" dirty="0" smtClean="0"/>
              <a:t>around </a:t>
            </a:r>
            <a:r>
              <a:rPr lang="en-US" b="1" dirty="0" smtClean="0"/>
              <a:t>2033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/>
              <a:t>child dependency ratio of </a:t>
            </a:r>
            <a:r>
              <a:rPr lang="en-US" dirty="0" smtClean="0"/>
              <a:t>29.7% and </a:t>
            </a:r>
            <a:r>
              <a:rPr lang="en-US" dirty="0"/>
              <a:t>old age </a:t>
            </a:r>
            <a:r>
              <a:rPr lang="en-US" dirty="0" smtClean="0"/>
              <a:t>dependency ratio </a:t>
            </a:r>
            <a:r>
              <a:rPr lang="en-US" dirty="0"/>
              <a:t>of </a:t>
            </a:r>
            <a:r>
              <a:rPr lang="en-US" dirty="0" smtClean="0"/>
              <a:t>5.7%), </a:t>
            </a:r>
            <a:r>
              <a:rPr lang="en-US" dirty="0"/>
              <a:t>and to close </a:t>
            </a:r>
            <a:r>
              <a:rPr lang="en-US" dirty="0" smtClean="0"/>
              <a:t>in </a:t>
            </a:r>
            <a:r>
              <a:rPr lang="en-US" b="1" dirty="0"/>
              <a:t>2089</a:t>
            </a:r>
            <a:r>
              <a:rPr lang="en-US" dirty="0"/>
              <a:t> (child dependency </a:t>
            </a:r>
            <a:r>
              <a:rPr lang="en-US" dirty="0" smtClean="0"/>
              <a:t>ratio  </a:t>
            </a:r>
            <a:r>
              <a:rPr lang="en-US" dirty="0"/>
              <a:t>of </a:t>
            </a:r>
            <a:r>
              <a:rPr lang="en-US" dirty="0" smtClean="0"/>
              <a:t>18.7% </a:t>
            </a:r>
            <a:r>
              <a:rPr lang="en-US" dirty="0"/>
              <a:t>and old age </a:t>
            </a:r>
            <a:r>
              <a:rPr lang="en-US" dirty="0" smtClean="0"/>
              <a:t>dependency  </a:t>
            </a:r>
            <a:r>
              <a:rPr lang="en-US" dirty="0"/>
              <a:t>ratio of </a:t>
            </a:r>
            <a:r>
              <a:rPr lang="en-US" dirty="0" smtClean="0"/>
              <a:t>15.1%).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9" y="1680707"/>
            <a:ext cx="5486213" cy="33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711520" y="243131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However, the NTA demonstrates lifecycle  deficit in Lesotho at all ages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1520" y="1216945"/>
            <a:ext cx="336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Lifecycle Deficit in Lesotho,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29" y="1524722"/>
            <a:ext cx="3450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</a:t>
            </a:r>
            <a:r>
              <a:rPr lang="en-US" dirty="0"/>
              <a:t>capita consumption </a:t>
            </a:r>
            <a:r>
              <a:rPr lang="en-US" dirty="0" smtClean="0"/>
              <a:t>exceeds labor </a:t>
            </a:r>
            <a:r>
              <a:rPr lang="en-US" dirty="0"/>
              <a:t>income </a:t>
            </a:r>
            <a:r>
              <a:rPr lang="en-US" dirty="0" smtClean="0"/>
              <a:t>for all age cohorts, producing a lifecycle deficit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International labor migration, particularly to South Africa, largely explains the lifecycle deficit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Remittance flows were equivalent to 21.3% GDP </a:t>
            </a:r>
            <a:r>
              <a:rPr lang="en-US" dirty="0"/>
              <a:t>in </a:t>
            </a:r>
            <a:r>
              <a:rPr lang="en-US" dirty="0" smtClean="0"/>
              <a:t>2019; but primarily used for consumption - food and clothing (89.5%) and education (7.2%)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Consumption appears higher </a:t>
            </a:r>
            <a:r>
              <a:rPr lang="en-US" dirty="0"/>
              <a:t>than it might have been without </a:t>
            </a:r>
            <a:r>
              <a:rPr lang="en-US" dirty="0" smtClean="0"/>
              <a:t>remittances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0" y="1524722"/>
            <a:ext cx="4739891" cy="3181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26" y="4753599"/>
            <a:ext cx="5222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u="sng" dirty="0" smtClean="0"/>
              <a:t>Data used</a:t>
            </a:r>
            <a:r>
              <a:rPr lang="en-GB" sz="1000" dirty="0" smtClean="0"/>
              <a:t>: Lesotho </a:t>
            </a:r>
            <a:r>
              <a:rPr lang="en-GB" sz="1000" dirty="0"/>
              <a:t>2017/2018 Continuous Multi-Purpose and Household Budget Survey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657521" y="243131"/>
            <a:ext cx="714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" sz="2800" dirty="0" smtClean="0"/>
              <a:t>Lesotho’s </a:t>
            </a:r>
            <a:r>
              <a:rPr lang="en-US" sz="2800" dirty="0"/>
              <a:t>economic support ratio</a:t>
            </a:r>
            <a:r>
              <a:rPr lang="en" sz="2800" dirty="0" smtClean="0"/>
              <a:t> and the demographic dividend 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4320" y="1257669"/>
            <a:ext cx="4506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Demographic Dividend in Lesotho, 1990-2100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2090" y="1476452"/>
            <a:ext cx="38006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the NTA analysis, Lesotho’s DD remains positive as the economic </a:t>
            </a:r>
            <a:r>
              <a:rPr lang="en-US" dirty="0"/>
              <a:t>support </a:t>
            </a:r>
            <a:r>
              <a:rPr lang="en-US" dirty="0" smtClean="0"/>
              <a:t>ratio – ESR - (i.e. total labor </a:t>
            </a:r>
            <a:r>
              <a:rPr lang="en-US" dirty="0"/>
              <a:t>income to </a:t>
            </a:r>
            <a:r>
              <a:rPr lang="en-US" dirty="0" smtClean="0"/>
              <a:t>consumption) rises until around middle 2080s when it peaks.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dirty="0" smtClean="0"/>
              <a:t>1990, the first DD has </a:t>
            </a:r>
            <a:r>
              <a:rPr lang="en-US" dirty="0"/>
              <a:t>been increasing </a:t>
            </a:r>
            <a:r>
              <a:rPr lang="en-US" dirty="0" smtClean="0"/>
              <a:t>- 0.424% p.a. in </a:t>
            </a:r>
            <a:r>
              <a:rPr lang="en-US" dirty="0"/>
              <a:t>1990 to a peak of </a:t>
            </a:r>
            <a:r>
              <a:rPr lang="en-US" dirty="0" smtClean="0"/>
              <a:t>0.717% p.a. in 1995, before dropping to 0.472% p.a. in 2000 and rebounding to 1.4% p.a. in 2012/13.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Declines in DD from mid-1990s were shaped  largely by the HIV epidemic; further declines will be shaped by changes in the population age structure.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" y="1606850"/>
            <a:ext cx="5047770" cy="34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b4286015f_0_5"/>
          <p:cNvSpPr txBox="1">
            <a:spLocks noGrp="1"/>
          </p:cNvSpPr>
          <p:nvPr>
            <p:ph type="title"/>
          </p:nvPr>
        </p:nvSpPr>
        <p:spPr>
          <a:xfrm>
            <a:off x="706244" y="140026"/>
            <a:ext cx="7213928" cy="81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800" dirty="0" smtClean="0"/>
              <a:t>The HIV epidemic is a key contextual factor for Lesotho’s DD</a:t>
            </a:r>
            <a:endParaRPr sz="2800" dirty="0"/>
          </a:p>
        </p:txBody>
      </p:sp>
      <p:pic>
        <p:nvPicPr>
          <p:cNvPr id="4" name="Google Shape;8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921" y="28096"/>
            <a:ext cx="1344079" cy="610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93472"/>
              </p:ext>
            </p:extLst>
          </p:nvPr>
        </p:nvGraphicFramePr>
        <p:xfrm>
          <a:off x="553247" y="1675117"/>
          <a:ext cx="8137394" cy="2897496"/>
        </p:xfrm>
        <a:graphic>
          <a:graphicData uri="http://schemas.openxmlformats.org/drawingml/2006/table">
            <a:tbl>
              <a:tblPr firstRow="1" bandRow="1">
                <a:tableStyleId>{BE6B6057-DB0B-47F9-87C8-F2E212D4302E}</a:tableStyleId>
              </a:tblPr>
              <a:tblGrid>
                <a:gridCol w="4741052"/>
                <a:gridCol w="3396342"/>
              </a:tblGrid>
              <a:tr h="362187">
                <a:tc>
                  <a:txBody>
                    <a:bodyPr/>
                    <a:lstStyle/>
                    <a:p>
                      <a:r>
                        <a:rPr lang="en-US" dirty="0" smtClean="0"/>
                        <a:t>Key indicators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(UNAIDS, 2021)</a:t>
                      </a:r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r>
                        <a:rPr lang="en-US" dirty="0" smtClean="0"/>
                        <a:t>Adult aged 15 to 49 HIV prevalence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20.9% [19.2 - 21.1]</a:t>
                      </a:r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Women aged 15 to 49 HIV prevalence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26.1% [24.0 - 27.0]</a:t>
                      </a:r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Men aged 15 to 49 HIV prevalence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15.7% [13.1 - 16.7]</a:t>
                      </a:r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r>
                        <a:rPr lang="en-US" dirty="0" smtClean="0"/>
                        <a:t>HIV incidence per 1000 population (adults 15-49)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8.10 [7.66 - 8.10]</a:t>
                      </a:r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Epidemic transition metrics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Percent change in new HIV infections since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-61% </a:t>
                      </a:r>
                      <a:endParaRPr lang="en-US" dirty="0"/>
                    </a:p>
                  </a:txBody>
                  <a:tcPr/>
                </a:tc>
              </a:tr>
              <a:tr h="3621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Percent change in AIDS-related deaths since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-48%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9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1244</Words>
  <Application>Microsoft Office PowerPoint</Application>
  <PresentationFormat>On-screen Show (16:9)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Simple Light</vt:lpstr>
      <vt:lpstr>Simple Light</vt:lpstr>
      <vt:lpstr>Building contextual development challenges into the national transfer accounts (NTA) approach to demographic divided estimation: A case study of the HIV epidemic in Lesotho </vt:lpstr>
      <vt:lpstr>Outline </vt:lpstr>
      <vt:lpstr>Lesotho’s demographic context </vt:lpstr>
      <vt:lpstr>Lesotho population age structure  </vt:lpstr>
      <vt:lpstr>Fertility and mortality trends support the changing population age structure  </vt:lpstr>
      <vt:lpstr>Lesotho’s population age structure change and the demographic dividend </vt:lpstr>
      <vt:lpstr>However, the NTA demonstrates lifecycle  deficit in Lesotho at all ages </vt:lpstr>
      <vt:lpstr>Lesotho’s economic support ratio and the demographic dividend </vt:lpstr>
      <vt:lpstr>The HIV epidemic is a key contextual factor for Lesotho’s DD</vt:lpstr>
      <vt:lpstr>Sustainable HIV response financing is integral to DD in Lesotho</vt:lpstr>
      <vt:lpstr>Potential pathways of effect of the HIV epidemic on demographic dividend </vt:lpstr>
      <vt:lpstr>NTA DD estimation integrating HIV  </vt:lpstr>
      <vt:lpstr>Population age struture under different HIV service coverage scenarios</vt:lpstr>
      <vt:lpstr>Lesotho’s DD timing under different HIV scenarios </vt:lpstr>
      <vt:lpstr>Lesotho’s demographic DD under different HIV scenarios</vt:lpstr>
      <vt:lpstr>Key takeaways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Demands for Data through Censuses, National Surveys, Routine Administrative and COD-PS</dc:title>
  <dc:creator>Willis Odek</dc:creator>
  <cp:lastModifiedBy>Willis Odek</cp:lastModifiedBy>
  <cp:revision>95</cp:revision>
  <dcterms:modified xsi:type="dcterms:W3CDTF">2023-02-13T15:11:18Z</dcterms:modified>
</cp:coreProperties>
</file>